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5"/>
  </p:notesMasterIdLst>
  <p:handoutMasterIdLst>
    <p:handoutMasterId r:id="rId186"/>
  </p:handoutMasterIdLst>
  <p:sldIdLst>
    <p:sldId id="581" r:id="rId2"/>
    <p:sldId id="256" r:id="rId3"/>
    <p:sldId id="361" r:id="rId4"/>
    <p:sldId id="362" r:id="rId5"/>
    <p:sldId id="421" r:id="rId6"/>
    <p:sldId id="422" r:id="rId7"/>
    <p:sldId id="423" r:id="rId8"/>
    <p:sldId id="424" r:id="rId9"/>
    <p:sldId id="425" r:id="rId10"/>
    <p:sldId id="426" r:id="rId11"/>
    <p:sldId id="427" r:id="rId12"/>
    <p:sldId id="428" r:id="rId13"/>
    <p:sldId id="429" r:id="rId14"/>
    <p:sldId id="430" r:id="rId15"/>
    <p:sldId id="431" r:id="rId16"/>
    <p:sldId id="432" r:id="rId17"/>
    <p:sldId id="433" r:id="rId18"/>
    <p:sldId id="435" r:id="rId19"/>
    <p:sldId id="437" r:id="rId20"/>
    <p:sldId id="439" r:id="rId21"/>
    <p:sldId id="438" r:id="rId22"/>
    <p:sldId id="451" r:id="rId23"/>
    <p:sldId id="445" r:id="rId24"/>
    <p:sldId id="446" r:id="rId25"/>
    <p:sldId id="444" r:id="rId26"/>
    <p:sldId id="576" r:id="rId27"/>
    <p:sldId id="440" r:id="rId28"/>
    <p:sldId id="597" r:id="rId29"/>
    <p:sldId id="364" r:id="rId30"/>
    <p:sldId id="447" r:id="rId31"/>
    <p:sldId id="448" r:id="rId32"/>
    <p:sldId id="442" r:id="rId33"/>
    <p:sldId id="593" r:id="rId34"/>
    <p:sldId id="452" r:id="rId35"/>
    <p:sldId id="599" r:id="rId36"/>
    <p:sldId id="600" r:id="rId37"/>
    <p:sldId id="601" r:id="rId38"/>
    <p:sldId id="288" r:id="rId39"/>
    <p:sldId id="582" r:id="rId40"/>
    <p:sldId id="463" r:id="rId41"/>
    <p:sldId id="464" r:id="rId42"/>
    <p:sldId id="465" r:id="rId43"/>
    <p:sldId id="466" r:id="rId44"/>
    <p:sldId id="472" r:id="rId45"/>
    <p:sldId id="473" r:id="rId46"/>
    <p:sldId id="577" r:id="rId47"/>
    <p:sldId id="475" r:id="rId48"/>
    <p:sldId id="476" r:id="rId49"/>
    <p:sldId id="477" r:id="rId50"/>
    <p:sldId id="478" r:id="rId51"/>
    <p:sldId id="578" r:id="rId52"/>
    <p:sldId id="489" r:id="rId53"/>
    <p:sldId id="490" r:id="rId54"/>
    <p:sldId id="486" r:id="rId55"/>
    <p:sldId id="485" r:id="rId56"/>
    <p:sldId id="580" r:id="rId57"/>
    <p:sldId id="497" r:id="rId58"/>
    <p:sldId id="491" r:id="rId59"/>
    <p:sldId id="494" r:id="rId60"/>
    <p:sldId id="495" r:id="rId61"/>
    <p:sldId id="496" r:id="rId62"/>
    <p:sldId id="492" r:id="rId63"/>
    <p:sldId id="449" r:id="rId64"/>
    <p:sldId id="585" r:id="rId65"/>
    <p:sldId id="500" r:id="rId66"/>
    <p:sldId id="584" r:id="rId67"/>
    <p:sldId id="587" r:id="rId68"/>
    <p:sldId id="586" r:id="rId69"/>
    <p:sldId id="589" r:id="rId70"/>
    <p:sldId id="592" r:id="rId71"/>
    <p:sldId id="594" r:id="rId72"/>
    <p:sldId id="595" r:id="rId73"/>
    <p:sldId id="596" r:id="rId74"/>
    <p:sldId id="590" r:id="rId75"/>
    <p:sldId id="591" r:id="rId76"/>
    <p:sldId id="583" r:id="rId77"/>
    <p:sldId id="588" r:id="rId78"/>
    <p:sldId id="521" r:id="rId79"/>
    <p:sldId id="504" r:id="rId80"/>
    <p:sldId id="505" r:id="rId81"/>
    <p:sldId id="522" r:id="rId82"/>
    <p:sldId id="523" r:id="rId83"/>
    <p:sldId id="524" r:id="rId84"/>
    <p:sldId id="525" r:id="rId85"/>
    <p:sldId id="526" r:id="rId86"/>
    <p:sldId id="527" r:id="rId87"/>
    <p:sldId id="528" r:id="rId88"/>
    <p:sldId id="529" r:id="rId89"/>
    <p:sldId id="530" r:id="rId90"/>
    <p:sldId id="531" r:id="rId91"/>
    <p:sldId id="532" r:id="rId92"/>
    <p:sldId id="503" r:id="rId93"/>
    <p:sldId id="506" r:id="rId94"/>
    <p:sldId id="507" r:id="rId95"/>
    <p:sldId id="508" r:id="rId96"/>
    <p:sldId id="509" r:id="rId97"/>
    <p:sldId id="510" r:id="rId98"/>
    <p:sldId id="511" r:id="rId99"/>
    <p:sldId id="512" r:id="rId100"/>
    <p:sldId id="513" r:id="rId101"/>
    <p:sldId id="514" r:id="rId102"/>
    <p:sldId id="515" r:id="rId103"/>
    <p:sldId id="516" r:id="rId104"/>
    <p:sldId id="517" r:id="rId105"/>
    <p:sldId id="518" r:id="rId106"/>
    <p:sldId id="519" r:id="rId107"/>
    <p:sldId id="520" r:id="rId108"/>
    <p:sldId id="533" r:id="rId109"/>
    <p:sldId id="534" r:id="rId110"/>
    <p:sldId id="535" r:id="rId111"/>
    <p:sldId id="536" r:id="rId112"/>
    <p:sldId id="537" r:id="rId113"/>
    <p:sldId id="538" r:id="rId114"/>
    <p:sldId id="539" r:id="rId115"/>
    <p:sldId id="540" r:id="rId116"/>
    <p:sldId id="541" r:id="rId117"/>
    <p:sldId id="542" r:id="rId118"/>
    <p:sldId id="543" r:id="rId119"/>
    <p:sldId id="544" r:id="rId120"/>
    <p:sldId id="545" r:id="rId121"/>
    <p:sldId id="546" r:id="rId122"/>
    <p:sldId id="650" r:id="rId123"/>
    <p:sldId id="651" r:id="rId124"/>
    <p:sldId id="652" r:id="rId125"/>
    <p:sldId id="653" r:id="rId126"/>
    <p:sldId id="654" r:id="rId127"/>
    <p:sldId id="655" r:id="rId128"/>
    <p:sldId id="656" r:id="rId129"/>
    <p:sldId id="657" r:id="rId130"/>
    <p:sldId id="658" r:id="rId131"/>
    <p:sldId id="559" r:id="rId132"/>
    <p:sldId id="602" r:id="rId133"/>
    <p:sldId id="603" r:id="rId134"/>
    <p:sldId id="604" r:id="rId135"/>
    <p:sldId id="605" r:id="rId136"/>
    <p:sldId id="606" r:id="rId137"/>
    <p:sldId id="607" r:id="rId138"/>
    <p:sldId id="608" r:id="rId139"/>
    <p:sldId id="609" r:id="rId140"/>
    <p:sldId id="610" r:id="rId141"/>
    <p:sldId id="611" r:id="rId142"/>
    <p:sldId id="612" r:id="rId143"/>
    <p:sldId id="613" r:id="rId144"/>
    <p:sldId id="614" r:id="rId145"/>
    <p:sldId id="615" r:id="rId146"/>
    <p:sldId id="616" r:id="rId147"/>
    <p:sldId id="617" r:id="rId148"/>
    <p:sldId id="618" r:id="rId149"/>
    <p:sldId id="619" r:id="rId150"/>
    <p:sldId id="620" r:id="rId151"/>
    <p:sldId id="621" r:id="rId152"/>
    <p:sldId id="622" r:id="rId153"/>
    <p:sldId id="623" r:id="rId154"/>
    <p:sldId id="624" r:id="rId155"/>
    <p:sldId id="625" r:id="rId156"/>
    <p:sldId id="626" r:id="rId157"/>
    <p:sldId id="627" r:id="rId158"/>
    <p:sldId id="628" r:id="rId159"/>
    <p:sldId id="629" r:id="rId160"/>
    <p:sldId id="630" r:id="rId161"/>
    <p:sldId id="568" r:id="rId162"/>
    <p:sldId id="569" r:id="rId163"/>
    <p:sldId id="570" r:id="rId164"/>
    <p:sldId id="348" r:id="rId165"/>
    <p:sldId id="631" r:id="rId166"/>
    <p:sldId id="632" r:id="rId167"/>
    <p:sldId id="633" r:id="rId168"/>
    <p:sldId id="634" r:id="rId169"/>
    <p:sldId id="635" r:id="rId170"/>
    <p:sldId id="636" r:id="rId171"/>
    <p:sldId id="637" r:id="rId172"/>
    <p:sldId id="638" r:id="rId173"/>
    <p:sldId id="639" r:id="rId174"/>
    <p:sldId id="640" r:id="rId175"/>
    <p:sldId id="641" r:id="rId176"/>
    <p:sldId id="642" r:id="rId177"/>
    <p:sldId id="643" r:id="rId178"/>
    <p:sldId id="644" r:id="rId179"/>
    <p:sldId id="645" r:id="rId180"/>
    <p:sldId id="646" r:id="rId181"/>
    <p:sldId id="647" r:id="rId182"/>
    <p:sldId id="648" r:id="rId183"/>
    <p:sldId id="649" r:id="rId1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32C"/>
    <a:srgbClr val="000E21"/>
    <a:srgbClr val="00B0F0"/>
    <a:srgbClr val="DB30C7"/>
    <a:srgbClr val="56C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56" autoAdjust="0"/>
    <p:restoredTop sz="94660"/>
  </p:normalViewPr>
  <p:slideViewPr>
    <p:cSldViewPr snapToGrid="0">
      <p:cViewPr>
        <p:scale>
          <a:sx n="66" d="100"/>
          <a:sy n="66" d="100"/>
        </p:scale>
        <p:origin x="442" y="552"/>
      </p:cViewPr>
      <p:guideLst/>
    </p:cSldViewPr>
  </p:slideViewPr>
  <p:notesTextViewPr>
    <p:cViewPr>
      <p:scale>
        <a:sx n="1" d="1"/>
        <a:sy n="1" d="1"/>
      </p:scale>
      <p:origin x="0" y="0"/>
    </p:cViewPr>
  </p:notesTextViewPr>
  <p:sorterViewPr>
    <p:cViewPr>
      <p:scale>
        <a:sx n="100" d="100"/>
        <a:sy n="100" d="100"/>
      </p:scale>
      <p:origin x="0" y="-9667"/>
    </p:cViewPr>
  </p:sorterViewPr>
  <p:notesViewPr>
    <p:cSldViewPr snapToGrid="0">
      <p:cViewPr varScale="1">
        <p:scale>
          <a:sx n="67" d="100"/>
          <a:sy n="67" d="100"/>
        </p:scale>
        <p:origin x="2798"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A7C909-16CE-4865-A94B-6B12E4980BD3}" type="datetimeFigureOut">
              <a:rPr lang="en-US" smtClean="0"/>
              <a:t>06-Apr-17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95D44C-6A06-4C64-8253-B0A8F541EB5B}" type="slidenum">
              <a:rPr lang="en-US" smtClean="0"/>
              <a:t>‹#›</a:t>
            </a:fld>
            <a:endParaRPr lang="en-US"/>
          </a:p>
        </p:txBody>
      </p:sp>
    </p:spTree>
    <p:extLst>
      <p:ext uri="{BB962C8B-B14F-4D97-AF65-F5344CB8AC3E}">
        <p14:creationId xmlns:p14="http://schemas.microsoft.com/office/powerpoint/2010/main" val="20347316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54543-A72A-437F-B570-7ADD907CB02C}" type="datetimeFigureOut">
              <a:rPr lang="en-US" smtClean="0"/>
              <a:t>06-Apr-17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D675F-1ABC-47D8-AE72-33F9F9B4E7D1}" type="slidenum">
              <a:rPr lang="en-US" smtClean="0"/>
              <a:t>‹#›</a:t>
            </a:fld>
            <a:endParaRPr lang="en-US"/>
          </a:p>
        </p:txBody>
      </p:sp>
    </p:spTree>
    <p:extLst>
      <p:ext uri="{BB962C8B-B14F-4D97-AF65-F5344CB8AC3E}">
        <p14:creationId xmlns:p14="http://schemas.microsoft.com/office/powerpoint/2010/main" val="4202560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491" y="1828800"/>
            <a:ext cx="8231744" cy="2895600"/>
          </a:xfrm>
        </p:spPr>
        <p:txBody>
          <a:bodyPr anchor="b">
            <a:normAutofit/>
          </a:bodyPr>
          <a:lstStyle>
            <a:lvl1pPr>
              <a:lnSpc>
                <a:spcPct val="80000"/>
              </a:lnSpc>
              <a:defRPr sz="6600">
                <a:solidFill>
                  <a:schemeClr val="tx1"/>
                </a:solidFill>
              </a:defRPr>
            </a:lvl1pPr>
          </a:lstStyle>
          <a:p>
            <a:r>
              <a:rPr lang="en-US"/>
              <a:t>Click to edit Master title style</a:t>
            </a:r>
            <a:endParaRPr dirty="0"/>
          </a:p>
        </p:txBody>
      </p:sp>
      <p:sp>
        <p:nvSpPr>
          <p:cNvPr id="3" name="Subtitle 2"/>
          <p:cNvSpPr>
            <a:spLocks noGrp="1"/>
          </p:cNvSpPr>
          <p:nvPr>
            <p:ph type="subTitle" idx="1"/>
          </p:nvPr>
        </p:nvSpPr>
        <p:spPr>
          <a:xfrm>
            <a:off x="1065491" y="4800600"/>
            <a:ext cx="8231744"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TextBox 3"/>
          <p:cNvSpPr txBox="1"/>
          <p:nvPr userDrawn="1"/>
        </p:nvSpPr>
        <p:spPr>
          <a:xfrm>
            <a:off x="2215198" y="821204"/>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
        <p:nvSpPr>
          <p:cNvPr id="5" name="TextBox 4"/>
          <p:cNvSpPr txBox="1"/>
          <p:nvPr userDrawn="1"/>
        </p:nvSpPr>
        <p:spPr>
          <a:xfrm>
            <a:off x="3670187" y="6019800"/>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
        <p:nvSpPr>
          <p:cNvPr id="6" name="TextBox 5"/>
          <p:cNvSpPr txBox="1"/>
          <p:nvPr userDrawn="1"/>
        </p:nvSpPr>
        <p:spPr>
          <a:xfrm>
            <a:off x="5064791" y="1979506"/>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Tree>
    <p:extLst>
      <p:ext uri="{BB962C8B-B14F-4D97-AF65-F5344CB8AC3E}">
        <p14:creationId xmlns:p14="http://schemas.microsoft.com/office/powerpoint/2010/main" val="356668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2" name="TextBox 1"/>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TextBox 2"/>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TextBox 3"/>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382699660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06-Apr-17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4CE80C-3B02-434B-B818-81327C64DDF0}" type="slidenum">
              <a:rPr lang="en-US" smtClean="0"/>
              <a:t>‹#›</a:t>
            </a:fld>
            <a:endParaRPr lang="en-US"/>
          </a:p>
        </p:txBody>
      </p:sp>
      <p:sp>
        <p:nvSpPr>
          <p:cNvPr id="5" name="TextBox 4"/>
          <p:cNvSpPr txBox="1"/>
          <p:nvPr userDrawn="1"/>
        </p:nvSpPr>
        <p:spPr>
          <a:xfrm>
            <a:off x="8113037" y="64907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6962158" y="2331332"/>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5811279" y="40135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1873239" y="27504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8403256" y="575446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4132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CE80C-3B02-434B-B818-81327C64DDF0}" type="slidenum">
              <a:rPr lang="en-US" smtClean="0"/>
              <a:t>‹#›</a:t>
            </a:fld>
            <a:endParaRPr lang="en-US"/>
          </a:p>
        </p:txBody>
      </p:sp>
      <p:sp>
        <p:nvSpPr>
          <p:cNvPr id="7" name="TextBox 6"/>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236947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891" y="2514600"/>
            <a:ext cx="8694663"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491" y="5410202"/>
            <a:ext cx="8689596"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353028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5174" y="1905001"/>
            <a:ext cx="4420751"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06" y="1905001"/>
            <a:ext cx="4420751"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06-Apr-17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
        <p:nvSpPr>
          <p:cNvPr id="8" name="TextBox 7"/>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6977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809" y="1905000"/>
            <a:ext cx="4417703"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09" y="2743201"/>
            <a:ext cx="4417703"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90" y="1905000"/>
            <a:ext cx="4417703"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90" y="2743201"/>
            <a:ext cx="4417703"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06-Apr-17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4CE80C-3B02-434B-B818-81327C64DDF0}" type="slidenum">
              <a:rPr lang="en-US" smtClean="0"/>
              <a:t>‹#›</a:t>
            </a:fld>
            <a:endParaRPr lang="en-US"/>
          </a:p>
        </p:txBody>
      </p:sp>
      <p:sp>
        <p:nvSpPr>
          <p:cNvPr id="10" name="TextBox 9"/>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04246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06-Apr-17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CE80C-3B02-434B-B818-81327C64DDF0}" type="slidenum">
              <a:rPr lang="en-US" smtClean="0"/>
              <a:t>‹#›</a:t>
            </a:fld>
            <a:endParaRPr lang="en-US"/>
          </a:p>
        </p:txBody>
      </p:sp>
      <p:sp>
        <p:nvSpPr>
          <p:cNvPr id="6" name="TextBox 5"/>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90563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880" y="1905000"/>
            <a:ext cx="3597544"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2704" y="685800"/>
            <a:ext cx="6402467"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491" y="4648200"/>
            <a:ext cx="3582332"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06-Apr-17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209964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2704" y="685800"/>
            <a:ext cx="6402467"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2" name="Title 1"/>
          <p:cNvSpPr>
            <a:spLocks noGrp="1"/>
          </p:cNvSpPr>
          <p:nvPr>
            <p:ph type="title"/>
          </p:nvPr>
        </p:nvSpPr>
        <p:spPr>
          <a:xfrm>
            <a:off x="1055880" y="1905000"/>
            <a:ext cx="3597544"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491" y="4648200"/>
            <a:ext cx="3582332"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06-Apr-17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13720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General2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TextBox 3"/>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329117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381000"/>
            <a:ext cx="9146383"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09" y="1904999"/>
            <a:ext cx="913677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2208789" y="6400800"/>
            <a:ext cx="510672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22809" y="6400800"/>
            <a:ext cx="533539" cy="276228"/>
          </a:xfrm>
          <a:prstGeom prst="rect">
            <a:avLst/>
          </a:prstGeom>
        </p:spPr>
        <p:txBody>
          <a:bodyPr vert="horz" lIns="91440" tIns="45720" rIns="91440" bIns="45720" rtlCol="0" anchor="ctr"/>
          <a:lstStyle>
            <a:lvl1pPr algn="l">
              <a:defRPr sz="1000">
                <a:solidFill>
                  <a:schemeClr val="tx1">
                    <a:tint val="75000"/>
                  </a:schemeClr>
                </a:solidFill>
              </a:defRPr>
            </a:lvl1pPr>
          </a:lstStyle>
          <a:p>
            <a:fld id="{F94CE80C-3B02-434B-B818-81327C64DDF0}" type="slidenum">
              <a:rPr lang="en-US" smtClean="0"/>
              <a:t>‹#›</a:t>
            </a:fld>
            <a:endParaRPr lang="en-US"/>
          </a:p>
        </p:txBody>
      </p:sp>
    </p:spTree>
    <p:extLst>
      <p:ext uri="{BB962C8B-B14F-4D97-AF65-F5344CB8AC3E}">
        <p14:creationId xmlns:p14="http://schemas.microsoft.com/office/powerpoint/2010/main" val="80199439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4" r:id="rId9"/>
    <p:sldLayoutId id="2147483690" r:id="rId10"/>
    <p:sldLayoutId id="21474836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thenorthface.com/xps" TargetMode="External"/><Relationship Id="rId13" Type="http://schemas.openxmlformats.org/officeDocument/2006/relationships/hyperlink" Target="https://visual-recognition-demo.mybluemix.net/" TargetMode="External"/><Relationship Id="rId3" Type="http://schemas.openxmlformats.org/officeDocument/2006/relationships/hyperlink" Target="https://www.macys.com/ce/splash/store-help-chat/index" TargetMode="External"/><Relationship Id="rId7" Type="http://schemas.openxmlformats.org/officeDocument/2006/relationships/hyperlink" Target="http://www.findnewroads.com/" TargetMode="External"/><Relationship Id="rId12" Type="http://schemas.openxmlformats.org/officeDocument/2006/relationships/hyperlink" Target="https://www.ibmchefwatson.com/" TargetMode="External"/><Relationship Id="rId2" Type="http://schemas.openxmlformats.org/officeDocument/2006/relationships/hyperlink" Target="https://www.1800flowers.com/gwyn-1800flowers?flws_rd=1" TargetMode="External"/><Relationship Id="rId16" Type="http://schemas.openxmlformats.org/officeDocument/2006/relationships/hyperlink" Target="http://lifehacker.com/save-sets-of-multiple-tabs-to-launch-later-in-the-bookm-1453967463" TargetMode="External"/><Relationship Id="rId1" Type="http://schemas.openxmlformats.org/officeDocument/2006/relationships/slideLayout" Target="../slideLayouts/slideLayout2.xml"/><Relationship Id="rId6" Type="http://schemas.openxmlformats.org/officeDocument/2006/relationships/hyperlink" Target="http://ecc.ibm.com/case-study/us-en/ECCF-RAC14387USEN" TargetMode="External"/><Relationship Id="rId11" Type="http://schemas.openxmlformats.org/officeDocument/2006/relationships/hyperlink" Target="https://watsonads.com/" TargetMode="External"/><Relationship Id="rId5" Type="http://schemas.openxmlformats.org/officeDocument/2006/relationships/hyperlink" Target="http://ecc.ibm.com/case-study/us-en/ECCF-WUC12550USEN" TargetMode="External"/><Relationship Id="rId15" Type="http://schemas.openxmlformats.org/officeDocument/2006/relationships/hyperlink" Target="https://product-line-prediction-alexj42-855.mybluemix.net/" TargetMode="External"/><Relationship Id="rId10" Type="http://schemas.openxmlformats.org/officeDocument/2006/relationships/hyperlink" Target="https://www.rarecarat.com/" TargetMode="External"/><Relationship Id="rId4" Type="http://schemas.openxmlformats.org/officeDocument/2006/relationships/hyperlink" Target="https://www.hrblock.com/lp/fy17/hrblock-and-watson.html" TargetMode="External"/><Relationship Id="rId9" Type="http://schemas.openxmlformats.org/officeDocument/2006/relationships/hyperlink" Target="https://educateme.tdameritrade.com/" TargetMode="External"/><Relationship Id="rId14" Type="http://schemas.openxmlformats.org/officeDocument/2006/relationships/hyperlink" Target="https://conversation-demo.mybluemix.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0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0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106.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0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13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10.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11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233.png"/><Relationship Id="rId1" Type="http://schemas.openxmlformats.org/officeDocument/2006/relationships/slideLayout" Target="../slideLayouts/slideLayout10.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1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0.xml"/><Relationship Id="rId5" Type="http://schemas.openxmlformats.org/officeDocument/2006/relationships/image" Target="../media/image238.png"/><Relationship Id="rId4" Type="http://schemas.openxmlformats.org/officeDocument/2006/relationships/image" Target="../media/image241.png"/></Relationships>
</file>

<file path=ppt/slides/_rels/slide11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0.xml"/><Relationship Id="rId5" Type="http://schemas.openxmlformats.org/officeDocument/2006/relationships/image" Target="../media/image245.png"/><Relationship Id="rId4" Type="http://schemas.openxmlformats.org/officeDocument/2006/relationships/image" Target="../media/image244.png"/></Relationships>
</file>

<file path=ppt/slides/_rels/slide11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image" Target="../media/image249.png"/><Relationship Id="rId1" Type="http://schemas.openxmlformats.org/officeDocument/2006/relationships/slideLayout" Target="../slideLayouts/slideLayout10.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 Id="rId9" Type="http://schemas.openxmlformats.org/officeDocument/2006/relationships/image" Target="../media/image256.png"/></Relationships>
</file>

<file path=ppt/slides/_rels/slide119.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58.png"/><Relationship Id="rId7" Type="http://schemas.openxmlformats.org/officeDocument/2006/relationships/image" Target="../media/image262.png"/><Relationship Id="rId12" Type="http://schemas.openxmlformats.org/officeDocument/2006/relationships/image" Target="../media/image267.png"/><Relationship Id="rId2" Type="http://schemas.openxmlformats.org/officeDocument/2006/relationships/image" Target="../media/image257.png"/><Relationship Id="rId1" Type="http://schemas.openxmlformats.org/officeDocument/2006/relationships/slideLayout" Target="../slideLayouts/slideLayout10.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0.xml"/><Relationship Id="rId4" Type="http://schemas.openxmlformats.org/officeDocument/2006/relationships/image" Target="../media/image270.png"/></Relationships>
</file>

<file path=ppt/slides/_rels/slide1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10.xml"/><Relationship Id="rId4" Type="http://schemas.openxmlformats.org/officeDocument/2006/relationships/image" Target="../media/image2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79.png"/></Relationships>
</file>

<file path=ppt/slides/_rels/slide12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276.png"/></Relationships>
</file>

<file path=ppt/slides/_rels/slide12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6.xml"/><Relationship Id="rId5" Type="http://schemas.openxmlformats.org/officeDocument/2006/relationships/image" Target="../media/image285.png"/><Relationship Id="rId4" Type="http://schemas.openxmlformats.org/officeDocument/2006/relationships/image" Target="../media/image284.png"/></Relationships>
</file>

<file path=ppt/slides/_rels/slide12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86.png"/><Relationship Id="rId1" Type="http://schemas.openxmlformats.org/officeDocument/2006/relationships/slideLayout" Target="../slideLayouts/slideLayout6.xml"/><Relationship Id="rId4" Type="http://schemas.openxmlformats.org/officeDocument/2006/relationships/image" Target="../media/image287.png"/></Relationships>
</file>

<file path=ppt/slides/_rels/slide12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 Id="rId4" Type="http://schemas.openxmlformats.org/officeDocument/2006/relationships/image" Target="../media/image296.png"/></Relationships>
</file>

<file path=ppt/slides/_rels/slide13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 Id="rId4" Type="http://schemas.openxmlformats.org/officeDocument/2006/relationships/image" Target="../media/image299.png"/></Relationships>
</file>

<file path=ppt/slides/_rels/slide137.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06.tiff"/><Relationship Id="rId2" Type="http://schemas.openxmlformats.org/officeDocument/2006/relationships/image" Target="../media/image305.png"/><Relationship Id="rId1" Type="http://schemas.openxmlformats.org/officeDocument/2006/relationships/slideLayout" Target="../slideLayouts/slideLayout2.xml"/><Relationship Id="rId4" Type="http://schemas.openxmlformats.org/officeDocument/2006/relationships/image" Target="../media/image307.png"/></Relationships>
</file>

<file path=ppt/slides/_rels/slide145.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85.png"/><Relationship Id="rId12"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9.png"/><Relationship Id="rId5" Type="http://schemas.openxmlformats.org/officeDocument/2006/relationships/image" Target="../media/image74.png"/><Relationship Id="rId10"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87.png"/></Relationships>
</file>

<file path=ppt/slides/_rels/slide1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hyperlink" Target="https://bigdatauniversity.com/courses/data-science-hands-open-source-tools/"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datascience.stackexchange.com/" TargetMode="External"/><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4.png"/><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jpe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85.png"/><Relationship Id="rId12"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9.png"/><Relationship Id="rId5" Type="http://schemas.openxmlformats.org/officeDocument/2006/relationships/image" Target="../media/image74.png"/><Relationship Id="rId10"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91.png"/><Relationship Id="rId1" Type="http://schemas.openxmlformats.org/officeDocument/2006/relationships/slideLayout" Target="../slideLayouts/slideLayout10.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92.png"/><Relationship Id="rId9" Type="http://schemas.microsoft.com/office/2007/relationships/hdphoto" Target="../media/hdphoto5.wdp"/></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10.xml"/><Relationship Id="rId6" Type="http://schemas.openxmlformats.org/officeDocument/2006/relationships/image" Target="../media/image98.png"/><Relationship Id="rId5" Type="http://schemas.microsoft.com/office/2007/relationships/hdphoto" Target="../media/hdphoto4.wdp"/><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tiff"/><Relationship Id="rId1" Type="http://schemas.openxmlformats.org/officeDocument/2006/relationships/slideLayout" Target="../slideLayouts/slideLayout11.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8.png"/><Relationship Id="rId7" Type="http://schemas.microsoft.com/office/2007/relationships/hdphoto" Target="../media/hdphoto3.wdp"/><Relationship Id="rId2" Type="http://schemas.openxmlformats.org/officeDocument/2006/relationships/image" Target="../media/image93.png"/><Relationship Id="rId1" Type="http://schemas.openxmlformats.org/officeDocument/2006/relationships/slideLayout" Target="../slideLayouts/slideLayout10.xml"/><Relationship Id="rId6" Type="http://schemas.openxmlformats.org/officeDocument/2006/relationships/image" Target="../media/image91.png"/><Relationship Id="rId11" Type="http://schemas.microsoft.com/office/2007/relationships/hdphoto" Target="../media/hdphoto4.wdp"/><Relationship Id="rId5" Type="http://schemas.openxmlformats.org/officeDocument/2006/relationships/image" Target="../media/image110.png"/><Relationship Id="rId10" Type="http://schemas.openxmlformats.org/officeDocument/2006/relationships/image" Target="../media/image94.png"/><Relationship Id="rId4" Type="http://schemas.openxmlformats.org/officeDocument/2006/relationships/image" Target="../media/image96.png"/><Relationship Id="rId9"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onsole.ng.bluemix.net/"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noderedguide.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3.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new-console.ng.bluemix.n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82.xml.rels><?xml version="1.0" encoding="UTF-8" standalone="yes"?>
<Relationships xmlns="http://schemas.openxmlformats.org/package/2006/relationships"><Relationship Id="rId3" Type="http://schemas.openxmlformats.org/officeDocument/2006/relationships/hyperlink" Target="mailto:jokes@laudy.net" TargetMode="External"/><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10.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watson-retrieve-and-rank.ng.bluemix.net/login" TargetMode="Externa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0.xml"/><Relationship Id="rId5" Type="http://schemas.openxmlformats.org/officeDocument/2006/relationships/image" Target="../media/image149.png"/><Relationship Id="rId4" Type="http://schemas.openxmlformats.org/officeDocument/2006/relationships/hyperlink" Target="http://www.ibm.com/watson/developercloud/doc/document-conversion/customizing.shtml"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0.xml"/><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watson-api-explorer.mybluemix.net/apis/retrieve-and-rank-v1#!/solr_clusters/select" TargetMode="External"/><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0.xml"/><Relationship Id="rId5" Type="http://schemas.openxmlformats.org/officeDocument/2006/relationships/image" Target="../media/image162.png"/><Relationship Id="rId4" Type="http://schemas.openxmlformats.org/officeDocument/2006/relationships/image" Target="../media/image161.png"/></Relationships>
</file>

<file path=ppt/slides/_rels/slide9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9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9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98" y="0"/>
            <a:ext cx="9146383" cy="736600"/>
          </a:xfrm>
        </p:spPr>
        <p:txBody>
          <a:bodyPr/>
          <a:lstStyle/>
          <a:p>
            <a:r>
              <a:rPr lang="en-US" dirty="0"/>
              <a:t>On re-using this presentation</a:t>
            </a:r>
          </a:p>
        </p:txBody>
      </p:sp>
      <p:sp>
        <p:nvSpPr>
          <p:cNvPr id="3" name="Content Placeholder 2"/>
          <p:cNvSpPr>
            <a:spLocks noGrp="1"/>
          </p:cNvSpPr>
          <p:nvPr>
            <p:ph idx="1"/>
          </p:nvPr>
        </p:nvSpPr>
        <p:spPr>
          <a:xfrm>
            <a:off x="2834881" y="2822112"/>
            <a:ext cx="9136771" cy="4035888"/>
          </a:xfrm>
        </p:spPr>
        <p:txBody>
          <a:bodyPr>
            <a:noAutofit/>
          </a:bodyPr>
          <a:lstStyle/>
          <a:p>
            <a:pPr>
              <a:lnSpc>
                <a:spcPts val="500"/>
              </a:lnSpc>
            </a:pPr>
            <a:r>
              <a:rPr lang="en-US" sz="1800" dirty="0">
                <a:hlinkClick r:id="rId2"/>
              </a:rPr>
              <a:t>https://www.1800flowers.com/gwyn-1800flowers?flws_rd=1</a:t>
            </a:r>
            <a:endParaRPr lang="en-US" sz="1800" dirty="0"/>
          </a:p>
          <a:p>
            <a:pPr>
              <a:lnSpc>
                <a:spcPts val="500"/>
              </a:lnSpc>
            </a:pPr>
            <a:r>
              <a:rPr lang="en-US" sz="1800" dirty="0">
                <a:hlinkClick r:id="rId3"/>
              </a:rPr>
              <a:t>https://www.macys.com/ce/splash/store-help-chat/index</a:t>
            </a:r>
            <a:endParaRPr lang="en-US" sz="1800" dirty="0"/>
          </a:p>
          <a:p>
            <a:pPr>
              <a:lnSpc>
                <a:spcPts val="500"/>
              </a:lnSpc>
            </a:pPr>
            <a:r>
              <a:rPr lang="en-US" sz="1800" dirty="0">
                <a:hlinkClick r:id="rId4"/>
              </a:rPr>
              <a:t>https://www.hrblock.com/lp/fy17/hrblock-and-watson.html</a:t>
            </a:r>
            <a:endParaRPr lang="en-US" sz="1800" dirty="0"/>
          </a:p>
          <a:p>
            <a:pPr>
              <a:lnSpc>
                <a:spcPts val="500"/>
              </a:lnSpc>
            </a:pPr>
            <a:r>
              <a:rPr lang="en-US" sz="1800" dirty="0">
                <a:hlinkClick r:id="rId5"/>
              </a:rPr>
              <a:t>http://ecc.ibm.com/case-study/us-en/ECCF-WUC12550USEN</a:t>
            </a:r>
            <a:endParaRPr lang="en-US" sz="1800" dirty="0"/>
          </a:p>
          <a:p>
            <a:pPr>
              <a:lnSpc>
                <a:spcPts val="500"/>
              </a:lnSpc>
            </a:pPr>
            <a:r>
              <a:rPr lang="en-US" sz="1800" dirty="0">
                <a:hlinkClick r:id="rId6"/>
              </a:rPr>
              <a:t>http://ecc.ibm.com/case-study/us-en/ECCF-RAC14387USEN</a:t>
            </a:r>
            <a:endParaRPr lang="en-US" sz="1800" dirty="0"/>
          </a:p>
          <a:p>
            <a:pPr>
              <a:lnSpc>
                <a:spcPts val="500"/>
              </a:lnSpc>
            </a:pPr>
            <a:r>
              <a:rPr lang="en-US" sz="1800" dirty="0">
                <a:hlinkClick r:id="rId7"/>
              </a:rPr>
              <a:t>http://www.findnewroads.com/</a:t>
            </a:r>
            <a:endParaRPr lang="en-US" sz="1800" dirty="0"/>
          </a:p>
          <a:p>
            <a:pPr>
              <a:lnSpc>
                <a:spcPts val="500"/>
              </a:lnSpc>
            </a:pPr>
            <a:r>
              <a:rPr lang="en-US" sz="1800" dirty="0">
                <a:hlinkClick r:id="rId8"/>
              </a:rPr>
              <a:t>https://www.thenorthface.com/xps</a:t>
            </a:r>
            <a:endParaRPr lang="en-US" sz="1800" dirty="0"/>
          </a:p>
          <a:p>
            <a:pPr>
              <a:lnSpc>
                <a:spcPts val="500"/>
              </a:lnSpc>
            </a:pPr>
            <a:r>
              <a:rPr lang="en-US" sz="1800" dirty="0">
                <a:hlinkClick r:id="rId9"/>
              </a:rPr>
              <a:t>https://educateme.tdameritrade.com/</a:t>
            </a:r>
            <a:endParaRPr lang="en-US" sz="1800" dirty="0"/>
          </a:p>
          <a:p>
            <a:pPr>
              <a:lnSpc>
                <a:spcPts val="500"/>
              </a:lnSpc>
            </a:pPr>
            <a:r>
              <a:rPr lang="en-US" sz="1800" dirty="0">
                <a:hlinkClick r:id="rId10"/>
              </a:rPr>
              <a:t>https://www.rarecarat.com/</a:t>
            </a:r>
            <a:endParaRPr lang="en-US" sz="1800" dirty="0"/>
          </a:p>
          <a:p>
            <a:pPr>
              <a:lnSpc>
                <a:spcPts val="500"/>
              </a:lnSpc>
            </a:pPr>
            <a:r>
              <a:rPr lang="en-US" sz="1800" dirty="0">
                <a:hlinkClick r:id="rId11"/>
              </a:rPr>
              <a:t>https://watsonads.com/</a:t>
            </a:r>
            <a:endParaRPr lang="en-US" sz="1800" dirty="0"/>
          </a:p>
          <a:p>
            <a:pPr>
              <a:lnSpc>
                <a:spcPts val="500"/>
              </a:lnSpc>
            </a:pPr>
            <a:r>
              <a:rPr lang="en-US" sz="1800" dirty="0">
                <a:hlinkClick r:id="rId12"/>
              </a:rPr>
              <a:t>https://www.ibmchefwatson.com/</a:t>
            </a:r>
            <a:endParaRPr lang="en-US" sz="1800" dirty="0"/>
          </a:p>
          <a:p>
            <a:pPr>
              <a:lnSpc>
                <a:spcPts val="500"/>
              </a:lnSpc>
            </a:pPr>
            <a:r>
              <a:rPr lang="en-US" sz="1800" dirty="0">
                <a:hlinkClick r:id="rId13"/>
              </a:rPr>
              <a:t>https://visual-recognition-demo.mybluemix.net/</a:t>
            </a:r>
            <a:endParaRPr lang="en-US" sz="1800" dirty="0"/>
          </a:p>
          <a:p>
            <a:pPr>
              <a:lnSpc>
                <a:spcPts val="500"/>
              </a:lnSpc>
            </a:pPr>
            <a:r>
              <a:rPr lang="en-US" sz="1800" dirty="0">
                <a:hlinkClick r:id="rId14"/>
              </a:rPr>
              <a:t>https://conversation-demo.mybluemix.net/</a:t>
            </a:r>
            <a:endParaRPr lang="en-US" sz="1800" dirty="0"/>
          </a:p>
          <a:p>
            <a:pPr>
              <a:lnSpc>
                <a:spcPts val="500"/>
              </a:lnSpc>
            </a:pPr>
            <a:r>
              <a:rPr lang="en-US" sz="1800" dirty="0">
                <a:hlinkClick r:id="rId15"/>
              </a:rPr>
              <a:t>https://product-line-prediction-alexj42-855.mybluemix.net/</a:t>
            </a:r>
            <a:endParaRPr lang="en-US" sz="1800" dirty="0"/>
          </a:p>
          <a:p>
            <a:pPr marL="0" indent="0">
              <a:lnSpc>
                <a:spcPts val="500"/>
              </a:lnSpc>
              <a:buNone/>
            </a:pPr>
            <a:endParaRPr lang="en-US" sz="1800" dirty="0"/>
          </a:p>
          <a:p>
            <a:pPr>
              <a:lnSpc>
                <a:spcPts val="500"/>
              </a:lnSpc>
            </a:pPr>
            <a:endParaRPr lang="en-US" sz="1800" dirty="0"/>
          </a:p>
          <a:p>
            <a:pPr marL="0" indent="0">
              <a:lnSpc>
                <a:spcPts val="500"/>
              </a:lnSpc>
              <a:buNone/>
            </a:pPr>
            <a:endParaRPr lang="en-US" sz="1800" dirty="0"/>
          </a:p>
          <a:p>
            <a:pPr>
              <a:lnSpc>
                <a:spcPts val="500"/>
              </a:lnSpc>
            </a:pPr>
            <a:endParaRPr lang="en-US" sz="1800" dirty="0"/>
          </a:p>
        </p:txBody>
      </p:sp>
      <p:sp>
        <p:nvSpPr>
          <p:cNvPr id="4" name="Rectangle 3"/>
          <p:cNvSpPr/>
          <p:nvPr/>
        </p:nvSpPr>
        <p:spPr>
          <a:xfrm>
            <a:off x="198120" y="736600"/>
            <a:ext cx="10701574" cy="1754326"/>
          </a:xfrm>
          <a:prstGeom prst="rect">
            <a:avLst/>
          </a:prstGeom>
        </p:spPr>
        <p:txBody>
          <a:bodyPr wrap="square">
            <a:spAutoFit/>
          </a:bodyPr>
          <a:lstStyle/>
          <a:p>
            <a:pPr marL="285750" indent="-285750">
              <a:buFont typeface="Arial" panose="020B0604020202020204" pitchFamily="34" charset="0"/>
              <a:buChar char="•"/>
            </a:pPr>
            <a:r>
              <a:rPr lang="en-US" dirty="0"/>
              <a:t>The purpose of this presentation is to show that cognitive is real and alive. In order to do so, it works best to show people live applications. This requires you to switch between the presentation and a browser. </a:t>
            </a:r>
          </a:p>
          <a:p>
            <a:endParaRPr lang="en-US" dirty="0"/>
          </a:p>
          <a:p>
            <a:pPr marL="285750" indent="-285750">
              <a:buFont typeface="Arial" panose="020B0604020202020204" pitchFamily="34" charset="0"/>
              <a:buChar char="•"/>
            </a:pPr>
            <a:r>
              <a:rPr lang="en-US" dirty="0"/>
              <a:t>Open all the links in your browser of choice and follow the instructions at </a:t>
            </a:r>
            <a:r>
              <a:rPr lang="en-US" dirty="0">
                <a:hlinkClick r:id="rId16"/>
              </a:rPr>
              <a:t>http://lifehacker.com/save-sets-of-multiple-tabs-to-launch-later-in-the-bookm-1453967463</a:t>
            </a:r>
            <a:r>
              <a:rPr lang="en-US" dirty="0"/>
              <a:t> </a:t>
            </a:r>
          </a:p>
          <a:p>
            <a:pPr marL="285750" indent="-285750">
              <a:buFont typeface="Arial" panose="020B0604020202020204" pitchFamily="34" charset="0"/>
              <a:buChar char="•"/>
            </a:pPr>
            <a:r>
              <a:rPr lang="en-US" dirty="0"/>
              <a:t>Put all the bookmarks in one bookmark folder and right click the folder “open all” for quick access</a:t>
            </a:r>
          </a:p>
        </p:txBody>
      </p:sp>
    </p:spTree>
    <p:extLst>
      <p:ext uri="{BB962C8B-B14F-4D97-AF65-F5344CB8AC3E}">
        <p14:creationId xmlns:p14="http://schemas.microsoft.com/office/powerpoint/2010/main" val="96197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330618" y="527612"/>
            <a:ext cx="4669645" cy="6046808"/>
          </a:xfrm>
        </p:spPr>
        <p:txBody>
          <a:bodyPr>
            <a:normAutofit lnSpcReduction="10000"/>
          </a:bodyPr>
          <a:lstStyle/>
          <a:p>
            <a:pPr marL="0" indent="0" algn="just">
              <a:buNone/>
            </a:pPr>
            <a:r>
              <a:rPr lang="en-US" sz="3600" b="1" dirty="0">
                <a:solidFill>
                  <a:srgbClr val="FFC000"/>
                </a:solidFill>
              </a:rPr>
              <a:t>Autodesk</a:t>
            </a:r>
          </a:p>
          <a:p>
            <a:pPr marL="0" indent="0" algn="just">
              <a:buNone/>
            </a:pPr>
            <a:r>
              <a:rPr lang="en-US" dirty="0"/>
              <a:t>Customer support tickets cost companies a few dollars apiece to tackle, which adds up when you have hundreds of thousands of customers or more. </a:t>
            </a:r>
          </a:p>
          <a:p>
            <a:pPr marL="0" indent="0" algn="just">
              <a:buNone/>
            </a:pPr>
            <a:r>
              <a:rPr lang="en-US" dirty="0"/>
              <a:t>Even simple support requests, such as switching account information, can be costly when fielded by human experts. </a:t>
            </a:r>
          </a:p>
          <a:p>
            <a:pPr marL="0" indent="0" algn="just">
              <a:buNone/>
            </a:pPr>
            <a:r>
              <a:rPr lang="en-US" dirty="0"/>
              <a:t>By building a customer support bot named Ava with Watson technologies, Autodesk was able to </a:t>
            </a:r>
            <a:r>
              <a:rPr lang="en-US" b="1" dirty="0">
                <a:solidFill>
                  <a:srgbClr val="FFC000"/>
                </a:solidFill>
              </a:rPr>
              <a:t>reduce support costs by 90% </a:t>
            </a:r>
            <a:r>
              <a:rPr lang="en-US" dirty="0"/>
              <a:t>and resolve issues in minutes and not hours.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370654" y="243069"/>
            <a:ext cx="6671226" cy="4398380"/>
          </a:xfrm>
          <a:prstGeom prst="rect">
            <a:avLst/>
          </a:prstGeom>
        </p:spPr>
      </p:pic>
      <p:sp>
        <p:nvSpPr>
          <p:cNvPr id="5" name="Rectangle 4"/>
          <p:cNvSpPr/>
          <p:nvPr/>
        </p:nvSpPr>
        <p:spPr>
          <a:xfrm>
            <a:off x="7361187" y="4641449"/>
            <a:ext cx="2690160" cy="369332"/>
          </a:xfrm>
          <a:prstGeom prst="rect">
            <a:avLst/>
          </a:prstGeom>
        </p:spPr>
        <p:txBody>
          <a:bodyPr wrap="none">
            <a:spAutoFit/>
          </a:bodyPr>
          <a:lstStyle/>
          <a:p>
            <a:r>
              <a:rPr lang="en-US" dirty="0"/>
              <a:t>https://ava.autodesk.com/</a:t>
            </a:r>
          </a:p>
        </p:txBody>
      </p:sp>
      <p:sp>
        <p:nvSpPr>
          <p:cNvPr id="6" name="Rectangle 5"/>
          <p:cNvSpPr/>
          <p:nvPr/>
        </p:nvSpPr>
        <p:spPr>
          <a:xfrm>
            <a:off x="330618" y="6464462"/>
            <a:ext cx="5232138" cy="338554"/>
          </a:xfrm>
          <a:prstGeom prst="rect">
            <a:avLst/>
          </a:prstGeom>
        </p:spPr>
        <p:txBody>
          <a:bodyPr wrap="none">
            <a:spAutoFit/>
          </a:bodyPr>
          <a:lstStyle/>
          <a:p>
            <a:r>
              <a:rPr lang="en-US" sz="1600" dirty="0"/>
              <a:t>http://ecc.ibm.com/case-study/us-en/ECCF-RAC14387USEN</a:t>
            </a:r>
          </a:p>
        </p:txBody>
      </p:sp>
      <p:sp>
        <p:nvSpPr>
          <p:cNvPr id="7" name="TextBox 6"/>
          <p:cNvSpPr txBox="1"/>
          <p:nvPr/>
        </p:nvSpPr>
        <p:spPr>
          <a:xfrm>
            <a:off x="330618" y="6150109"/>
            <a:ext cx="1686680" cy="369332"/>
          </a:xfrm>
          <a:prstGeom prst="rect">
            <a:avLst/>
          </a:prstGeom>
          <a:noFill/>
        </p:spPr>
        <p:txBody>
          <a:bodyPr wrap="none" rtlCol="0">
            <a:spAutoFit/>
          </a:bodyPr>
          <a:lstStyle/>
          <a:p>
            <a:r>
              <a:rPr lang="en-US" b="1" dirty="0">
                <a:solidFill>
                  <a:srgbClr val="FFC000"/>
                </a:solidFill>
              </a:rPr>
              <a:t>90% reduction:</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827852" y="5052350"/>
            <a:ext cx="5451677" cy="1412112"/>
          </a:xfrm>
          <a:prstGeom prst="rect">
            <a:avLst/>
          </a:prstGeom>
        </p:spPr>
      </p:pic>
    </p:spTree>
    <p:extLst>
      <p:ext uri="{BB962C8B-B14F-4D97-AF65-F5344CB8AC3E}">
        <p14:creationId xmlns:p14="http://schemas.microsoft.com/office/powerpoint/2010/main" val="240492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r="-76"/>
          <a:stretch/>
        </p:blipFill>
        <p:spPr>
          <a:xfrm>
            <a:off x="239596" y="1076317"/>
            <a:ext cx="11521440" cy="5151120"/>
          </a:xfrm>
          <a:prstGeom prst="rect">
            <a:avLst/>
          </a:prstGeom>
          <a:ln>
            <a:solidFill>
              <a:schemeClr val="tx1"/>
            </a:solidFill>
          </a:ln>
        </p:spPr>
      </p:pic>
      <p:sp>
        <p:nvSpPr>
          <p:cNvPr id="4" name="TextBox 3"/>
          <p:cNvSpPr txBox="1"/>
          <p:nvPr/>
        </p:nvSpPr>
        <p:spPr>
          <a:xfrm>
            <a:off x="239596" y="151252"/>
            <a:ext cx="4438459" cy="584775"/>
          </a:xfrm>
          <a:prstGeom prst="rect">
            <a:avLst/>
          </a:prstGeom>
          <a:noFill/>
        </p:spPr>
        <p:txBody>
          <a:bodyPr wrap="none" rtlCol="0">
            <a:spAutoFit/>
          </a:bodyPr>
          <a:lstStyle/>
          <a:p>
            <a:r>
              <a:rPr lang="en-US" sz="3200" dirty="0"/>
              <a:t>Web interface of </a:t>
            </a:r>
            <a:r>
              <a:rPr lang="en-US" sz="3200" dirty="0" err="1"/>
              <a:t>DashDB</a:t>
            </a:r>
            <a:endParaRPr lang="en-US" sz="3200" dirty="0"/>
          </a:p>
        </p:txBody>
      </p:sp>
    </p:spTree>
    <p:extLst>
      <p:ext uri="{BB962C8B-B14F-4D97-AF65-F5344CB8AC3E}">
        <p14:creationId xmlns:p14="http://schemas.microsoft.com/office/powerpoint/2010/main" val="369243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2368" y="4134257"/>
            <a:ext cx="3305952" cy="23639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65" y="1257395"/>
            <a:ext cx="3344255" cy="2548515"/>
          </a:xfrm>
          <a:prstGeom prst="rect">
            <a:avLst/>
          </a:prstGeom>
        </p:spPr>
      </p:pic>
      <p:sp>
        <p:nvSpPr>
          <p:cNvPr id="7" name="TextBox 6"/>
          <p:cNvSpPr txBox="1"/>
          <p:nvPr/>
        </p:nvSpPr>
        <p:spPr>
          <a:xfrm>
            <a:off x="9546218" y="786851"/>
            <a:ext cx="1167307" cy="461665"/>
          </a:xfrm>
          <a:prstGeom prst="rect">
            <a:avLst/>
          </a:prstGeom>
          <a:noFill/>
        </p:spPr>
        <p:txBody>
          <a:bodyPr wrap="none" rtlCol="0">
            <a:spAutoFit/>
          </a:bodyPr>
          <a:lstStyle/>
          <a:p>
            <a:r>
              <a:rPr lang="en-US" sz="2400" dirty="0"/>
              <a:t>Locally:</a:t>
            </a:r>
          </a:p>
        </p:txBody>
      </p:sp>
      <p:sp>
        <p:nvSpPr>
          <p:cNvPr id="8" name="Arrow: Right 7"/>
          <p:cNvSpPr/>
          <p:nvPr/>
        </p:nvSpPr>
        <p:spPr bwMode="auto">
          <a:xfrm>
            <a:off x="7383705" y="3182444"/>
            <a:ext cx="1021663" cy="951813"/>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bwMode="auto">
          <a:xfrm>
            <a:off x="1676400" y="2531652"/>
            <a:ext cx="3779520" cy="5315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0" name="Rectangle 9"/>
          <p:cNvSpPr/>
          <p:nvPr/>
        </p:nvSpPr>
        <p:spPr bwMode="auto">
          <a:xfrm>
            <a:off x="2159000" y="4932679"/>
            <a:ext cx="5430520" cy="122125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nvGrpSpPr>
          <p:cNvPr id="3" name="Group 2"/>
          <p:cNvGrpSpPr/>
          <p:nvPr/>
        </p:nvGrpSpPr>
        <p:grpSpPr>
          <a:xfrm>
            <a:off x="291592" y="1162768"/>
            <a:ext cx="8113776" cy="5335422"/>
            <a:chOff x="291592" y="827488"/>
            <a:chExt cx="8113776" cy="5335422"/>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1592" y="827488"/>
              <a:ext cx="8113776" cy="5335422"/>
            </a:xfrm>
            <a:prstGeom prst="rect">
              <a:avLst/>
            </a:prstGeom>
          </p:spPr>
        </p:pic>
        <p:sp>
          <p:nvSpPr>
            <p:cNvPr id="2" name="Rectangle 1"/>
            <p:cNvSpPr/>
            <p:nvPr/>
          </p:nvSpPr>
          <p:spPr bwMode="auto">
            <a:xfrm>
              <a:off x="3486166" y="5359078"/>
              <a:ext cx="1724628" cy="2083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a:ln>
                  <a:noFill/>
                </a:ln>
                <a:solidFill>
                  <a:schemeClr val="hlink"/>
                </a:solidFill>
                <a:effectLst/>
                <a:latin typeface="Arial" charset="0"/>
              </a:endParaRPr>
            </a:p>
          </p:txBody>
        </p:sp>
      </p:grpSp>
      <p:sp>
        <p:nvSpPr>
          <p:cNvPr id="11" name="TextBox 10"/>
          <p:cNvSpPr txBox="1"/>
          <p:nvPr/>
        </p:nvSpPr>
        <p:spPr>
          <a:xfrm>
            <a:off x="3455686" y="5682872"/>
            <a:ext cx="889987" cy="307777"/>
          </a:xfrm>
          <a:prstGeom prst="rect">
            <a:avLst/>
          </a:prstGeom>
          <a:noFill/>
        </p:spPr>
        <p:txBody>
          <a:bodyPr wrap="none" rtlCol="0">
            <a:spAutoFit/>
          </a:bodyPr>
          <a:lstStyle/>
          <a:p>
            <a:r>
              <a:rPr lang="en-US" sz="1400" dirty="0"/>
              <a:t>**********</a:t>
            </a:r>
          </a:p>
        </p:txBody>
      </p:sp>
      <p:sp>
        <p:nvSpPr>
          <p:cNvPr id="12" name="TextBox 11"/>
          <p:cNvSpPr txBox="1"/>
          <p:nvPr/>
        </p:nvSpPr>
        <p:spPr>
          <a:xfrm>
            <a:off x="177886" y="77438"/>
            <a:ext cx="7205819" cy="584775"/>
          </a:xfrm>
          <a:prstGeom prst="rect">
            <a:avLst/>
          </a:prstGeom>
          <a:noFill/>
        </p:spPr>
        <p:txBody>
          <a:bodyPr wrap="none" rtlCol="0">
            <a:spAutoFit/>
          </a:bodyPr>
          <a:lstStyle/>
          <a:p>
            <a:r>
              <a:rPr lang="en-US" sz="3200" dirty="0"/>
              <a:t>Details to create a local ODBC connection</a:t>
            </a:r>
          </a:p>
        </p:txBody>
      </p:sp>
    </p:spTree>
    <p:extLst>
      <p:ext uri="{BB962C8B-B14F-4D97-AF65-F5344CB8AC3E}">
        <p14:creationId xmlns:p14="http://schemas.microsoft.com/office/powerpoint/2010/main" val="411700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86227" y="4142740"/>
            <a:ext cx="5516880" cy="2667000"/>
          </a:xfrm>
          <a:prstGeom prst="rect">
            <a:avLst/>
          </a:prstGeo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786" y="965806"/>
            <a:ext cx="3523773" cy="2755165"/>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6799" y="1125201"/>
            <a:ext cx="3811444" cy="2695696"/>
          </a:xfrm>
          <a:prstGeom prst="rect">
            <a:avLst/>
          </a:prstGeom>
          <a:ln>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998545" y="4104637"/>
            <a:ext cx="3307982" cy="2743206"/>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91900" y="1264689"/>
            <a:ext cx="3000867" cy="1007072"/>
          </a:xfrm>
          <a:prstGeom prst="rect">
            <a:avLst/>
          </a:prstGeom>
          <a:ln>
            <a:solidFill>
              <a:schemeClr val="tx1"/>
            </a:solidFill>
          </a:ln>
        </p:spPr>
      </p:pic>
      <p:sp>
        <p:nvSpPr>
          <p:cNvPr id="9" name="Speech Bubble: Rectangle 8"/>
          <p:cNvSpPr/>
          <p:nvPr/>
        </p:nvSpPr>
        <p:spPr bwMode="auto">
          <a:xfrm>
            <a:off x="4789647" y="5610094"/>
            <a:ext cx="2026920" cy="434051"/>
          </a:xfrm>
          <a:prstGeom prst="wedgeRectCallout">
            <a:avLst>
              <a:gd name="adj1" fmla="val -28352"/>
              <a:gd name="adj2" fmla="val 94703"/>
            </a:avLst>
          </a:prstGeom>
          <a:ln>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rPr>
              <a:t>Deploy (right click the end-node)</a:t>
            </a:r>
          </a:p>
        </p:txBody>
      </p:sp>
      <p:sp>
        <p:nvSpPr>
          <p:cNvPr id="10" name="Rectangle 9"/>
          <p:cNvSpPr/>
          <p:nvPr/>
        </p:nvSpPr>
        <p:spPr bwMode="auto">
          <a:xfrm>
            <a:off x="441961" y="2308714"/>
            <a:ext cx="3841608" cy="151218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Rectangle 10"/>
          <p:cNvSpPr/>
          <p:nvPr/>
        </p:nvSpPr>
        <p:spPr bwMode="auto">
          <a:xfrm>
            <a:off x="7195903" y="1783415"/>
            <a:ext cx="2705100" cy="603362"/>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2" name="Arrow: Curved Down 11"/>
          <p:cNvSpPr/>
          <p:nvPr/>
        </p:nvSpPr>
        <p:spPr bwMode="auto">
          <a:xfrm rot="21092854">
            <a:off x="2955749" y="3863088"/>
            <a:ext cx="4254627" cy="498772"/>
          </a:xfrm>
          <a:prstGeom prst="curved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3" name="TextBox 12"/>
          <p:cNvSpPr txBox="1"/>
          <p:nvPr/>
        </p:nvSpPr>
        <p:spPr>
          <a:xfrm>
            <a:off x="230452" y="186949"/>
            <a:ext cx="6724148" cy="523220"/>
          </a:xfrm>
          <a:prstGeom prst="rect">
            <a:avLst/>
          </a:prstGeom>
          <a:noFill/>
        </p:spPr>
        <p:txBody>
          <a:bodyPr wrap="none" rtlCol="0">
            <a:spAutoFit/>
          </a:bodyPr>
          <a:lstStyle/>
          <a:p>
            <a:r>
              <a:rPr lang="en-US" sz="2800" dirty="0"/>
              <a:t>Build a dog vs. cat classifier in SPSS Modeler</a:t>
            </a:r>
          </a:p>
        </p:txBody>
      </p:sp>
      <p:sp>
        <p:nvSpPr>
          <p:cNvPr id="2" name="TextBox 1"/>
          <p:cNvSpPr txBox="1"/>
          <p:nvPr/>
        </p:nvSpPr>
        <p:spPr>
          <a:xfrm>
            <a:off x="4334543" y="2307077"/>
            <a:ext cx="2810385" cy="307777"/>
          </a:xfrm>
          <a:prstGeom prst="rect">
            <a:avLst/>
          </a:prstGeom>
          <a:noFill/>
        </p:spPr>
        <p:txBody>
          <a:bodyPr wrap="none" rtlCol="0">
            <a:spAutoFit/>
          </a:bodyPr>
          <a:lstStyle/>
          <a:p>
            <a:r>
              <a:rPr lang="en-US" sz="1400" dirty="0"/>
              <a:t>Design/create the database table</a:t>
            </a:r>
          </a:p>
        </p:txBody>
      </p:sp>
      <p:sp>
        <p:nvSpPr>
          <p:cNvPr id="14" name="TextBox 13"/>
          <p:cNvSpPr txBox="1"/>
          <p:nvPr/>
        </p:nvSpPr>
        <p:spPr>
          <a:xfrm>
            <a:off x="304306" y="4142740"/>
            <a:ext cx="2989921" cy="307777"/>
          </a:xfrm>
          <a:prstGeom prst="rect">
            <a:avLst/>
          </a:prstGeom>
          <a:noFill/>
        </p:spPr>
        <p:txBody>
          <a:bodyPr wrap="none" rtlCol="0">
            <a:spAutoFit/>
          </a:bodyPr>
          <a:lstStyle/>
          <a:p>
            <a:r>
              <a:rPr lang="en-US" sz="1400" dirty="0"/>
              <a:t>Build the model and scoring stream</a:t>
            </a:r>
          </a:p>
        </p:txBody>
      </p:sp>
    </p:spTree>
    <p:extLst>
      <p:ext uri="{BB962C8B-B14F-4D97-AF65-F5344CB8AC3E}">
        <p14:creationId xmlns:p14="http://schemas.microsoft.com/office/powerpoint/2010/main" val="235722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6646" y="2338613"/>
            <a:ext cx="11685029" cy="3857174"/>
          </a:xfrm>
          <a:prstGeom prst="rect">
            <a:avLst/>
          </a:prstGeom>
        </p:spPr>
      </p:pic>
      <p:sp>
        <p:nvSpPr>
          <p:cNvPr id="7" name="TextBox 6"/>
          <p:cNvSpPr txBox="1"/>
          <p:nvPr/>
        </p:nvSpPr>
        <p:spPr>
          <a:xfrm>
            <a:off x="359465" y="1509112"/>
            <a:ext cx="5170068" cy="646331"/>
          </a:xfrm>
          <a:prstGeom prst="rect">
            <a:avLst/>
          </a:prstGeom>
          <a:noFill/>
        </p:spPr>
        <p:txBody>
          <a:bodyPr wrap="square" rtlCol="0">
            <a:spAutoFit/>
          </a:bodyPr>
          <a:lstStyle/>
          <a:p>
            <a:r>
              <a:rPr lang="en-US" dirty="0"/>
              <a:t>Get a tweet</a:t>
            </a:r>
          </a:p>
          <a:p>
            <a:r>
              <a:rPr lang="en-US" dirty="0"/>
              <a:t>Check if user has already received a tweet from me</a:t>
            </a:r>
          </a:p>
        </p:txBody>
      </p:sp>
      <p:sp>
        <p:nvSpPr>
          <p:cNvPr id="8" name="TextBox 7"/>
          <p:cNvSpPr txBox="1"/>
          <p:nvPr/>
        </p:nvSpPr>
        <p:spPr>
          <a:xfrm>
            <a:off x="274320" y="5704840"/>
            <a:ext cx="712054" cy="307777"/>
          </a:xfrm>
          <a:prstGeom prst="rect">
            <a:avLst/>
          </a:prstGeom>
          <a:noFill/>
        </p:spPr>
        <p:txBody>
          <a:bodyPr wrap="none" rtlCol="0">
            <a:spAutoFit/>
          </a:bodyPr>
          <a:lstStyle/>
          <a:p>
            <a:r>
              <a:rPr lang="en-US" sz="1400" dirty="0"/>
              <a:t>testing</a:t>
            </a:r>
          </a:p>
        </p:txBody>
      </p:sp>
      <p:sp>
        <p:nvSpPr>
          <p:cNvPr id="9" name="TextBox 8"/>
          <p:cNvSpPr txBox="1"/>
          <p:nvPr/>
        </p:nvSpPr>
        <p:spPr>
          <a:xfrm>
            <a:off x="3429000" y="2427010"/>
            <a:ext cx="3017520" cy="523220"/>
          </a:xfrm>
          <a:prstGeom prst="rect">
            <a:avLst/>
          </a:prstGeom>
          <a:noFill/>
        </p:spPr>
        <p:txBody>
          <a:bodyPr wrap="square" rtlCol="0">
            <a:spAutoFit/>
          </a:bodyPr>
          <a:lstStyle/>
          <a:p>
            <a:r>
              <a:rPr lang="en-US" sz="1400" dirty="0"/>
              <a:t>Create scoring call</a:t>
            </a:r>
          </a:p>
          <a:p>
            <a:r>
              <a:rPr lang="en-US" sz="1400" dirty="0"/>
              <a:t>Score in SPSS scoring service</a:t>
            </a:r>
          </a:p>
        </p:txBody>
      </p:sp>
      <p:sp>
        <p:nvSpPr>
          <p:cNvPr id="10" name="TextBox 9"/>
          <p:cNvSpPr txBox="1"/>
          <p:nvPr/>
        </p:nvSpPr>
        <p:spPr>
          <a:xfrm>
            <a:off x="7276724" y="1509112"/>
            <a:ext cx="3957398" cy="707886"/>
          </a:xfrm>
          <a:prstGeom prst="rect">
            <a:avLst/>
          </a:prstGeom>
          <a:noFill/>
        </p:spPr>
        <p:txBody>
          <a:bodyPr wrap="square" rtlCol="0">
            <a:spAutoFit/>
          </a:bodyPr>
          <a:lstStyle/>
          <a:p>
            <a:r>
              <a:rPr lang="en-US" sz="2000" dirty="0"/>
              <a:t>Create tweet based on model score</a:t>
            </a:r>
          </a:p>
        </p:txBody>
      </p:sp>
      <p:sp>
        <p:nvSpPr>
          <p:cNvPr id="11" name="TextBox 10"/>
          <p:cNvSpPr txBox="1"/>
          <p:nvPr/>
        </p:nvSpPr>
        <p:spPr>
          <a:xfrm>
            <a:off x="9867900" y="2371853"/>
            <a:ext cx="2179320" cy="738664"/>
          </a:xfrm>
          <a:prstGeom prst="rect">
            <a:avLst/>
          </a:prstGeom>
          <a:noFill/>
        </p:spPr>
        <p:txBody>
          <a:bodyPr wrap="square" rtlCol="0">
            <a:spAutoFit/>
          </a:bodyPr>
          <a:lstStyle/>
          <a:p>
            <a:r>
              <a:rPr lang="en-US" sz="1400" dirty="0"/>
              <a:t>Tweet and store user in database to prevent repetition</a:t>
            </a:r>
          </a:p>
        </p:txBody>
      </p:sp>
      <p:sp>
        <p:nvSpPr>
          <p:cNvPr id="12" name="TextBox 11"/>
          <p:cNvSpPr txBox="1"/>
          <p:nvPr/>
        </p:nvSpPr>
        <p:spPr>
          <a:xfrm>
            <a:off x="230047" y="9168"/>
            <a:ext cx="6397905" cy="646331"/>
          </a:xfrm>
          <a:prstGeom prst="rect">
            <a:avLst/>
          </a:prstGeom>
          <a:noFill/>
        </p:spPr>
        <p:txBody>
          <a:bodyPr wrap="none" rtlCol="0">
            <a:spAutoFit/>
          </a:bodyPr>
          <a:lstStyle/>
          <a:p>
            <a:r>
              <a:rPr lang="en-US" sz="3600" dirty="0"/>
              <a:t>The scoring stream in Node-RED</a:t>
            </a:r>
          </a:p>
        </p:txBody>
      </p:sp>
    </p:spTree>
    <p:extLst>
      <p:ext uri="{BB962C8B-B14F-4D97-AF65-F5344CB8AC3E}">
        <p14:creationId xmlns:p14="http://schemas.microsoft.com/office/powerpoint/2010/main" val="256683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8648" y="1013804"/>
            <a:ext cx="4434840" cy="1889760"/>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640985" y="2581152"/>
            <a:ext cx="3642360" cy="2667000"/>
          </a:xfrm>
          <a:prstGeom prst="rect">
            <a:avLst/>
          </a:prstGeom>
          <a:ln>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961838" y="4456350"/>
            <a:ext cx="3672840" cy="222504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32154" y="1263886"/>
            <a:ext cx="3102524" cy="2458604"/>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r="-1999"/>
          <a:stretch/>
        </p:blipFill>
        <p:spPr>
          <a:xfrm>
            <a:off x="507048" y="4336802"/>
            <a:ext cx="4009847" cy="2029274"/>
          </a:xfrm>
          <a:prstGeom prst="rect">
            <a:avLst/>
          </a:prstGeom>
          <a:ln>
            <a:solidFill>
              <a:schemeClr val="tx1"/>
            </a:solidFill>
          </a:ln>
        </p:spPr>
      </p:pic>
      <p:sp>
        <p:nvSpPr>
          <p:cNvPr id="10" name="TextBox 9"/>
          <p:cNvSpPr txBox="1"/>
          <p:nvPr/>
        </p:nvSpPr>
        <p:spPr>
          <a:xfrm>
            <a:off x="113606" y="1513558"/>
            <a:ext cx="385042" cy="523220"/>
          </a:xfrm>
          <a:prstGeom prst="rect">
            <a:avLst/>
          </a:prstGeom>
          <a:noFill/>
        </p:spPr>
        <p:txBody>
          <a:bodyPr wrap="none" rtlCol="0">
            <a:spAutoFit/>
          </a:bodyPr>
          <a:lstStyle/>
          <a:p>
            <a:r>
              <a:rPr lang="en-US" sz="2800" dirty="0"/>
              <a:t>1</a:t>
            </a:r>
          </a:p>
        </p:txBody>
      </p:sp>
      <p:sp>
        <p:nvSpPr>
          <p:cNvPr id="11" name="TextBox 10"/>
          <p:cNvSpPr txBox="1"/>
          <p:nvPr/>
        </p:nvSpPr>
        <p:spPr>
          <a:xfrm>
            <a:off x="4193898" y="3460880"/>
            <a:ext cx="385042" cy="523220"/>
          </a:xfrm>
          <a:prstGeom prst="rect">
            <a:avLst/>
          </a:prstGeom>
          <a:noFill/>
        </p:spPr>
        <p:txBody>
          <a:bodyPr wrap="none" rtlCol="0">
            <a:spAutoFit/>
          </a:bodyPr>
          <a:lstStyle/>
          <a:p>
            <a:r>
              <a:rPr lang="en-US" sz="2800" dirty="0"/>
              <a:t>2</a:t>
            </a:r>
          </a:p>
        </p:txBody>
      </p:sp>
      <p:sp>
        <p:nvSpPr>
          <p:cNvPr id="12" name="TextBox 11"/>
          <p:cNvSpPr txBox="1"/>
          <p:nvPr/>
        </p:nvSpPr>
        <p:spPr>
          <a:xfrm>
            <a:off x="7452706" y="5568870"/>
            <a:ext cx="385042" cy="523220"/>
          </a:xfrm>
          <a:prstGeom prst="rect">
            <a:avLst/>
          </a:prstGeom>
          <a:noFill/>
        </p:spPr>
        <p:txBody>
          <a:bodyPr wrap="none" rtlCol="0">
            <a:spAutoFit/>
          </a:bodyPr>
          <a:lstStyle/>
          <a:p>
            <a:r>
              <a:rPr lang="en-US" sz="2800" dirty="0"/>
              <a:t>3</a:t>
            </a:r>
          </a:p>
        </p:txBody>
      </p:sp>
      <p:sp>
        <p:nvSpPr>
          <p:cNvPr id="13" name="TextBox 12"/>
          <p:cNvSpPr txBox="1"/>
          <p:nvPr/>
        </p:nvSpPr>
        <p:spPr>
          <a:xfrm>
            <a:off x="249965" y="80320"/>
            <a:ext cx="7887865" cy="523220"/>
          </a:xfrm>
          <a:prstGeom prst="rect">
            <a:avLst/>
          </a:prstGeom>
          <a:noFill/>
        </p:spPr>
        <p:txBody>
          <a:bodyPr wrap="none" rtlCol="0">
            <a:spAutoFit/>
          </a:bodyPr>
          <a:lstStyle/>
          <a:p>
            <a:r>
              <a:rPr lang="en-US" sz="2800" dirty="0"/>
              <a:t>Part 1: check if the user has already been Tweeted to</a:t>
            </a:r>
          </a:p>
        </p:txBody>
      </p:sp>
    </p:spTree>
    <p:extLst>
      <p:ext uri="{BB962C8B-B14F-4D97-AF65-F5344CB8AC3E}">
        <p14:creationId xmlns:p14="http://schemas.microsoft.com/office/powerpoint/2010/main" val="11998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8646" y="2064506"/>
            <a:ext cx="2716178" cy="61517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8646" y="2906461"/>
            <a:ext cx="4290647" cy="3828439"/>
          </a:xfrm>
          <a:prstGeom prst="rect">
            <a:avLst/>
          </a:prstGeom>
          <a:ln>
            <a:solidFill>
              <a:schemeClr val="tx1"/>
            </a:solid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246721" y="794597"/>
            <a:ext cx="3727938" cy="1322142"/>
          </a:xfrm>
          <a:prstGeom prst="rect">
            <a:avLst/>
          </a:prstGeom>
          <a:ln>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74824" y="1837728"/>
            <a:ext cx="3001109" cy="3516923"/>
          </a:xfrm>
          <a:prstGeom prst="rect">
            <a:avLst/>
          </a:prstGeom>
          <a:ln>
            <a:solidFill>
              <a:schemeClr val="tx1"/>
            </a:solid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63414" y="4714001"/>
            <a:ext cx="2053560" cy="944880"/>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298475" y="2356881"/>
            <a:ext cx="5745883" cy="2357120"/>
          </a:xfrm>
          <a:prstGeom prst="rect">
            <a:avLst/>
          </a:prstGeom>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481912" y="4145541"/>
            <a:ext cx="3562446" cy="2605779"/>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576016" y="5052467"/>
            <a:ext cx="560911" cy="606413"/>
          </a:xfrm>
          <a:prstGeom prst="rect">
            <a:avLst/>
          </a:prstGeom>
        </p:spPr>
      </p:pic>
      <p:sp>
        <p:nvSpPr>
          <p:cNvPr id="13" name="Rectangle 12"/>
          <p:cNvSpPr/>
          <p:nvPr/>
        </p:nvSpPr>
        <p:spPr bwMode="auto">
          <a:xfrm>
            <a:off x="6295085" y="2356881"/>
            <a:ext cx="5749273" cy="43944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689446" y="732016"/>
            <a:ext cx="2504874" cy="843280"/>
          </a:xfrm>
          <a:prstGeom prst="rect">
            <a:avLst/>
          </a:prstGeom>
        </p:spPr>
      </p:pic>
      <p:sp>
        <p:nvSpPr>
          <p:cNvPr id="15" name="Arrow: Down 14"/>
          <p:cNvSpPr/>
          <p:nvPr/>
        </p:nvSpPr>
        <p:spPr bwMode="auto">
          <a:xfrm>
            <a:off x="9776998" y="2181973"/>
            <a:ext cx="972273" cy="54401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6" name="TextBox 15"/>
          <p:cNvSpPr txBox="1"/>
          <p:nvPr/>
        </p:nvSpPr>
        <p:spPr>
          <a:xfrm>
            <a:off x="172382" y="-21992"/>
            <a:ext cx="7538859" cy="584775"/>
          </a:xfrm>
          <a:prstGeom prst="rect">
            <a:avLst/>
          </a:prstGeom>
          <a:noFill/>
        </p:spPr>
        <p:txBody>
          <a:bodyPr wrap="none" rtlCol="0">
            <a:spAutoFit/>
          </a:bodyPr>
          <a:lstStyle/>
          <a:p>
            <a:r>
              <a:rPr lang="en-US" sz="3200" dirty="0"/>
              <a:t>Part 2: score in Bluemix Predictive Analytics</a:t>
            </a:r>
          </a:p>
        </p:txBody>
      </p:sp>
    </p:spTree>
    <p:extLst>
      <p:ext uri="{BB962C8B-B14F-4D97-AF65-F5344CB8AC3E}">
        <p14:creationId xmlns:p14="http://schemas.microsoft.com/office/powerpoint/2010/main" val="189179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76767" y="1076019"/>
            <a:ext cx="4541520" cy="1572365"/>
          </a:xfrm>
          <a:prstGeom prst="rect">
            <a:avLst/>
          </a:prstGeom>
          <a:ln>
            <a:solidFill>
              <a:schemeClr val="tx1"/>
            </a:solidFill>
          </a:ln>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76767" y="5209966"/>
            <a:ext cx="4541520" cy="1615440"/>
          </a:xfrm>
          <a:prstGeom prst="rect">
            <a:avLst/>
          </a:prstGeom>
          <a:ln>
            <a:solidFill>
              <a:schemeClr val="tx1"/>
            </a:solidFill>
          </a:ln>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436503" y="2668640"/>
            <a:ext cx="3565003" cy="1377388"/>
          </a:xfrm>
          <a:prstGeom prst="rect">
            <a:avLst/>
          </a:prstGeom>
          <a:ln>
            <a:solidFill>
              <a:schemeClr val="tx1"/>
            </a:solidFill>
          </a:ln>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276" y="2745322"/>
            <a:ext cx="3418371" cy="2349469"/>
          </a:xfrm>
          <a:prstGeom prst="rect">
            <a:avLst/>
          </a:prstGeom>
          <a:ln>
            <a:solidFill>
              <a:schemeClr val="tx1"/>
            </a:solidFill>
          </a:ln>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49123" y="2852686"/>
            <a:ext cx="4475620" cy="2178644"/>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r="-796"/>
          <a:stretch/>
        </p:blipFill>
        <p:spPr>
          <a:xfrm>
            <a:off x="8889845" y="1174471"/>
            <a:ext cx="3111661" cy="1375459"/>
          </a:xfrm>
          <a:prstGeom prst="rect">
            <a:avLst/>
          </a:prstGeom>
          <a:ln>
            <a:solidFill>
              <a:schemeClr val="tx1"/>
            </a:solidFill>
          </a:ln>
        </p:spPr>
      </p:pic>
      <p:sp>
        <p:nvSpPr>
          <p:cNvPr id="16" name="TextBox 15"/>
          <p:cNvSpPr txBox="1"/>
          <p:nvPr/>
        </p:nvSpPr>
        <p:spPr>
          <a:xfrm>
            <a:off x="240552" y="157459"/>
            <a:ext cx="6321346" cy="584775"/>
          </a:xfrm>
          <a:prstGeom prst="rect">
            <a:avLst/>
          </a:prstGeom>
          <a:noFill/>
        </p:spPr>
        <p:txBody>
          <a:bodyPr wrap="none" rtlCol="0">
            <a:spAutoFit/>
          </a:bodyPr>
          <a:lstStyle/>
          <a:p>
            <a:r>
              <a:rPr lang="en-US" sz="3200" dirty="0"/>
              <a:t>Part 3: Tweet the classification result</a:t>
            </a:r>
          </a:p>
        </p:txBody>
      </p:sp>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82511" y="5031330"/>
            <a:ext cx="3724733" cy="1793690"/>
          </a:xfrm>
          <a:prstGeom prst="rect">
            <a:avLst/>
          </a:prstGeom>
          <a:ln>
            <a:solidFill>
              <a:schemeClr val="tx1"/>
            </a:solidFill>
          </a:ln>
        </p:spPr>
      </p:pic>
    </p:spTree>
    <p:extLst>
      <p:ext uri="{BB962C8B-B14F-4D97-AF65-F5344CB8AC3E}">
        <p14:creationId xmlns:p14="http://schemas.microsoft.com/office/powerpoint/2010/main" val="299584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21" name="Group 20"/>
          <p:cNvGrpSpPr/>
          <p:nvPr/>
        </p:nvGrpSpPr>
        <p:grpSpPr>
          <a:xfrm>
            <a:off x="498787" y="1016000"/>
            <a:ext cx="10557416" cy="5530900"/>
            <a:chOff x="1148787" y="1429606"/>
            <a:chExt cx="9612775" cy="5036014"/>
          </a:xfrm>
        </p:grpSpPr>
        <p:grpSp>
          <p:nvGrpSpPr>
            <p:cNvPr id="13" name="Group 12"/>
            <p:cNvGrpSpPr/>
            <p:nvPr/>
          </p:nvGrpSpPr>
          <p:grpSpPr>
            <a:xfrm>
              <a:off x="1148787" y="1849120"/>
              <a:ext cx="9612775" cy="4616500"/>
              <a:chOff x="1148787" y="1849120"/>
              <a:chExt cx="9612775" cy="4616500"/>
            </a:xfrm>
          </p:grpSpPr>
          <p:grpSp>
            <p:nvGrpSpPr>
              <p:cNvPr id="6" name="Group 5"/>
              <p:cNvGrpSpPr/>
              <p:nvPr/>
            </p:nvGrpSpPr>
            <p:grpSpPr>
              <a:xfrm>
                <a:off x="1148787" y="1849120"/>
                <a:ext cx="9612775" cy="4616500"/>
                <a:chOff x="1597306" y="1972490"/>
                <a:chExt cx="8738886" cy="4196817"/>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97306" y="1972490"/>
                  <a:ext cx="8738886" cy="4196817"/>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86495" y="3039711"/>
                  <a:ext cx="2017550" cy="321379"/>
                </a:xfrm>
                <a:prstGeom prst="rect">
                  <a:avLst/>
                </a:prstGeom>
                <a:ln>
                  <a:noFill/>
                </a:ln>
              </p:spPr>
            </p:pic>
          </p:grpSp>
          <p:grpSp>
            <p:nvGrpSpPr>
              <p:cNvPr id="12" name="Group 11"/>
              <p:cNvGrpSpPr/>
              <p:nvPr/>
            </p:nvGrpSpPr>
            <p:grpSpPr>
              <a:xfrm>
                <a:off x="4949189" y="2886246"/>
                <a:ext cx="709381" cy="2246370"/>
                <a:chOff x="4949189" y="2886246"/>
                <a:chExt cx="709381" cy="2246370"/>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10149" y="2886246"/>
                  <a:ext cx="648421" cy="172099"/>
                </a:xfrm>
                <a:prstGeom prst="rect">
                  <a:avLst/>
                </a:prstGeom>
                <a:ln>
                  <a:noFill/>
                </a:ln>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49189" y="4960517"/>
                  <a:ext cx="648421" cy="172099"/>
                </a:xfrm>
                <a:prstGeom prst="rect">
                  <a:avLst/>
                </a:prstGeom>
                <a:ln>
                  <a:noFill/>
                </a:ln>
              </p:spPr>
            </p:pic>
          </p:grpSp>
        </p:gr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48787" y="1429606"/>
              <a:ext cx="9612775" cy="419514"/>
            </a:xfrm>
            <a:prstGeom prst="rect">
              <a:avLst/>
            </a:prstGeom>
            <a:ln>
              <a:solidFill>
                <a:schemeClr val="tx1"/>
              </a:solidFill>
            </a:ln>
          </p:spPr>
        </p:pic>
      </p:grpSp>
      <p:sp>
        <p:nvSpPr>
          <p:cNvPr id="14" name="TextBox 13"/>
          <p:cNvSpPr txBox="1"/>
          <p:nvPr/>
        </p:nvSpPr>
        <p:spPr>
          <a:xfrm>
            <a:off x="122495" y="78960"/>
            <a:ext cx="2902141" cy="584775"/>
          </a:xfrm>
          <a:prstGeom prst="rect">
            <a:avLst/>
          </a:prstGeom>
          <a:noFill/>
        </p:spPr>
        <p:txBody>
          <a:bodyPr wrap="none" rtlCol="0">
            <a:spAutoFit/>
          </a:bodyPr>
          <a:lstStyle/>
          <a:p>
            <a:r>
              <a:rPr lang="en-US" sz="3200" dirty="0"/>
              <a:t>Result in Twitter</a:t>
            </a:r>
          </a:p>
        </p:txBody>
      </p:sp>
    </p:spTree>
    <p:extLst>
      <p:ext uri="{BB962C8B-B14F-4D97-AF65-F5344CB8AC3E}">
        <p14:creationId xmlns:p14="http://schemas.microsoft.com/office/powerpoint/2010/main" val="127542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slack bot</a:t>
            </a:r>
            <a:br>
              <a:rPr lang="en-US" dirty="0"/>
            </a:br>
            <a:endParaRPr lang="en-US" dirty="0"/>
          </a:p>
        </p:txBody>
      </p:sp>
    </p:spTree>
    <p:extLst>
      <p:ext uri="{BB962C8B-B14F-4D97-AF65-F5344CB8AC3E}">
        <p14:creationId xmlns:p14="http://schemas.microsoft.com/office/powerpoint/2010/main" val="43512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0720" y="955040"/>
            <a:ext cx="10505440" cy="55372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98719" y="3261360"/>
            <a:ext cx="5137945" cy="1920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p:cNvCxnSpPr/>
          <p:nvPr/>
        </p:nvCxnSpPr>
        <p:spPr bwMode="auto">
          <a:xfrm flipH="1">
            <a:off x="1137920" y="3058160"/>
            <a:ext cx="2672080" cy="2204720"/>
          </a:xfrm>
          <a:prstGeom prst="line">
            <a:avLst/>
          </a:prstGeom>
          <a:noFill/>
          <a:ln w="9525" cap="flat" cmpd="sng" algn="ctr">
            <a:noFill/>
            <a:prstDash val="solid"/>
            <a:round/>
            <a:headEnd type="none" w="med" len="med"/>
            <a:tailEnd type="none" w="med" len="med"/>
          </a:ln>
          <a:effectLst/>
        </p:spPr>
      </p:cxnSp>
      <p:cxnSp>
        <p:nvCxnSpPr>
          <p:cNvPr id="9" name="Straight Connector 8"/>
          <p:cNvCxnSpPr/>
          <p:nvPr/>
        </p:nvCxnSpPr>
        <p:spPr bwMode="auto">
          <a:xfrm flipH="1">
            <a:off x="863601" y="3261360"/>
            <a:ext cx="4135116" cy="163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flipH="1">
            <a:off x="4084319" y="5181600"/>
            <a:ext cx="6052345" cy="11785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24744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67584" y="592815"/>
            <a:ext cx="4673375" cy="4114801"/>
          </a:xfrm>
        </p:spPr>
        <p:txBody>
          <a:bodyPr>
            <a:normAutofit lnSpcReduction="10000"/>
          </a:bodyPr>
          <a:lstStyle/>
          <a:p>
            <a:pPr marL="0" indent="0" algn="just">
              <a:buNone/>
            </a:pPr>
            <a:r>
              <a:rPr lang="en-US" sz="3600" b="1" dirty="0">
                <a:solidFill>
                  <a:srgbClr val="FFC000"/>
                </a:solidFill>
              </a:rPr>
              <a:t>Chevrolet</a:t>
            </a:r>
          </a:p>
          <a:p>
            <a:pPr algn="just"/>
            <a:r>
              <a:rPr lang="en-US" dirty="0"/>
              <a:t>Chevrolet’s “Find New Roads” campaign is all about promoting positivity and creative thinking when confronted with challenges. </a:t>
            </a:r>
          </a:p>
          <a:p>
            <a:pPr algn="just"/>
            <a:r>
              <a:rPr lang="en-US" dirty="0"/>
              <a:t>In fact, the brand decided to reward positive consumers by teaming up with Watson to analyze Facebook or Twitter posts and reward the most positive people with free gas.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41043" y="381963"/>
            <a:ext cx="6169307" cy="5648447"/>
          </a:xfrm>
          <a:prstGeom prst="rect">
            <a:avLst/>
          </a:prstGeom>
        </p:spPr>
      </p:pic>
      <p:sp>
        <p:nvSpPr>
          <p:cNvPr id="5" name="Rectangle 4"/>
          <p:cNvSpPr/>
          <p:nvPr/>
        </p:nvSpPr>
        <p:spPr>
          <a:xfrm>
            <a:off x="7113331" y="6053560"/>
            <a:ext cx="3173946" cy="369332"/>
          </a:xfrm>
          <a:prstGeom prst="rect">
            <a:avLst/>
          </a:prstGeom>
        </p:spPr>
        <p:txBody>
          <a:bodyPr wrap="none">
            <a:spAutoFit/>
          </a:bodyPr>
          <a:lstStyle/>
          <a:p>
            <a:r>
              <a:rPr lang="en-US" dirty="0"/>
              <a:t>http://www.findnewroads.com/</a:t>
            </a:r>
          </a:p>
        </p:txBody>
      </p:sp>
    </p:spTree>
    <p:extLst>
      <p:ext uri="{BB962C8B-B14F-4D97-AF65-F5344CB8AC3E}">
        <p14:creationId xmlns:p14="http://schemas.microsoft.com/office/powerpoint/2010/main" val="257304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4750" y="1091493"/>
            <a:ext cx="10096596" cy="5271112"/>
          </a:xfrm>
          <a:prstGeom prst="rect">
            <a:avLst/>
          </a:prstGeom>
        </p:spPr>
      </p:pic>
      <p:sp>
        <p:nvSpPr>
          <p:cNvPr id="3" name="TextBox 2"/>
          <p:cNvSpPr txBox="1"/>
          <p:nvPr/>
        </p:nvSpPr>
        <p:spPr>
          <a:xfrm>
            <a:off x="379355" y="137386"/>
            <a:ext cx="2933816" cy="584775"/>
          </a:xfrm>
          <a:prstGeom prst="rect">
            <a:avLst/>
          </a:prstGeom>
          <a:noFill/>
        </p:spPr>
        <p:txBody>
          <a:bodyPr wrap="none" rtlCol="0">
            <a:spAutoFit/>
          </a:bodyPr>
          <a:lstStyle/>
          <a:p>
            <a:r>
              <a:rPr lang="en-US" sz="3200" dirty="0"/>
              <a:t>Read slack input</a:t>
            </a:r>
          </a:p>
        </p:txBody>
      </p:sp>
      <p:sp>
        <p:nvSpPr>
          <p:cNvPr id="4" name="TextBox 3"/>
          <p:cNvSpPr txBox="1"/>
          <p:nvPr/>
        </p:nvSpPr>
        <p:spPr>
          <a:xfrm>
            <a:off x="9410218" y="2240373"/>
            <a:ext cx="1492716" cy="369332"/>
          </a:xfrm>
          <a:prstGeom prst="rect">
            <a:avLst/>
          </a:prstGeom>
          <a:noFill/>
        </p:spPr>
        <p:txBody>
          <a:bodyPr wrap="none" rtlCol="0">
            <a:spAutoFit/>
          </a:bodyPr>
          <a:lstStyle/>
          <a:p>
            <a:r>
              <a:rPr lang="en-US" dirty="0"/>
              <a:t>Post to slack</a:t>
            </a:r>
          </a:p>
        </p:txBody>
      </p:sp>
      <p:sp>
        <p:nvSpPr>
          <p:cNvPr id="5" name="TextBox 4"/>
          <p:cNvSpPr txBox="1"/>
          <p:nvPr/>
        </p:nvSpPr>
        <p:spPr>
          <a:xfrm>
            <a:off x="1315463" y="3519233"/>
            <a:ext cx="1354354" cy="670802"/>
          </a:xfrm>
          <a:prstGeom prst="rect">
            <a:avLst/>
          </a:prstGeom>
          <a:noFill/>
        </p:spPr>
        <p:txBody>
          <a:bodyPr wrap="square" rtlCol="0">
            <a:spAutoFit/>
          </a:bodyPr>
          <a:lstStyle/>
          <a:p>
            <a:r>
              <a:rPr lang="en-US" dirty="0"/>
              <a:t>Figure out what to do</a:t>
            </a:r>
          </a:p>
        </p:txBody>
      </p:sp>
      <p:sp>
        <p:nvSpPr>
          <p:cNvPr id="6" name="TextBox 5"/>
          <p:cNvSpPr txBox="1"/>
          <p:nvPr/>
        </p:nvSpPr>
        <p:spPr>
          <a:xfrm>
            <a:off x="4725943" y="1649779"/>
            <a:ext cx="2137843" cy="369332"/>
          </a:xfrm>
          <a:prstGeom prst="rect">
            <a:avLst/>
          </a:prstGeom>
          <a:noFill/>
        </p:spPr>
        <p:txBody>
          <a:bodyPr wrap="square" rtlCol="0">
            <a:spAutoFit/>
          </a:bodyPr>
          <a:lstStyle/>
          <a:p>
            <a:r>
              <a:rPr lang="en-US" dirty="0"/>
              <a:t>Bot capabilities</a:t>
            </a:r>
          </a:p>
        </p:txBody>
      </p:sp>
    </p:spTree>
    <p:extLst>
      <p:ext uri="{BB962C8B-B14F-4D97-AF65-F5344CB8AC3E}">
        <p14:creationId xmlns:p14="http://schemas.microsoft.com/office/powerpoint/2010/main" val="193556613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3" name="TextBox 3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4" name="TextBox 3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5" name="TextBox 3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6" name="TextBox 3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7" name="TextBox 3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14" name="Group 13"/>
          <p:cNvGrpSpPr/>
          <p:nvPr/>
        </p:nvGrpSpPr>
        <p:grpSpPr>
          <a:xfrm>
            <a:off x="273010" y="3386928"/>
            <a:ext cx="3771225" cy="396651"/>
            <a:chOff x="5863144" y="710505"/>
            <a:chExt cx="3771225" cy="396651"/>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863144" y="710505"/>
              <a:ext cx="3771225" cy="393879"/>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31192" y="729620"/>
              <a:ext cx="590310" cy="377536"/>
            </a:xfrm>
            <a:prstGeom prst="rect">
              <a:avLst/>
            </a:prstGeom>
          </p:spPr>
        </p:pic>
      </p:gr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6490" b="393"/>
          <a:stretch/>
        </p:blipFill>
        <p:spPr>
          <a:xfrm>
            <a:off x="10238375" y="4333978"/>
            <a:ext cx="1778293" cy="2371158"/>
          </a:xfrm>
          <a:prstGeom prst="rect">
            <a:avLst/>
          </a:prstGeom>
          <a:ln>
            <a:solidFill>
              <a:schemeClr val="tx1"/>
            </a:solidFill>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967" y="3983412"/>
            <a:ext cx="2034545" cy="659484"/>
          </a:xfrm>
          <a:prstGeom prst="rect">
            <a:avLst/>
          </a:prstGeom>
          <a:ln>
            <a:noFill/>
          </a:ln>
        </p:spPr>
      </p:pic>
      <p:grpSp>
        <p:nvGrpSpPr>
          <p:cNvPr id="12" name="Group 11"/>
          <p:cNvGrpSpPr/>
          <p:nvPr/>
        </p:nvGrpSpPr>
        <p:grpSpPr>
          <a:xfrm>
            <a:off x="319061" y="1009828"/>
            <a:ext cx="4008104" cy="1896751"/>
            <a:chOff x="-6492947" y="-3466471"/>
            <a:chExt cx="4008104" cy="1896751"/>
          </a:xfrm>
        </p:grpSpPr>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492947" y="-3466471"/>
              <a:ext cx="4008104" cy="479431"/>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92947" y="-3093720"/>
              <a:ext cx="4008104" cy="1524000"/>
            </a:xfrm>
            <a:prstGeom prst="rect">
              <a:avLst/>
            </a:prstGeom>
          </p:spPr>
        </p:pic>
      </p:grpSp>
      <p:grpSp>
        <p:nvGrpSpPr>
          <p:cNvPr id="25" name="Group 24"/>
          <p:cNvGrpSpPr/>
          <p:nvPr/>
        </p:nvGrpSpPr>
        <p:grpSpPr>
          <a:xfrm>
            <a:off x="6116049" y="1047174"/>
            <a:ext cx="5870062" cy="1831676"/>
            <a:chOff x="278681" y="3144060"/>
            <a:chExt cx="5870062" cy="1831676"/>
          </a:xfrm>
        </p:grpSpPr>
        <p:grpSp>
          <p:nvGrpSpPr>
            <p:cNvPr id="17" name="Group 16"/>
            <p:cNvGrpSpPr/>
            <p:nvPr/>
          </p:nvGrpSpPr>
          <p:grpSpPr>
            <a:xfrm>
              <a:off x="278681" y="3174540"/>
              <a:ext cx="5756683" cy="1801196"/>
              <a:chOff x="174509" y="2833859"/>
              <a:chExt cx="5756683" cy="1801196"/>
            </a:xfrm>
          </p:grpSpPr>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74509" y="2833859"/>
                <a:ext cx="5756683" cy="951063"/>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74509" y="3867302"/>
                <a:ext cx="5756683" cy="767753"/>
              </a:xfrm>
              <a:prstGeom prst="rect">
                <a:avLst/>
              </a:prstGeom>
            </p:spPr>
          </p:pic>
        </p:grpSp>
        <p:sp>
          <p:nvSpPr>
            <p:cNvPr id="18" name="Rectangle 17"/>
            <p:cNvSpPr/>
            <p:nvPr/>
          </p:nvSpPr>
          <p:spPr bwMode="auto">
            <a:xfrm>
              <a:off x="278681" y="3144060"/>
              <a:ext cx="5870062" cy="170244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19" name="Picture 18"/>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557189" y="3598846"/>
            <a:ext cx="2236349" cy="1755415"/>
          </a:xfrm>
          <a:prstGeom prst="rect">
            <a:avLst/>
          </a:prstGeom>
        </p:spPr>
      </p:pic>
      <p:sp>
        <p:nvSpPr>
          <p:cNvPr id="20" name="Rectangle 19"/>
          <p:cNvSpPr/>
          <p:nvPr/>
        </p:nvSpPr>
        <p:spPr bwMode="auto">
          <a:xfrm>
            <a:off x="274051" y="1010786"/>
            <a:ext cx="4467068" cy="198242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cxnSp>
        <p:nvCxnSpPr>
          <p:cNvPr id="24" name="Straight Connector 23"/>
          <p:cNvCxnSpPr/>
          <p:nvPr/>
        </p:nvCxnSpPr>
        <p:spPr bwMode="auto">
          <a:xfrm flipV="1">
            <a:off x="4327165" y="1145894"/>
            <a:ext cx="1911589" cy="1080818"/>
          </a:xfrm>
          <a:prstGeom prst="line">
            <a:avLst/>
          </a:prstGeom>
          <a:noFill/>
          <a:ln w="38100" cap="flat" cmpd="sng" algn="ctr">
            <a:solidFill>
              <a:schemeClr val="tx1"/>
            </a:solidFill>
            <a:prstDash val="solid"/>
            <a:round/>
            <a:headEnd type="oval" w="med" len="med"/>
            <a:tailEnd type="oval" w="med" len="med"/>
          </a:ln>
          <a:effectLst/>
        </p:spPr>
      </p:cxnSp>
      <p:cxnSp>
        <p:nvCxnSpPr>
          <p:cNvPr id="26" name="Straight Connector 25"/>
          <p:cNvCxnSpPr/>
          <p:nvPr/>
        </p:nvCxnSpPr>
        <p:spPr bwMode="auto">
          <a:xfrm>
            <a:off x="3885500" y="2749621"/>
            <a:ext cx="0" cy="656422"/>
          </a:xfrm>
          <a:prstGeom prst="line">
            <a:avLst/>
          </a:prstGeom>
          <a:noFill/>
          <a:ln w="38100" cap="flat" cmpd="sng" algn="ctr">
            <a:solidFill>
              <a:schemeClr val="tx1"/>
            </a:solidFill>
            <a:prstDash val="solid"/>
            <a:round/>
            <a:headEnd type="oval" w="med" len="med"/>
            <a:tailEnd type="oval" w="med" len="med"/>
          </a:ln>
          <a:effectLst/>
        </p:spPr>
      </p:cxnSp>
      <p:sp>
        <p:nvSpPr>
          <p:cNvPr id="22" name="Rectangle 21"/>
          <p:cNvSpPr/>
          <p:nvPr/>
        </p:nvSpPr>
        <p:spPr>
          <a:xfrm>
            <a:off x="225524" y="246781"/>
            <a:ext cx="5321521" cy="523220"/>
          </a:xfrm>
          <a:prstGeom prst="rect">
            <a:avLst/>
          </a:prstGeom>
        </p:spPr>
        <p:txBody>
          <a:bodyPr wrap="none">
            <a:spAutoFit/>
          </a:bodyPr>
          <a:lstStyle/>
          <a:p>
            <a:r>
              <a:rPr lang="en-US" sz="2800" dirty="0"/>
              <a:t>Defining the integration with Slack</a:t>
            </a:r>
          </a:p>
        </p:txBody>
      </p:sp>
      <p:pic>
        <p:nvPicPr>
          <p:cNvPr id="28" name="Picture 27"/>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6900658" y="2878850"/>
            <a:ext cx="5116010" cy="1296784"/>
          </a:xfrm>
          <a:prstGeom prst="rect">
            <a:avLst/>
          </a:prstGeom>
          <a:ln>
            <a:solidFill>
              <a:schemeClr val="tx1"/>
            </a:solidFill>
          </a:ln>
        </p:spPr>
      </p:pic>
      <p:pic>
        <p:nvPicPr>
          <p:cNvPr id="3" name="Picture 2"/>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6900658" y="4337586"/>
            <a:ext cx="3230390" cy="2367550"/>
          </a:xfrm>
          <a:prstGeom prst="rect">
            <a:avLst/>
          </a:prstGeom>
          <a:ln>
            <a:solidFill>
              <a:schemeClr val="tx1"/>
            </a:solidFill>
          </a:ln>
        </p:spPr>
      </p:pic>
      <p:pic>
        <p:nvPicPr>
          <p:cNvPr id="2" name="Picture 1"/>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243891" y="4645668"/>
            <a:ext cx="3565003" cy="1747777"/>
          </a:xfrm>
          <a:prstGeom prst="rect">
            <a:avLst/>
          </a:prstGeom>
          <a:ln>
            <a:solidFill>
              <a:schemeClr val="tx1"/>
            </a:solidFill>
          </a:ln>
        </p:spPr>
      </p:pic>
      <p:sp>
        <p:nvSpPr>
          <p:cNvPr id="30" name="Arrow: Down 29"/>
          <p:cNvSpPr/>
          <p:nvPr/>
        </p:nvSpPr>
        <p:spPr bwMode="auto">
          <a:xfrm>
            <a:off x="2292573" y="3983412"/>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31" name="Arrow: Down 30"/>
          <p:cNvSpPr/>
          <p:nvPr/>
        </p:nvSpPr>
        <p:spPr bwMode="auto">
          <a:xfrm>
            <a:off x="8282563" y="2685810"/>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32" name="Arrow: Down 31"/>
          <p:cNvSpPr/>
          <p:nvPr/>
        </p:nvSpPr>
        <p:spPr bwMode="auto">
          <a:xfrm>
            <a:off x="8282564" y="4227556"/>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1665757093"/>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6204" y="885399"/>
            <a:ext cx="4150682" cy="5767665"/>
          </a:xfrm>
          <a:prstGeom prst="rect">
            <a:avLst/>
          </a:prstGeom>
        </p:spPr>
      </p:pic>
      <p:cxnSp>
        <p:nvCxnSpPr>
          <p:cNvPr id="4" name="Straight Arrow Connector 3"/>
          <p:cNvCxnSpPr/>
          <p:nvPr/>
        </p:nvCxnSpPr>
        <p:spPr bwMode="auto">
          <a:xfrm>
            <a:off x="4576886" y="252984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5" name="Straight Arrow Connector 4"/>
          <p:cNvCxnSpPr/>
          <p:nvPr/>
        </p:nvCxnSpPr>
        <p:spPr bwMode="auto">
          <a:xfrm>
            <a:off x="4576886" y="321056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bwMode="auto">
          <a:xfrm>
            <a:off x="4576886" y="386080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7" name="Straight Arrow Connector 6"/>
          <p:cNvCxnSpPr/>
          <p:nvPr/>
        </p:nvCxnSpPr>
        <p:spPr bwMode="auto">
          <a:xfrm>
            <a:off x="4576886" y="447040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p:cNvCxnSpPr/>
          <p:nvPr/>
        </p:nvCxnSpPr>
        <p:spPr bwMode="auto">
          <a:xfrm>
            <a:off x="4576886" y="509016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9" name="TextBox 8"/>
          <p:cNvSpPr txBox="1"/>
          <p:nvPr/>
        </p:nvSpPr>
        <p:spPr>
          <a:xfrm>
            <a:off x="6045200" y="2316203"/>
            <a:ext cx="3923638" cy="461665"/>
          </a:xfrm>
          <a:prstGeom prst="rect">
            <a:avLst/>
          </a:prstGeom>
          <a:noFill/>
        </p:spPr>
        <p:txBody>
          <a:bodyPr wrap="none" rtlCol="0">
            <a:spAutoFit/>
          </a:bodyPr>
          <a:lstStyle/>
          <a:p>
            <a:r>
              <a:rPr lang="en-US" sz="2400" dirty="0"/>
              <a:t>Give me a Chuck Norris quote</a:t>
            </a:r>
          </a:p>
        </p:txBody>
      </p:sp>
      <p:sp>
        <p:nvSpPr>
          <p:cNvPr id="10" name="TextBox 9"/>
          <p:cNvSpPr txBox="1"/>
          <p:nvPr/>
        </p:nvSpPr>
        <p:spPr>
          <a:xfrm>
            <a:off x="6045200" y="2973169"/>
            <a:ext cx="3558988" cy="461665"/>
          </a:xfrm>
          <a:prstGeom prst="rect">
            <a:avLst/>
          </a:prstGeom>
          <a:noFill/>
        </p:spPr>
        <p:txBody>
          <a:bodyPr wrap="none" rtlCol="0">
            <a:spAutoFit/>
          </a:bodyPr>
          <a:lstStyle/>
          <a:p>
            <a:r>
              <a:rPr lang="en-US" sz="2400" dirty="0"/>
              <a:t>Give me a random coin flip</a:t>
            </a:r>
          </a:p>
        </p:txBody>
      </p:sp>
      <p:sp>
        <p:nvSpPr>
          <p:cNvPr id="11" name="TextBox 10"/>
          <p:cNvSpPr txBox="1"/>
          <p:nvPr/>
        </p:nvSpPr>
        <p:spPr>
          <a:xfrm>
            <a:off x="6045200" y="3615175"/>
            <a:ext cx="3842590" cy="461665"/>
          </a:xfrm>
          <a:prstGeom prst="rect">
            <a:avLst/>
          </a:prstGeom>
          <a:noFill/>
        </p:spPr>
        <p:txBody>
          <a:bodyPr wrap="none" rtlCol="0">
            <a:spAutoFit/>
          </a:bodyPr>
          <a:lstStyle/>
          <a:p>
            <a:r>
              <a:rPr lang="en-US" sz="2400" dirty="0"/>
              <a:t>Invoke Watson dialog service</a:t>
            </a:r>
          </a:p>
        </p:txBody>
      </p:sp>
      <p:sp>
        <p:nvSpPr>
          <p:cNvPr id="12" name="TextBox 11"/>
          <p:cNvSpPr txBox="1"/>
          <p:nvPr/>
        </p:nvSpPr>
        <p:spPr>
          <a:xfrm>
            <a:off x="6045200" y="4239929"/>
            <a:ext cx="1911164" cy="461665"/>
          </a:xfrm>
          <a:prstGeom prst="rect">
            <a:avLst/>
          </a:prstGeom>
          <a:noFill/>
        </p:spPr>
        <p:txBody>
          <a:bodyPr wrap="none" rtlCol="0">
            <a:spAutoFit/>
          </a:bodyPr>
          <a:lstStyle/>
          <a:p>
            <a:r>
              <a:rPr lang="en-US" sz="2400" dirty="0"/>
              <a:t>Tell me a joke</a:t>
            </a:r>
          </a:p>
        </p:txBody>
      </p:sp>
      <p:sp>
        <p:nvSpPr>
          <p:cNvPr id="13" name="TextBox 12"/>
          <p:cNvSpPr txBox="1"/>
          <p:nvPr/>
        </p:nvSpPr>
        <p:spPr>
          <a:xfrm>
            <a:off x="6045200" y="4856057"/>
            <a:ext cx="2874505" cy="461665"/>
          </a:xfrm>
          <a:prstGeom prst="rect">
            <a:avLst/>
          </a:prstGeom>
          <a:noFill/>
        </p:spPr>
        <p:txBody>
          <a:bodyPr wrap="none" rtlCol="0">
            <a:spAutoFit/>
          </a:bodyPr>
          <a:lstStyle/>
          <a:p>
            <a:r>
              <a:rPr lang="en-US" sz="2400" dirty="0"/>
              <a:t>Show me the options</a:t>
            </a:r>
          </a:p>
        </p:txBody>
      </p:sp>
      <p:sp>
        <p:nvSpPr>
          <p:cNvPr id="14" name="Rectangle 13"/>
          <p:cNvSpPr/>
          <p:nvPr/>
        </p:nvSpPr>
        <p:spPr>
          <a:xfrm>
            <a:off x="139260" y="151094"/>
            <a:ext cx="3897221" cy="584775"/>
          </a:xfrm>
          <a:prstGeom prst="rect">
            <a:avLst/>
          </a:prstGeom>
        </p:spPr>
        <p:txBody>
          <a:bodyPr wrap="none">
            <a:spAutoFit/>
          </a:bodyPr>
          <a:lstStyle/>
          <a:p>
            <a:r>
              <a:rPr lang="en-US" sz="3200" dirty="0"/>
              <a:t>Capabilities of the bot</a:t>
            </a:r>
          </a:p>
        </p:txBody>
      </p:sp>
    </p:spTree>
    <p:extLst>
      <p:ext uri="{BB962C8B-B14F-4D97-AF65-F5344CB8AC3E}">
        <p14:creationId xmlns:p14="http://schemas.microsoft.com/office/powerpoint/2010/main" val="167495217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Rectangle 9"/>
          <p:cNvSpPr/>
          <p:nvPr/>
        </p:nvSpPr>
        <p:spPr>
          <a:xfrm>
            <a:off x="8792257" y="4722727"/>
            <a:ext cx="2941127" cy="4797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0725" y="1665469"/>
            <a:ext cx="3596640" cy="288544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37840" y="1036320"/>
            <a:ext cx="4734560" cy="38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00725" y="1665469"/>
            <a:ext cx="3541855" cy="1770926"/>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772400" y="1665469"/>
            <a:ext cx="4166887" cy="2509263"/>
          </a:xfrm>
          <a:prstGeom prst="rect">
            <a:avLst/>
          </a:prstGeom>
          <a:ln>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92182" y="5098904"/>
            <a:ext cx="11241203" cy="1435261"/>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92182" y="4722727"/>
            <a:ext cx="8833669" cy="400998"/>
          </a:xfrm>
          <a:prstGeom prst="rect">
            <a:avLst/>
          </a:prstGeom>
        </p:spPr>
      </p:pic>
      <p:sp>
        <p:nvSpPr>
          <p:cNvPr id="8" name="Rectangle 7"/>
          <p:cNvSpPr/>
          <p:nvPr/>
        </p:nvSpPr>
        <p:spPr bwMode="auto">
          <a:xfrm>
            <a:off x="492182" y="4722728"/>
            <a:ext cx="11241203" cy="181143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190725" y="159157"/>
            <a:ext cx="5171609" cy="584775"/>
          </a:xfrm>
          <a:prstGeom prst="rect">
            <a:avLst/>
          </a:prstGeom>
        </p:spPr>
        <p:txBody>
          <a:bodyPr wrap="none">
            <a:spAutoFit/>
          </a:bodyPr>
          <a:lstStyle/>
          <a:p>
            <a:r>
              <a:rPr lang="en-US" sz="3200" dirty="0"/>
              <a:t>Give me a Chuck Norris quote</a:t>
            </a:r>
          </a:p>
        </p:txBody>
      </p:sp>
    </p:spTree>
    <p:extLst>
      <p:ext uri="{BB962C8B-B14F-4D97-AF65-F5344CB8AC3E}">
        <p14:creationId xmlns:p14="http://schemas.microsoft.com/office/powerpoint/2010/main" val="670516075"/>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Rectangle 7"/>
          <p:cNvSpPr/>
          <p:nvPr/>
        </p:nvSpPr>
        <p:spPr>
          <a:xfrm>
            <a:off x="8843300" y="4795776"/>
            <a:ext cx="2941127" cy="4797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0996" y="1056204"/>
            <a:ext cx="2421932" cy="567161"/>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0996" y="5196774"/>
            <a:ext cx="11343431" cy="126742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22407" y="1743184"/>
            <a:ext cx="7400533" cy="2852094"/>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40996" y="4795776"/>
            <a:ext cx="9308231" cy="400998"/>
          </a:xfrm>
          <a:prstGeom prst="rect">
            <a:avLst/>
          </a:prstGeom>
        </p:spPr>
      </p:pic>
      <p:sp>
        <p:nvSpPr>
          <p:cNvPr id="6" name="Rectangle 5"/>
          <p:cNvSpPr/>
          <p:nvPr/>
        </p:nvSpPr>
        <p:spPr bwMode="auto">
          <a:xfrm>
            <a:off x="440996" y="4795777"/>
            <a:ext cx="11343431" cy="166842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64564" y="240846"/>
            <a:ext cx="5856090" cy="646331"/>
          </a:xfrm>
          <a:prstGeom prst="rect">
            <a:avLst/>
          </a:prstGeom>
        </p:spPr>
        <p:txBody>
          <a:bodyPr wrap="none">
            <a:spAutoFit/>
          </a:bodyPr>
          <a:lstStyle/>
          <a:p>
            <a:r>
              <a:rPr lang="en-US" sz="3600" dirty="0"/>
              <a:t>Provide me a random coin flip</a:t>
            </a:r>
          </a:p>
        </p:txBody>
      </p:sp>
    </p:spTree>
    <p:extLst>
      <p:ext uri="{BB962C8B-B14F-4D97-AF65-F5344CB8AC3E}">
        <p14:creationId xmlns:p14="http://schemas.microsoft.com/office/powerpoint/2010/main" val="550257984"/>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9"/>
          <a:stretch/>
        </p:blipFill>
        <p:spPr>
          <a:xfrm>
            <a:off x="8358850" y="1605614"/>
            <a:ext cx="3541853" cy="4815068"/>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3422" y="1113934"/>
            <a:ext cx="2972766" cy="2372810"/>
          </a:xfrm>
          <a:prstGeom prst="rect">
            <a:avLst/>
          </a:prstGeom>
        </p:spPr>
      </p:pic>
      <p:grpSp>
        <p:nvGrpSpPr>
          <p:cNvPr id="7" name="Group 6"/>
          <p:cNvGrpSpPr/>
          <p:nvPr/>
        </p:nvGrpSpPr>
        <p:grpSpPr>
          <a:xfrm>
            <a:off x="2457690" y="2592731"/>
            <a:ext cx="5403448" cy="3796498"/>
            <a:chOff x="2920677" y="2314936"/>
            <a:chExt cx="5403448" cy="3796498"/>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636870" y="2314937"/>
              <a:ext cx="2687255" cy="3796497"/>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20677" y="2314936"/>
              <a:ext cx="2716193" cy="3796497"/>
            </a:xfrm>
            <a:prstGeom prst="rect">
              <a:avLst/>
            </a:prstGeom>
          </p:spPr>
        </p:pic>
      </p:grpSp>
      <p:sp>
        <p:nvSpPr>
          <p:cNvPr id="8" name="Arrow: Bent-Up 7"/>
          <p:cNvSpPr/>
          <p:nvPr/>
        </p:nvSpPr>
        <p:spPr bwMode="auto">
          <a:xfrm rot="5400000">
            <a:off x="1075479" y="3813611"/>
            <a:ext cx="1307939" cy="925975"/>
          </a:xfrm>
          <a:prstGeom prst="bent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bwMode="auto">
          <a:xfrm>
            <a:off x="2457691" y="2592730"/>
            <a:ext cx="5403448" cy="379649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0" name="Arrow: Right 9"/>
          <p:cNvSpPr/>
          <p:nvPr/>
        </p:nvSpPr>
        <p:spPr bwMode="auto">
          <a:xfrm>
            <a:off x="6866679" y="3749699"/>
            <a:ext cx="1492171" cy="526899"/>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Rectangle 10"/>
          <p:cNvSpPr/>
          <p:nvPr/>
        </p:nvSpPr>
        <p:spPr bwMode="auto">
          <a:xfrm>
            <a:off x="5206656" y="2680876"/>
            <a:ext cx="654014" cy="32278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2" name="Rectangle 11"/>
          <p:cNvSpPr/>
          <p:nvPr/>
        </p:nvSpPr>
        <p:spPr>
          <a:xfrm>
            <a:off x="316112" y="306635"/>
            <a:ext cx="10435101" cy="523220"/>
          </a:xfrm>
          <a:prstGeom prst="rect">
            <a:avLst/>
          </a:prstGeom>
        </p:spPr>
        <p:txBody>
          <a:bodyPr wrap="none">
            <a:spAutoFit/>
          </a:bodyPr>
          <a:lstStyle/>
          <a:p>
            <a:r>
              <a:rPr lang="en-US" sz="2800" dirty="0"/>
              <a:t>Watson Conversation service (old: dialog service): defining the intents</a:t>
            </a:r>
          </a:p>
        </p:txBody>
      </p:sp>
    </p:spTree>
    <p:extLst>
      <p:ext uri="{BB962C8B-B14F-4D97-AF65-F5344CB8AC3E}">
        <p14:creationId xmlns:p14="http://schemas.microsoft.com/office/powerpoint/2010/main" val="611560058"/>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5274" y="1071340"/>
            <a:ext cx="11343190" cy="5497976"/>
          </a:xfrm>
          <a:prstGeom prst="rect">
            <a:avLst/>
          </a:prstGeom>
          <a:ln>
            <a:solidFill>
              <a:schemeClr val="tx1"/>
            </a:solidFill>
          </a:ln>
        </p:spPr>
      </p:pic>
      <p:sp>
        <p:nvSpPr>
          <p:cNvPr id="3" name="Rectangle 2"/>
          <p:cNvSpPr/>
          <p:nvPr/>
        </p:nvSpPr>
        <p:spPr bwMode="auto">
          <a:xfrm>
            <a:off x="5276104" y="1174106"/>
            <a:ext cx="654014" cy="32278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4" name="Rectangle 3"/>
          <p:cNvSpPr/>
          <p:nvPr/>
        </p:nvSpPr>
        <p:spPr>
          <a:xfrm>
            <a:off x="276324" y="245561"/>
            <a:ext cx="8640507" cy="584775"/>
          </a:xfrm>
          <a:prstGeom prst="rect">
            <a:avLst/>
          </a:prstGeom>
        </p:spPr>
        <p:txBody>
          <a:bodyPr wrap="none">
            <a:spAutoFit/>
          </a:bodyPr>
          <a:lstStyle/>
          <a:p>
            <a:r>
              <a:rPr lang="en-US" sz="3200" dirty="0"/>
              <a:t>Watson Conversation service: defining the entities</a:t>
            </a:r>
          </a:p>
        </p:txBody>
      </p:sp>
    </p:spTree>
    <p:extLst>
      <p:ext uri="{BB962C8B-B14F-4D97-AF65-F5344CB8AC3E}">
        <p14:creationId xmlns:p14="http://schemas.microsoft.com/office/powerpoint/2010/main" val="311046773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6" name="Group 5"/>
          <p:cNvGrpSpPr/>
          <p:nvPr/>
        </p:nvGrpSpPr>
        <p:grpSpPr>
          <a:xfrm>
            <a:off x="4112999" y="1150394"/>
            <a:ext cx="7859210" cy="5046562"/>
            <a:chOff x="4224759" y="1099594"/>
            <a:chExt cx="7859210" cy="5046562"/>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88"/>
            <a:stretch/>
          </p:blipFill>
          <p:spPr>
            <a:xfrm>
              <a:off x="4224759" y="1099594"/>
              <a:ext cx="7859210" cy="5046562"/>
            </a:xfrm>
            <a:prstGeom prst="rect">
              <a:avLst/>
            </a:prstGeom>
            <a:ln>
              <a:solidFill>
                <a:schemeClr val="tx1"/>
              </a:solidFill>
            </a:ln>
          </p:spPr>
        </p:pic>
        <p:sp>
          <p:nvSpPr>
            <p:cNvPr id="5" name="Rectangle 4"/>
            <p:cNvSpPr/>
            <p:nvPr/>
          </p:nvSpPr>
          <p:spPr bwMode="auto">
            <a:xfrm>
              <a:off x="4224759" y="5671595"/>
              <a:ext cx="1574157" cy="474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8200" y="1150394"/>
            <a:ext cx="2891983" cy="5046562"/>
          </a:xfrm>
          <a:prstGeom prst="rect">
            <a:avLst/>
          </a:prstGeom>
          <a:ln>
            <a:solidFill>
              <a:schemeClr val="tx1"/>
            </a:solidFill>
          </a:ln>
        </p:spPr>
      </p:pic>
      <p:sp>
        <p:nvSpPr>
          <p:cNvPr id="4" name="Arrow: Right 3"/>
          <p:cNvSpPr/>
          <p:nvPr/>
        </p:nvSpPr>
        <p:spPr bwMode="auto">
          <a:xfrm>
            <a:off x="3070184" y="1867524"/>
            <a:ext cx="1154576" cy="526899"/>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78200" y="287774"/>
            <a:ext cx="8422498" cy="584775"/>
          </a:xfrm>
          <a:prstGeom prst="rect">
            <a:avLst/>
          </a:prstGeom>
        </p:spPr>
        <p:txBody>
          <a:bodyPr wrap="none">
            <a:spAutoFit/>
          </a:bodyPr>
          <a:lstStyle/>
          <a:p>
            <a:r>
              <a:rPr lang="en-US" sz="3200" dirty="0"/>
              <a:t>Watson Conversation service: defining the dialog</a:t>
            </a:r>
          </a:p>
        </p:txBody>
      </p:sp>
    </p:spTree>
    <p:extLst>
      <p:ext uri="{BB962C8B-B14F-4D97-AF65-F5344CB8AC3E}">
        <p14:creationId xmlns:p14="http://schemas.microsoft.com/office/powerpoint/2010/main" val="358094378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348480" y="5131229"/>
            <a:ext cx="3932852" cy="1641231"/>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1915" y="636300"/>
            <a:ext cx="4334249" cy="1770732"/>
          </a:xfrm>
          <a:prstGeom prst="rect">
            <a:avLst/>
          </a:prstGeom>
          <a:ln>
            <a:solidFill>
              <a:schemeClr val="tx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71915" y="2551093"/>
            <a:ext cx="3634154" cy="2008926"/>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71915" y="4704080"/>
            <a:ext cx="3736316" cy="2068380"/>
          </a:xfrm>
          <a:prstGeom prst="rect">
            <a:avLst/>
          </a:prstGeom>
          <a:ln>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498250" y="2337451"/>
            <a:ext cx="3587262" cy="1940169"/>
          </a:xfrm>
          <a:prstGeom prst="rect">
            <a:avLst/>
          </a:prstGeom>
          <a:ln>
            <a:solidFill>
              <a:schemeClr val="tx1"/>
            </a:solidFill>
          </a:ln>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521695" y="4439920"/>
            <a:ext cx="3563817" cy="2332540"/>
          </a:xfrm>
          <a:prstGeom prst="rect">
            <a:avLst/>
          </a:prstGeom>
          <a:ln>
            <a:solidFill>
              <a:schemeClr val="tx1"/>
            </a:solidFill>
          </a:ln>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4040045" y="2962824"/>
            <a:ext cx="4324228" cy="1441575"/>
          </a:xfrm>
          <a:prstGeom prst="rect">
            <a:avLst/>
          </a:prstGeom>
        </p:spPr>
      </p:pic>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527800" y="664446"/>
            <a:ext cx="5557712" cy="1503680"/>
          </a:xfrm>
          <a:prstGeom prst="rect">
            <a:avLst/>
          </a:prstGeom>
          <a:ln>
            <a:solidFill>
              <a:schemeClr val="tx1"/>
            </a:solidFill>
          </a:ln>
        </p:spPr>
      </p:pic>
      <p:sp>
        <p:nvSpPr>
          <p:cNvPr id="10" name="Rectangle 9"/>
          <p:cNvSpPr/>
          <p:nvPr/>
        </p:nvSpPr>
        <p:spPr>
          <a:xfrm>
            <a:off x="152006" y="-33138"/>
            <a:ext cx="12039994" cy="584775"/>
          </a:xfrm>
          <a:prstGeom prst="rect">
            <a:avLst/>
          </a:prstGeom>
        </p:spPr>
        <p:txBody>
          <a:bodyPr wrap="square">
            <a:spAutoFit/>
          </a:bodyPr>
          <a:lstStyle/>
          <a:p>
            <a:r>
              <a:rPr lang="en-US" sz="3200" dirty="0"/>
              <a:t>Calling Watson Conversation service, taking into account the context</a:t>
            </a:r>
          </a:p>
        </p:txBody>
      </p:sp>
    </p:spTree>
    <p:extLst>
      <p:ext uri="{BB962C8B-B14F-4D97-AF65-F5344CB8AC3E}">
        <p14:creationId xmlns:p14="http://schemas.microsoft.com/office/powerpoint/2010/main" val="6777312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79167" y="1748131"/>
            <a:ext cx="3162362" cy="206465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0811" y="1656456"/>
            <a:ext cx="3310360" cy="367884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409503" y="4912721"/>
            <a:ext cx="2286000" cy="162560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815103" y="5200008"/>
            <a:ext cx="3298094" cy="135128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46663" y="597345"/>
            <a:ext cx="1667497" cy="5868365"/>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345162" y="4435798"/>
            <a:ext cx="1019936" cy="445677"/>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920941" y="3845083"/>
            <a:ext cx="4120588" cy="2709850"/>
          </a:xfrm>
          <a:prstGeom prst="rect">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t="-5191"/>
          <a:stretch/>
        </p:blipFill>
        <p:spPr>
          <a:xfrm>
            <a:off x="9781346" y="743844"/>
            <a:ext cx="2260184" cy="912612"/>
          </a:xfrm>
          <a:prstGeom prst="rect">
            <a:avLst/>
          </a:prstGeom>
        </p:spPr>
      </p:pic>
      <p:sp>
        <p:nvSpPr>
          <p:cNvPr id="14" name="Arrow: Down 13"/>
          <p:cNvSpPr/>
          <p:nvPr/>
        </p:nvSpPr>
        <p:spPr bwMode="auto">
          <a:xfrm>
            <a:off x="10685731" y="1539970"/>
            <a:ext cx="451413" cy="259592"/>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5" name="Arrow: Down 14"/>
          <p:cNvSpPr/>
          <p:nvPr/>
        </p:nvSpPr>
        <p:spPr bwMode="auto">
          <a:xfrm>
            <a:off x="10685730" y="3702579"/>
            <a:ext cx="451413" cy="259592"/>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351913" y="1378046"/>
            <a:ext cx="3330014" cy="1045079"/>
          </a:xfrm>
          <a:prstGeom prst="rect">
            <a:avLst/>
          </a:prstGeom>
          <a:ln>
            <a:solidFill>
              <a:schemeClr val="tx1"/>
            </a:solidFill>
          </a:ln>
        </p:spPr>
      </p:pic>
      <p:pic>
        <p:nvPicPr>
          <p:cNvPr id="18" name="Picture 17"/>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5325071" y="2591651"/>
            <a:ext cx="2542243" cy="1630005"/>
          </a:xfrm>
          <a:prstGeom prst="rect">
            <a:avLst/>
          </a:prstGeom>
          <a:ln>
            <a:solidFill>
              <a:schemeClr val="tx1"/>
            </a:solidFill>
          </a:ln>
        </p:spPr>
      </p:pic>
      <p:sp>
        <p:nvSpPr>
          <p:cNvPr id="16" name="Rectangle 15"/>
          <p:cNvSpPr/>
          <p:nvPr/>
        </p:nvSpPr>
        <p:spPr>
          <a:xfrm>
            <a:off x="182032" y="89819"/>
            <a:ext cx="11859497" cy="461665"/>
          </a:xfrm>
          <a:prstGeom prst="rect">
            <a:avLst/>
          </a:prstGeom>
        </p:spPr>
        <p:txBody>
          <a:bodyPr wrap="square">
            <a:spAutoFit/>
          </a:bodyPr>
          <a:lstStyle/>
          <a:p>
            <a:r>
              <a:rPr lang="en-US" sz="2400" dirty="0" err="1"/>
              <a:t>Cloudant</a:t>
            </a:r>
            <a:r>
              <a:rPr lang="en-US" sz="2400" dirty="0"/>
              <a:t>: defining an index in order to query. (in this case: we want to sort on time)</a:t>
            </a:r>
          </a:p>
        </p:txBody>
      </p:sp>
      <p:pic>
        <p:nvPicPr>
          <p:cNvPr id="19" name="Picture 18"/>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846519" y="1490472"/>
            <a:ext cx="3310360" cy="331968"/>
          </a:xfrm>
          <a:prstGeom prst="rect">
            <a:avLst/>
          </a:prstGeom>
        </p:spPr>
      </p:pic>
      <p:sp>
        <p:nvSpPr>
          <p:cNvPr id="20" name="Arrow: Right 19"/>
          <p:cNvSpPr/>
          <p:nvPr/>
        </p:nvSpPr>
        <p:spPr bwMode="auto">
          <a:xfrm rot="10800000">
            <a:off x="6458631" y="5015643"/>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345812076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70815" y="4519596"/>
            <a:ext cx="11660626" cy="2092798"/>
          </a:xfrm>
        </p:spPr>
        <p:txBody>
          <a:bodyPr>
            <a:normAutofit/>
          </a:bodyPr>
          <a:lstStyle/>
          <a:p>
            <a:pPr marL="0" indent="0" algn="just">
              <a:buNone/>
            </a:pPr>
            <a:r>
              <a:rPr lang="en-US" dirty="0"/>
              <a:t>Partnering with Watson, the North Face is driving forward “cognitive retail” which matches you automatically to the appropriate options based on a quick survey about your intended usage. No longer do you have to decide whether you need a jacket with synthetic, down, or cotton insulation. Just outsource the decisions to Watson.</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373172" y="391416"/>
            <a:ext cx="7558269" cy="326888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787640" y="3238500"/>
            <a:ext cx="533400" cy="523240"/>
          </a:xfrm>
          <a:prstGeom prst="ellipse">
            <a:avLst/>
          </a:prstGeom>
        </p:spPr>
      </p:pic>
      <p:sp>
        <p:nvSpPr>
          <p:cNvPr id="6" name="Content Placeholder 2"/>
          <p:cNvSpPr txBox="1">
            <a:spLocks/>
          </p:cNvSpPr>
          <p:nvPr/>
        </p:nvSpPr>
        <p:spPr>
          <a:xfrm>
            <a:off x="270815" y="919736"/>
            <a:ext cx="3906424" cy="297154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Font typeface="Arial" pitchFamily="34" charset="0"/>
              <a:buNone/>
            </a:pPr>
            <a:r>
              <a:rPr lang="en-US" sz="3600" b="1" dirty="0">
                <a:solidFill>
                  <a:srgbClr val="FFC000"/>
                </a:solidFill>
              </a:rPr>
              <a:t>The North Face</a:t>
            </a:r>
          </a:p>
          <a:p>
            <a:pPr marL="0" indent="0" algn="just">
              <a:buFont typeface="Arial" pitchFamily="34" charset="0"/>
              <a:buNone/>
            </a:pPr>
            <a:r>
              <a:rPr lang="en-US" dirty="0"/>
              <a:t>When it comes to shopping, one size does NOT fit all, but trying to find the perfect fit for your specific needs can be daunting when you’re culling through hundreds of options. </a:t>
            </a:r>
          </a:p>
          <a:p>
            <a:pPr algn="just"/>
            <a:endParaRPr lang="en-US" dirty="0"/>
          </a:p>
        </p:txBody>
      </p:sp>
      <p:sp>
        <p:nvSpPr>
          <p:cNvPr id="7" name="Rectangle 6"/>
          <p:cNvSpPr/>
          <p:nvPr/>
        </p:nvSpPr>
        <p:spPr>
          <a:xfrm>
            <a:off x="6555332" y="3905283"/>
            <a:ext cx="3531416" cy="369332"/>
          </a:xfrm>
          <a:prstGeom prst="rect">
            <a:avLst/>
          </a:prstGeom>
        </p:spPr>
        <p:txBody>
          <a:bodyPr wrap="none">
            <a:spAutoFit/>
          </a:bodyPr>
          <a:lstStyle/>
          <a:p>
            <a:r>
              <a:rPr lang="en-US" dirty="0"/>
              <a:t>https://www.thenorthface.com/xps</a:t>
            </a:r>
          </a:p>
        </p:txBody>
      </p:sp>
    </p:spTree>
    <p:extLst>
      <p:ext uri="{BB962C8B-B14F-4D97-AF65-F5344CB8AC3E}">
        <p14:creationId xmlns:p14="http://schemas.microsoft.com/office/powerpoint/2010/main" val="275694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Rectangle 8"/>
          <p:cNvSpPr/>
          <p:nvPr/>
        </p:nvSpPr>
        <p:spPr>
          <a:xfrm>
            <a:off x="6851697" y="1019831"/>
            <a:ext cx="3079995" cy="56894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813577" y="1019832"/>
            <a:ext cx="9118115" cy="5689465"/>
            <a:chOff x="813577" y="707808"/>
            <a:chExt cx="9666094" cy="6001490"/>
          </a:xfrm>
        </p:grpSpPr>
        <p:grpSp>
          <p:nvGrpSpPr>
            <p:cNvPr id="5" name="Group 4"/>
            <p:cNvGrpSpPr/>
            <p:nvPr/>
          </p:nvGrpSpPr>
          <p:grpSpPr>
            <a:xfrm>
              <a:off x="847972" y="707808"/>
              <a:ext cx="9583779" cy="6001490"/>
              <a:chOff x="1648041" y="1200049"/>
              <a:chExt cx="7272440" cy="4509008"/>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85821" y="1738224"/>
                <a:ext cx="5334660" cy="397083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48041" y="1200049"/>
                <a:ext cx="1937779" cy="450900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658201" y="1200049"/>
                <a:ext cx="5789079" cy="538175"/>
              </a:xfrm>
              <a:prstGeom prst="rect">
                <a:avLst/>
              </a:prstGeom>
            </p:spPr>
          </p:pic>
        </p:grpSp>
        <p:sp>
          <p:nvSpPr>
            <p:cNvPr id="6" name="Rectangle 5"/>
            <p:cNvSpPr/>
            <p:nvPr/>
          </p:nvSpPr>
          <p:spPr bwMode="auto">
            <a:xfrm>
              <a:off x="813577" y="707808"/>
              <a:ext cx="9666094" cy="600148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sp>
        <p:nvSpPr>
          <p:cNvPr id="8" name="Rectangle 7"/>
          <p:cNvSpPr/>
          <p:nvPr/>
        </p:nvSpPr>
        <p:spPr>
          <a:xfrm>
            <a:off x="658542" y="95522"/>
            <a:ext cx="9968818" cy="584775"/>
          </a:xfrm>
          <a:prstGeom prst="rect">
            <a:avLst/>
          </a:prstGeom>
        </p:spPr>
        <p:txBody>
          <a:bodyPr wrap="square">
            <a:spAutoFit/>
          </a:bodyPr>
          <a:lstStyle/>
          <a:p>
            <a:r>
              <a:rPr lang="en-US" sz="3200" dirty="0"/>
              <a:t>Result of the Conversation service in Slack</a:t>
            </a:r>
          </a:p>
        </p:txBody>
      </p:sp>
    </p:spTree>
    <p:extLst>
      <p:ext uri="{BB962C8B-B14F-4D97-AF65-F5344CB8AC3E}">
        <p14:creationId xmlns:p14="http://schemas.microsoft.com/office/powerpoint/2010/main" val="164164890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00960" y="1026159"/>
            <a:ext cx="6502400" cy="1404525"/>
          </a:xfrm>
          <a:prstGeom prst="rect">
            <a:avLst/>
          </a:prstGeom>
        </p:spPr>
      </p:pic>
      <p:grpSp>
        <p:nvGrpSpPr>
          <p:cNvPr id="5" name="Group 4"/>
          <p:cNvGrpSpPr/>
          <p:nvPr/>
        </p:nvGrpSpPr>
        <p:grpSpPr>
          <a:xfrm>
            <a:off x="643635" y="2611120"/>
            <a:ext cx="10140260" cy="3878992"/>
            <a:chOff x="1137919" y="2928524"/>
            <a:chExt cx="8260081" cy="315976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37919" y="2928524"/>
              <a:ext cx="8260081" cy="315976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048000" y="3345084"/>
              <a:ext cx="6350000" cy="2743200"/>
            </a:xfrm>
            <a:prstGeom prst="rect">
              <a:avLst/>
            </a:prstGeom>
          </p:spPr>
        </p:pic>
      </p:grpSp>
      <p:sp>
        <p:nvSpPr>
          <p:cNvPr id="6" name="Rectangle 5"/>
          <p:cNvSpPr/>
          <p:nvPr/>
        </p:nvSpPr>
        <p:spPr>
          <a:xfrm>
            <a:off x="345078" y="151111"/>
            <a:ext cx="5013844" cy="523220"/>
          </a:xfrm>
          <a:prstGeom prst="rect">
            <a:avLst/>
          </a:prstGeom>
        </p:spPr>
        <p:txBody>
          <a:bodyPr wrap="square">
            <a:spAutoFit/>
          </a:bodyPr>
          <a:lstStyle/>
          <a:p>
            <a:r>
              <a:rPr lang="en-US" sz="2800" dirty="0"/>
              <a:t>The joke and help functionality</a:t>
            </a:r>
          </a:p>
        </p:txBody>
      </p:sp>
      <p:sp>
        <p:nvSpPr>
          <p:cNvPr id="7" name="Rectangle 6"/>
          <p:cNvSpPr/>
          <p:nvPr/>
        </p:nvSpPr>
        <p:spPr bwMode="auto">
          <a:xfrm>
            <a:off x="643635" y="2611120"/>
            <a:ext cx="10140260" cy="387899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1282489577"/>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Line bot</a:t>
            </a:r>
          </a:p>
        </p:txBody>
      </p:sp>
    </p:spTree>
    <p:extLst>
      <p:ext uri="{BB962C8B-B14F-4D97-AF65-F5344CB8AC3E}">
        <p14:creationId xmlns:p14="http://schemas.microsoft.com/office/powerpoint/2010/main" val="82275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12" t="10476" r="1382" b="9186"/>
          <a:stretch/>
        </p:blipFill>
        <p:spPr>
          <a:xfrm>
            <a:off x="732764" y="1170266"/>
            <a:ext cx="10697236" cy="5509624"/>
          </a:xfrm>
          <a:prstGeom prst="rect">
            <a:avLst/>
          </a:prstGeom>
        </p:spPr>
      </p:pic>
      <p:sp>
        <p:nvSpPr>
          <p:cNvPr id="4" name="Title 3"/>
          <p:cNvSpPr>
            <a:spLocks noGrp="1"/>
          </p:cNvSpPr>
          <p:nvPr>
            <p:ph type="title"/>
          </p:nvPr>
        </p:nvSpPr>
        <p:spPr>
          <a:xfrm>
            <a:off x="732764" y="117486"/>
            <a:ext cx="9146383" cy="720012"/>
          </a:xfrm>
        </p:spPr>
        <p:txBody>
          <a:bodyPr/>
          <a:lstStyle/>
          <a:p>
            <a:r>
              <a:rPr lang="en-US" dirty="0"/>
              <a:t>Components</a:t>
            </a:r>
          </a:p>
        </p:txBody>
      </p:sp>
      <p:pic>
        <p:nvPicPr>
          <p:cNvPr id="6" name="Picture 5"/>
          <p:cNvPicPr>
            <a:picLocks noChangeAspect="1"/>
          </p:cNvPicPr>
          <p:nvPr/>
        </p:nvPicPr>
        <p:blipFill rotWithShape="1">
          <a:blip r:embed="rId3"/>
          <a:srcRect l="19746" t="21452" r="50144" b="65079"/>
          <a:stretch/>
        </p:blipFill>
        <p:spPr>
          <a:xfrm>
            <a:off x="2698931" y="1112043"/>
            <a:ext cx="5502677" cy="1556470"/>
          </a:xfrm>
          <a:prstGeom prst="rect">
            <a:avLst/>
          </a:prstGeom>
          <a:ln>
            <a:noFill/>
          </a:ln>
          <a:effectLst>
            <a:outerShdw blurRad="292100" dist="139700" dir="2700000" algn="tl" rotWithShape="0">
              <a:srgbClr val="333333">
                <a:alpha val="65000"/>
              </a:srgbClr>
            </a:outerShdw>
          </a:effectLst>
        </p:spPr>
      </p:pic>
      <p:grpSp>
        <p:nvGrpSpPr>
          <p:cNvPr id="8" name="Group 7"/>
          <p:cNvGrpSpPr/>
          <p:nvPr/>
        </p:nvGrpSpPr>
        <p:grpSpPr>
          <a:xfrm>
            <a:off x="3217091" y="3891280"/>
            <a:ext cx="5188508" cy="1735830"/>
            <a:chOff x="3144416" y="3387012"/>
            <a:chExt cx="3825552" cy="1279849"/>
          </a:xfrm>
        </p:grpSpPr>
        <p:pic>
          <p:nvPicPr>
            <p:cNvPr id="5" name="Picture 4"/>
            <p:cNvPicPr>
              <a:picLocks noChangeAspect="1"/>
            </p:cNvPicPr>
            <p:nvPr/>
          </p:nvPicPr>
          <p:blipFill rotWithShape="1">
            <a:blip r:embed="rId3"/>
            <a:srcRect l="22356" t="49660" r="42372" b="38231"/>
            <a:stretch/>
          </p:blipFill>
          <p:spPr>
            <a:xfrm>
              <a:off x="3144416" y="3387012"/>
              <a:ext cx="3825552" cy="83042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srcRect l="22356" t="67053" r="42372" b="26394"/>
            <a:stretch/>
          </p:blipFill>
          <p:spPr>
            <a:xfrm>
              <a:off x="3144416" y="4217438"/>
              <a:ext cx="3825552" cy="44942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40784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27" y="357553"/>
            <a:ext cx="9146383" cy="720969"/>
          </a:xfrm>
        </p:spPr>
        <p:txBody>
          <a:bodyPr/>
          <a:lstStyle/>
          <a:p>
            <a:r>
              <a:rPr lang="en-US" dirty="0"/>
              <a:t>Objective</a:t>
            </a:r>
          </a:p>
        </p:txBody>
      </p:sp>
      <p:sp>
        <p:nvSpPr>
          <p:cNvPr id="3" name="Content Placeholder 2"/>
          <p:cNvSpPr>
            <a:spLocks noGrp="1"/>
          </p:cNvSpPr>
          <p:nvPr>
            <p:ph sz="half" idx="1"/>
          </p:nvPr>
        </p:nvSpPr>
        <p:spPr>
          <a:xfrm>
            <a:off x="1036251" y="1623647"/>
            <a:ext cx="10564906" cy="845233"/>
          </a:xfrm>
        </p:spPr>
        <p:txBody>
          <a:bodyPr/>
          <a:lstStyle/>
          <a:p>
            <a:r>
              <a:rPr lang="en-US" dirty="0"/>
              <a:t>Create a Line messaging bot who retrieves news on a certain topic and analyzes the tone on the news message. </a:t>
            </a:r>
          </a:p>
        </p:txBody>
      </p:sp>
      <p:pic>
        <p:nvPicPr>
          <p:cNvPr id="6" name="Picture 5"/>
          <p:cNvPicPr>
            <a:picLocks noChangeAspect="1"/>
          </p:cNvPicPr>
          <p:nvPr/>
        </p:nvPicPr>
        <p:blipFill rotWithShape="1">
          <a:blip r:embed="rId2"/>
          <a:srcRect l="16632" t="22278" r="33636" b="50211"/>
          <a:stretch/>
        </p:blipFill>
        <p:spPr>
          <a:xfrm>
            <a:off x="1540979" y="2837160"/>
            <a:ext cx="9555450" cy="3342358"/>
          </a:xfrm>
          <a:prstGeom prst="rect">
            <a:avLst/>
          </a:prstGeom>
        </p:spPr>
      </p:pic>
    </p:spTree>
    <p:extLst>
      <p:ext uri="{BB962C8B-B14F-4D97-AF65-F5344CB8AC3E}">
        <p14:creationId xmlns:p14="http://schemas.microsoft.com/office/powerpoint/2010/main" val="390913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986" y="370389"/>
            <a:ext cx="9146383" cy="653005"/>
          </a:xfrm>
        </p:spPr>
        <p:txBody>
          <a:bodyPr/>
          <a:lstStyle/>
          <a:p>
            <a:r>
              <a:rPr lang="en-US" dirty="0"/>
              <a:t>Line messenger</a:t>
            </a:r>
          </a:p>
        </p:txBody>
      </p:sp>
      <p:pic>
        <p:nvPicPr>
          <p:cNvPr id="7" name="Picture 6"/>
          <p:cNvPicPr>
            <a:picLocks noChangeAspect="1"/>
          </p:cNvPicPr>
          <p:nvPr/>
        </p:nvPicPr>
        <p:blipFill rotWithShape="1">
          <a:blip r:embed="rId2"/>
          <a:srcRect t="10366" r="83305" b="60098"/>
          <a:stretch/>
        </p:blipFill>
        <p:spPr>
          <a:xfrm>
            <a:off x="5310463" y="2119132"/>
            <a:ext cx="1810698" cy="2025569"/>
          </a:xfrm>
          <a:prstGeom prst="rect">
            <a:avLst/>
          </a:prstGeom>
        </p:spPr>
      </p:pic>
      <p:pic>
        <p:nvPicPr>
          <p:cNvPr id="8" name="Picture 7"/>
          <p:cNvPicPr>
            <a:picLocks noChangeAspect="1"/>
          </p:cNvPicPr>
          <p:nvPr/>
        </p:nvPicPr>
        <p:blipFill rotWithShape="1">
          <a:blip r:embed="rId2"/>
          <a:srcRect l="17246" t="18270" r="40385" b="23672"/>
          <a:stretch/>
        </p:blipFill>
        <p:spPr>
          <a:xfrm>
            <a:off x="413911" y="2119132"/>
            <a:ext cx="4595151" cy="3981691"/>
          </a:xfrm>
          <a:prstGeom prst="rect">
            <a:avLst/>
          </a:prstGeom>
        </p:spPr>
      </p:pic>
      <p:pic>
        <p:nvPicPr>
          <p:cNvPr id="9" name="Picture 8"/>
          <p:cNvPicPr>
            <a:picLocks noChangeAspect="1"/>
          </p:cNvPicPr>
          <p:nvPr/>
        </p:nvPicPr>
        <p:blipFill rotWithShape="1">
          <a:blip r:embed="rId3"/>
          <a:srcRect l="48595" t="19494" r="37531" b="58903"/>
          <a:stretch/>
        </p:blipFill>
        <p:spPr>
          <a:xfrm>
            <a:off x="8476084" y="1530118"/>
            <a:ext cx="1820698" cy="1792688"/>
          </a:xfrm>
          <a:prstGeom prst="rect">
            <a:avLst/>
          </a:prstGeom>
        </p:spPr>
      </p:pic>
      <p:pic>
        <p:nvPicPr>
          <p:cNvPr id="5" name="Picture 4"/>
          <p:cNvPicPr>
            <a:picLocks noChangeAspect="1"/>
          </p:cNvPicPr>
          <p:nvPr/>
        </p:nvPicPr>
        <p:blipFill rotWithShape="1">
          <a:blip r:embed="rId4"/>
          <a:srcRect l="42137" t="27342" r="42175" b="42616"/>
          <a:stretch/>
        </p:blipFill>
        <p:spPr>
          <a:xfrm>
            <a:off x="4208557" y="2153856"/>
            <a:ext cx="793752" cy="961143"/>
          </a:xfrm>
          <a:prstGeom prst="rect">
            <a:avLst/>
          </a:prstGeom>
        </p:spPr>
      </p:pic>
      <p:pic>
        <p:nvPicPr>
          <p:cNvPr id="6" name="Picture 5"/>
          <p:cNvPicPr>
            <a:picLocks noChangeAspect="1"/>
          </p:cNvPicPr>
          <p:nvPr/>
        </p:nvPicPr>
        <p:blipFill rotWithShape="1">
          <a:blip r:embed="rId3"/>
          <a:srcRect l="31004" t="44882" r="20652" b="35033"/>
          <a:stretch/>
        </p:blipFill>
        <p:spPr>
          <a:xfrm>
            <a:off x="5310463" y="4434069"/>
            <a:ext cx="6344430" cy="1666754"/>
          </a:xfrm>
          <a:prstGeom prst="rect">
            <a:avLst/>
          </a:prstGeom>
        </p:spPr>
      </p:pic>
      <p:sp>
        <p:nvSpPr>
          <p:cNvPr id="12" name="TextBox 11"/>
          <p:cNvSpPr txBox="1"/>
          <p:nvPr/>
        </p:nvSpPr>
        <p:spPr>
          <a:xfrm>
            <a:off x="7956394" y="925580"/>
            <a:ext cx="28600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a:ea typeface="+mn-ea"/>
                <a:cs typeface="+mn-cs"/>
              </a:rPr>
              <a:t>Become friends with my bot</a:t>
            </a:r>
          </a:p>
        </p:txBody>
      </p:sp>
      <p:sp>
        <p:nvSpPr>
          <p:cNvPr id="15" name="TextBox 14"/>
          <p:cNvSpPr txBox="1"/>
          <p:nvPr/>
        </p:nvSpPr>
        <p:spPr>
          <a:xfrm>
            <a:off x="5175879" y="1605116"/>
            <a:ext cx="2079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a:ea typeface="+mn-ea"/>
                <a:cs typeface="+mn-cs"/>
              </a:rPr>
              <a:t>A bot called Watson</a:t>
            </a:r>
          </a:p>
        </p:txBody>
      </p:sp>
      <p:sp>
        <p:nvSpPr>
          <p:cNvPr id="16" name="TextBox 15"/>
          <p:cNvSpPr txBox="1"/>
          <p:nvPr/>
        </p:nvSpPr>
        <p:spPr>
          <a:xfrm>
            <a:off x="1168432" y="1605116"/>
            <a:ext cx="28328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a:ea typeface="+mn-ea"/>
                <a:cs typeface="+mn-cs"/>
              </a:rPr>
              <a:t>Allowing the bot to respond</a:t>
            </a:r>
          </a:p>
        </p:txBody>
      </p:sp>
      <p:sp>
        <p:nvSpPr>
          <p:cNvPr id="17" name="TextBox 16"/>
          <p:cNvSpPr txBox="1"/>
          <p:nvPr/>
        </p:nvSpPr>
        <p:spPr>
          <a:xfrm>
            <a:off x="7555694" y="3920053"/>
            <a:ext cx="40991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a:ea typeface="+mn-ea"/>
                <a:cs typeface="+mn-cs"/>
              </a:rPr>
              <a:t>The details to send and receive messages</a:t>
            </a:r>
          </a:p>
        </p:txBody>
      </p:sp>
    </p:spTree>
    <p:extLst>
      <p:ext uri="{BB962C8B-B14F-4D97-AF65-F5344CB8AC3E}">
        <p14:creationId xmlns:p14="http://schemas.microsoft.com/office/powerpoint/2010/main" val="260448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51081" t="14359" r="15196" b="56923"/>
          <a:stretch/>
        </p:blipFill>
        <p:spPr>
          <a:xfrm>
            <a:off x="864649" y="3377087"/>
            <a:ext cx="4868267" cy="2621375"/>
          </a:xfrm>
          <a:prstGeom prst="rect">
            <a:avLst/>
          </a:prstGeom>
        </p:spPr>
      </p:pic>
      <p:pic>
        <p:nvPicPr>
          <p:cNvPr id="11" name="Picture 10"/>
          <p:cNvPicPr>
            <a:picLocks noChangeAspect="1"/>
          </p:cNvPicPr>
          <p:nvPr/>
        </p:nvPicPr>
        <p:blipFill rotWithShape="1">
          <a:blip r:embed="rId3"/>
          <a:srcRect l="52484" t="14165" r="15522" b="48228"/>
          <a:stretch/>
        </p:blipFill>
        <p:spPr>
          <a:xfrm>
            <a:off x="6752049" y="2971398"/>
            <a:ext cx="4618613" cy="3432752"/>
          </a:xfrm>
          <a:prstGeom prst="rect">
            <a:avLst/>
          </a:prstGeom>
        </p:spPr>
      </p:pic>
      <p:pic>
        <p:nvPicPr>
          <p:cNvPr id="18" name="Picture 17"/>
          <p:cNvPicPr>
            <a:picLocks noChangeAspect="1"/>
          </p:cNvPicPr>
          <p:nvPr/>
        </p:nvPicPr>
        <p:blipFill rotWithShape="1">
          <a:blip r:embed="rId4"/>
          <a:srcRect l="16632" t="22278" r="69849" b="70153"/>
          <a:stretch/>
        </p:blipFill>
        <p:spPr>
          <a:xfrm>
            <a:off x="1861089" y="1416779"/>
            <a:ext cx="2597593" cy="919525"/>
          </a:xfrm>
          <a:prstGeom prst="rect">
            <a:avLst/>
          </a:prstGeom>
        </p:spPr>
      </p:pic>
      <p:pic>
        <p:nvPicPr>
          <p:cNvPr id="19" name="Picture 18"/>
          <p:cNvPicPr>
            <a:picLocks noChangeAspect="1"/>
          </p:cNvPicPr>
          <p:nvPr/>
        </p:nvPicPr>
        <p:blipFill rotWithShape="1">
          <a:blip r:embed="rId4"/>
          <a:srcRect l="39496" t="28349" r="46985" b="64082"/>
          <a:stretch/>
        </p:blipFill>
        <p:spPr>
          <a:xfrm>
            <a:off x="7623664" y="1416780"/>
            <a:ext cx="2597593" cy="919525"/>
          </a:xfrm>
          <a:prstGeom prst="rect">
            <a:avLst/>
          </a:prstGeom>
        </p:spPr>
      </p:pic>
      <p:sp>
        <p:nvSpPr>
          <p:cNvPr id="20" name="Title 1"/>
          <p:cNvSpPr>
            <a:spLocks noGrp="1"/>
          </p:cNvSpPr>
          <p:nvPr>
            <p:ph type="title"/>
          </p:nvPr>
        </p:nvSpPr>
        <p:spPr>
          <a:xfrm>
            <a:off x="3745150" y="83223"/>
            <a:ext cx="4519174" cy="1061263"/>
          </a:xfrm>
        </p:spPr>
        <p:txBody>
          <a:bodyPr>
            <a:normAutofit/>
          </a:bodyPr>
          <a:lstStyle/>
          <a:p>
            <a:r>
              <a:rPr lang="en-US" sz="5400" dirty="0"/>
              <a:t>In-and output</a:t>
            </a:r>
          </a:p>
        </p:txBody>
      </p:sp>
    </p:spTree>
    <p:extLst>
      <p:ext uri="{BB962C8B-B14F-4D97-AF65-F5344CB8AC3E}">
        <p14:creationId xmlns:p14="http://schemas.microsoft.com/office/powerpoint/2010/main" val="115072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519" t="32136" r="54756" b="43248"/>
          <a:stretch/>
        </p:blipFill>
        <p:spPr>
          <a:xfrm>
            <a:off x="640867" y="2132660"/>
            <a:ext cx="4493471" cy="2718740"/>
          </a:xfrm>
          <a:prstGeom prst="rect">
            <a:avLst/>
          </a:prstGeom>
        </p:spPr>
      </p:pic>
      <p:pic>
        <p:nvPicPr>
          <p:cNvPr id="5" name="Picture 4"/>
          <p:cNvPicPr>
            <a:picLocks noChangeAspect="1"/>
          </p:cNvPicPr>
          <p:nvPr/>
        </p:nvPicPr>
        <p:blipFill rotWithShape="1">
          <a:blip r:embed="rId3"/>
          <a:srcRect l="28548" t="26519" r="19836" b="54815"/>
          <a:stretch/>
        </p:blipFill>
        <p:spPr>
          <a:xfrm>
            <a:off x="6021022" y="179521"/>
            <a:ext cx="5598160" cy="1280160"/>
          </a:xfrm>
          <a:prstGeom prst="rect">
            <a:avLst/>
          </a:prstGeom>
        </p:spPr>
      </p:pic>
      <p:pic>
        <p:nvPicPr>
          <p:cNvPr id="6" name="Picture 5"/>
          <p:cNvPicPr>
            <a:picLocks noChangeAspect="1"/>
          </p:cNvPicPr>
          <p:nvPr/>
        </p:nvPicPr>
        <p:blipFill rotWithShape="1">
          <a:blip r:embed="rId4"/>
          <a:srcRect l="26956" t="19704" r="18337" b="23111"/>
          <a:stretch/>
        </p:blipFill>
        <p:spPr>
          <a:xfrm>
            <a:off x="6021022" y="1663692"/>
            <a:ext cx="5394036" cy="3565236"/>
          </a:xfrm>
          <a:prstGeom prst="rect">
            <a:avLst/>
          </a:prstGeom>
        </p:spPr>
      </p:pic>
      <p:pic>
        <p:nvPicPr>
          <p:cNvPr id="7" name="Picture 6"/>
          <p:cNvPicPr>
            <a:picLocks noChangeAspect="1"/>
          </p:cNvPicPr>
          <p:nvPr/>
        </p:nvPicPr>
        <p:blipFill rotWithShape="1">
          <a:blip r:embed="rId5"/>
          <a:srcRect l="28548" t="26161" r="19836" b="57334"/>
          <a:stretch/>
        </p:blipFill>
        <p:spPr>
          <a:xfrm>
            <a:off x="6021022" y="5432939"/>
            <a:ext cx="5598160" cy="1131943"/>
          </a:xfrm>
          <a:prstGeom prst="rect">
            <a:avLst/>
          </a:prstGeom>
        </p:spPr>
      </p:pic>
      <p:sp>
        <p:nvSpPr>
          <p:cNvPr id="9" name="Title 1"/>
          <p:cNvSpPr>
            <a:spLocks noGrp="1"/>
          </p:cNvSpPr>
          <p:nvPr>
            <p:ph type="title"/>
          </p:nvPr>
        </p:nvSpPr>
        <p:spPr>
          <a:xfrm>
            <a:off x="422830" y="602429"/>
            <a:ext cx="4519174" cy="1061263"/>
          </a:xfrm>
        </p:spPr>
        <p:txBody>
          <a:bodyPr>
            <a:normAutofit fontScale="90000"/>
          </a:bodyPr>
          <a:lstStyle/>
          <a:p>
            <a:r>
              <a:rPr lang="en-US" sz="5400" dirty="0"/>
              <a:t>Getting the news item</a:t>
            </a:r>
          </a:p>
        </p:txBody>
      </p:sp>
    </p:spTree>
    <p:extLst>
      <p:ext uri="{BB962C8B-B14F-4D97-AF65-F5344CB8AC3E}">
        <p14:creationId xmlns:p14="http://schemas.microsoft.com/office/powerpoint/2010/main" val="54682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091" y="175260"/>
            <a:ext cx="9146383" cy="929640"/>
          </a:xfrm>
        </p:spPr>
        <p:txBody>
          <a:bodyPr/>
          <a:lstStyle/>
          <a:p>
            <a:r>
              <a:rPr lang="en-US" dirty="0"/>
              <a:t>The tone analyzer</a:t>
            </a:r>
          </a:p>
        </p:txBody>
      </p:sp>
      <p:pic>
        <p:nvPicPr>
          <p:cNvPr id="3" name="Picture 2"/>
          <p:cNvPicPr>
            <a:picLocks noChangeAspect="1"/>
          </p:cNvPicPr>
          <p:nvPr/>
        </p:nvPicPr>
        <p:blipFill rotWithShape="1">
          <a:blip r:embed="rId2"/>
          <a:srcRect l="41288" t="15556" r="18244" b="46889"/>
          <a:stretch/>
        </p:blipFill>
        <p:spPr>
          <a:xfrm>
            <a:off x="1577645" y="2914726"/>
            <a:ext cx="5310835" cy="3116428"/>
          </a:xfrm>
          <a:prstGeom prst="rect">
            <a:avLst/>
          </a:prstGeom>
        </p:spPr>
      </p:pic>
      <p:pic>
        <p:nvPicPr>
          <p:cNvPr id="4" name="Picture 3"/>
          <p:cNvPicPr>
            <a:picLocks noChangeAspect="1"/>
          </p:cNvPicPr>
          <p:nvPr/>
        </p:nvPicPr>
        <p:blipFill rotWithShape="1">
          <a:blip r:embed="rId3"/>
          <a:srcRect l="33041" t="42328" r="48399" b="52153"/>
          <a:stretch/>
        </p:blipFill>
        <p:spPr>
          <a:xfrm>
            <a:off x="666902" y="1573606"/>
            <a:ext cx="3566161" cy="670560"/>
          </a:xfrm>
          <a:prstGeom prst="rect">
            <a:avLst/>
          </a:prstGeom>
        </p:spPr>
      </p:pic>
      <p:pic>
        <p:nvPicPr>
          <p:cNvPr id="5" name="Picture 4"/>
          <p:cNvPicPr>
            <a:picLocks noChangeAspect="1"/>
          </p:cNvPicPr>
          <p:nvPr/>
        </p:nvPicPr>
        <p:blipFill rotWithShape="1">
          <a:blip r:embed="rId4"/>
          <a:srcRect l="34808" t="37469" r="41389" b="8691"/>
          <a:stretch/>
        </p:blipFill>
        <p:spPr>
          <a:xfrm>
            <a:off x="7858523" y="640080"/>
            <a:ext cx="3575710" cy="5405931"/>
          </a:xfrm>
          <a:prstGeom prst="rect">
            <a:avLst/>
          </a:prstGeom>
        </p:spPr>
      </p:pic>
    </p:spTree>
    <p:extLst>
      <p:ext uri="{BB962C8B-B14F-4D97-AF65-F5344CB8AC3E}">
        <p14:creationId xmlns:p14="http://schemas.microsoft.com/office/powerpoint/2010/main" val="58648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1" y="121920"/>
            <a:ext cx="10013874" cy="883920"/>
          </a:xfrm>
        </p:spPr>
        <p:txBody>
          <a:bodyPr>
            <a:normAutofit/>
          </a:bodyPr>
          <a:lstStyle/>
          <a:p>
            <a:r>
              <a:rPr lang="en-US" dirty="0"/>
              <a:t>Creating the response message for Line</a:t>
            </a:r>
          </a:p>
        </p:txBody>
      </p:sp>
      <p:pic>
        <p:nvPicPr>
          <p:cNvPr id="3" name="Picture 2"/>
          <p:cNvPicPr>
            <a:picLocks noChangeAspect="1"/>
          </p:cNvPicPr>
          <p:nvPr/>
        </p:nvPicPr>
        <p:blipFill rotWithShape="1">
          <a:blip r:embed="rId2"/>
          <a:srcRect l="39742" t="48222" r="36792" b="41555"/>
          <a:stretch/>
        </p:blipFill>
        <p:spPr>
          <a:xfrm>
            <a:off x="594360" y="2049018"/>
            <a:ext cx="2545080" cy="701040"/>
          </a:xfrm>
          <a:prstGeom prst="rect">
            <a:avLst/>
          </a:prstGeom>
        </p:spPr>
      </p:pic>
      <p:pic>
        <p:nvPicPr>
          <p:cNvPr id="4" name="Picture 3"/>
          <p:cNvPicPr>
            <a:picLocks noChangeAspect="1"/>
          </p:cNvPicPr>
          <p:nvPr/>
        </p:nvPicPr>
        <p:blipFill rotWithShape="1">
          <a:blip r:embed="rId3"/>
          <a:srcRect l="12342" t="19111" r="19087" b="25111"/>
          <a:stretch/>
        </p:blipFill>
        <p:spPr>
          <a:xfrm>
            <a:off x="3681984" y="2049018"/>
            <a:ext cx="8180832" cy="4207764"/>
          </a:xfrm>
          <a:prstGeom prst="rect">
            <a:avLst/>
          </a:prstGeom>
        </p:spPr>
      </p:pic>
    </p:spTree>
    <p:extLst>
      <p:ext uri="{BB962C8B-B14F-4D97-AF65-F5344CB8AC3E}">
        <p14:creationId xmlns:p14="http://schemas.microsoft.com/office/powerpoint/2010/main" val="383142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52809" y="2575893"/>
            <a:ext cx="3994071" cy="2209466"/>
          </a:xfrm>
        </p:spPr>
        <p:txBody>
          <a:bodyPr>
            <a:normAutofit/>
          </a:bodyPr>
          <a:lstStyle/>
          <a:p>
            <a:pPr marL="0" indent="0" algn="just">
              <a:buNone/>
            </a:pPr>
            <a:r>
              <a:rPr lang="en-US" sz="3200" b="1" dirty="0">
                <a:solidFill>
                  <a:srgbClr val="FFC000"/>
                </a:solidFill>
              </a:rPr>
              <a:t>TD Ameritrade</a:t>
            </a:r>
          </a:p>
          <a:p>
            <a:pPr marL="0" indent="0" algn="just">
              <a:buNone/>
            </a:pPr>
            <a:r>
              <a:rPr lang="en-US" sz="2000" dirty="0"/>
              <a:t>Personal finance and investments can be confusing. Alvi, a bot powered by Watson, matches you to the right investment education by learning about your personality.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52986" y="234351"/>
            <a:ext cx="7447868" cy="4551008"/>
          </a:xfrm>
          <a:prstGeom prst="rect">
            <a:avLst/>
          </a:prstGeom>
        </p:spPr>
      </p:pic>
      <p:sp>
        <p:nvSpPr>
          <p:cNvPr id="5" name="Rectangle 4"/>
          <p:cNvSpPr/>
          <p:nvPr/>
        </p:nvSpPr>
        <p:spPr>
          <a:xfrm>
            <a:off x="6760349" y="4842747"/>
            <a:ext cx="3812262" cy="369332"/>
          </a:xfrm>
          <a:prstGeom prst="rect">
            <a:avLst/>
          </a:prstGeom>
        </p:spPr>
        <p:txBody>
          <a:bodyPr wrap="none">
            <a:spAutoFit/>
          </a:bodyPr>
          <a:lstStyle/>
          <a:p>
            <a:r>
              <a:rPr lang="en-US" dirty="0"/>
              <a:t>https://educateme.tdameritrade.com/</a:t>
            </a:r>
          </a:p>
        </p:txBody>
      </p:sp>
      <p:sp>
        <p:nvSpPr>
          <p:cNvPr id="6" name="Rectangle 5"/>
          <p:cNvSpPr/>
          <p:nvPr/>
        </p:nvSpPr>
        <p:spPr>
          <a:xfrm>
            <a:off x="252808" y="5415280"/>
            <a:ext cx="11756311" cy="923330"/>
          </a:xfrm>
          <a:prstGeom prst="rect">
            <a:avLst/>
          </a:prstGeom>
        </p:spPr>
        <p:txBody>
          <a:bodyPr wrap="square">
            <a:spAutoFit/>
          </a:bodyPr>
          <a:lstStyle/>
          <a:p>
            <a:pPr algn="just"/>
            <a:r>
              <a:rPr lang="en-US" dirty="0"/>
              <a:t>You can speak to Alvi directly and answer a few personal questions, ask Alvi to deduce your personality by analyzing your social media accounts, or simply pick from four main investor profiles: Cautious Optimist, Trend Spotter, Advice Seeker, and Researcher.</a:t>
            </a:r>
          </a:p>
        </p:txBody>
      </p:sp>
    </p:spTree>
    <p:extLst>
      <p:ext uri="{BB962C8B-B14F-4D97-AF65-F5344CB8AC3E}">
        <p14:creationId xmlns:p14="http://schemas.microsoft.com/office/powerpoint/2010/main" val="332694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51" y="327660"/>
            <a:ext cx="9146383" cy="899160"/>
          </a:xfrm>
        </p:spPr>
        <p:txBody>
          <a:bodyPr/>
          <a:lstStyle/>
          <a:p>
            <a:r>
              <a:rPr lang="en-US" dirty="0"/>
              <a:t>The result</a:t>
            </a:r>
          </a:p>
        </p:txBody>
      </p:sp>
      <p:pic>
        <p:nvPicPr>
          <p:cNvPr id="3" name="Picture 2"/>
          <p:cNvPicPr>
            <a:picLocks noChangeAspect="1"/>
          </p:cNvPicPr>
          <p:nvPr/>
        </p:nvPicPr>
        <p:blipFill>
          <a:blip r:embed="rId2"/>
          <a:stretch>
            <a:fillRect/>
          </a:stretch>
        </p:blipFill>
        <p:spPr>
          <a:xfrm>
            <a:off x="3703320" y="917257"/>
            <a:ext cx="5334000" cy="5572125"/>
          </a:xfrm>
          <a:prstGeom prst="rect">
            <a:avLst/>
          </a:prstGeom>
        </p:spPr>
      </p:pic>
    </p:spTree>
    <p:extLst>
      <p:ext uri="{BB962C8B-B14F-4D97-AF65-F5344CB8AC3E}">
        <p14:creationId xmlns:p14="http://schemas.microsoft.com/office/powerpoint/2010/main" val="389967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tooling @IBM</a:t>
            </a:r>
          </a:p>
        </p:txBody>
      </p:sp>
      <p:sp>
        <p:nvSpPr>
          <p:cNvPr id="3" name="Text Placeholder 2"/>
          <p:cNvSpPr>
            <a:spLocks noGrp="1"/>
          </p:cNvSpPr>
          <p:nvPr>
            <p:ph type="body" idx="1"/>
          </p:nvPr>
        </p:nvSpPr>
        <p:spPr>
          <a:xfrm>
            <a:off x="963084" y="3960814"/>
            <a:ext cx="10363200" cy="1500187"/>
          </a:xfrm>
        </p:spPr>
        <p:txBody>
          <a:bodyPr/>
          <a:lstStyle/>
          <a:p>
            <a:r>
              <a:rPr lang="en-US" dirty="0"/>
              <a:t>IBM data science experience</a:t>
            </a:r>
          </a:p>
        </p:txBody>
      </p:sp>
    </p:spTree>
    <p:extLst>
      <p:ext uri="{BB962C8B-B14F-4D97-AF65-F5344CB8AC3E}">
        <p14:creationId xmlns:p14="http://schemas.microsoft.com/office/powerpoint/2010/main" val="324124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atascience.ibm.com/blog/content/images/2016/06/DSX-capabiliti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573" y="582099"/>
            <a:ext cx="9187958" cy="571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64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315" y="100484"/>
            <a:ext cx="9146383" cy="828152"/>
          </a:xfrm>
        </p:spPr>
        <p:txBody>
          <a:bodyPr/>
          <a:lstStyle/>
          <a:p>
            <a:r>
              <a:rPr lang="en-US" dirty="0"/>
              <a:t>What is DSX?</a:t>
            </a:r>
          </a:p>
        </p:txBody>
      </p:sp>
      <p:sp>
        <p:nvSpPr>
          <p:cNvPr id="3" name="Content Placeholder 2"/>
          <p:cNvSpPr>
            <a:spLocks noGrp="1"/>
          </p:cNvSpPr>
          <p:nvPr>
            <p:ph idx="1"/>
          </p:nvPr>
        </p:nvSpPr>
        <p:spPr>
          <a:xfrm>
            <a:off x="1331890" y="1313661"/>
            <a:ext cx="9136771" cy="4114801"/>
          </a:xfrm>
        </p:spPr>
        <p:txBody>
          <a:bodyPr/>
          <a:lstStyle/>
          <a:p>
            <a:r>
              <a:rPr lang="en-US" dirty="0"/>
              <a:t>IBM Data Science Experience is an environment that has everything a data scientist needs to be successful. </a:t>
            </a:r>
          </a:p>
          <a:p>
            <a:r>
              <a:rPr lang="en-US" dirty="0"/>
              <a:t>The Experience is an interactive, collaborative, cloud-based environment where data scientists can use multiple tools to activate their insights. </a:t>
            </a:r>
          </a:p>
          <a:p>
            <a:r>
              <a:rPr lang="en-US" dirty="0"/>
              <a:t>Data scientists can use the best of open source, tap into IBM's unique features, grow their capabilities, and share their successes.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2880" y="4514242"/>
            <a:ext cx="11918067" cy="2009308"/>
          </a:xfrm>
          <a:prstGeom prst="rect">
            <a:avLst/>
          </a:prstGeom>
        </p:spPr>
      </p:pic>
    </p:spTree>
    <p:extLst>
      <p:ext uri="{BB962C8B-B14F-4D97-AF65-F5344CB8AC3E}">
        <p14:creationId xmlns:p14="http://schemas.microsoft.com/office/powerpoint/2010/main" val="214322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31" y="5162309"/>
            <a:ext cx="11505649" cy="1982505"/>
          </a:xfrm>
        </p:spPr>
        <p:txBody>
          <a:bodyPr>
            <a:noAutofit/>
          </a:bodyPr>
          <a:lstStyle/>
          <a:p>
            <a:r>
              <a:rPr lang="en-US" sz="3200" dirty="0"/>
              <a:t>Cloud based = a website that works the moment you log in.</a:t>
            </a:r>
            <a:br>
              <a:rPr lang="en-US" sz="3200" dirty="0"/>
            </a:br>
            <a:r>
              <a:rPr lang="en-US" sz="3200" dirty="0"/>
              <a:t>Cloud based = no install </a:t>
            </a:r>
            <a:br>
              <a:rPr lang="en-US" sz="3200" dirty="0"/>
            </a:br>
            <a:r>
              <a:rPr lang="en-US" sz="3200" dirty="0"/>
              <a:t>Cloud based = scale up – pay more ; scale down – pay less</a:t>
            </a:r>
            <a:br>
              <a:rPr lang="en-US" sz="3200" dirty="0"/>
            </a:br>
            <a:endParaRPr lang="en-US" sz="3200"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39753" y="318020"/>
            <a:ext cx="8327300" cy="4676888"/>
          </a:xfrm>
          <a:prstGeom prst="rect">
            <a:avLst/>
          </a:prstGeom>
        </p:spPr>
      </p:pic>
    </p:spTree>
    <p:extLst>
      <p:ext uri="{BB962C8B-B14F-4D97-AF65-F5344CB8AC3E}">
        <p14:creationId xmlns:p14="http://schemas.microsoft.com/office/powerpoint/2010/main" val="102333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44151" y="1072055"/>
            <a:ext cx="4362027" cy="1509748"/>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25305" y="2682865"/>
            <a:ext cx="4362027" cy="1509748"/>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905111" y="4272512"/>
            <a:ext cx="4362027" cy="1509748"/>
          </a:xfrm>
          <a:prstGeom prst="rect">
            <a:avLst/>
          </a:prstGeom>
        </p:spPr>
      </p:pic>
    </p:spTree>
    <p:extLst>
      <p:ext uri="{BB962C8B-B14F-4D97-AF65-F5344CB8AC3E}">
        <p14:creationId xmlns:p14="http://schemas.microsoft.com/office/powerpoint/2010/main" val="284269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653" y="101600"/>
            <a:ext cx="2429947" cy="1061923"/>
          </a:xfrm>
        </p:spPr>
        <p:txBody>
          <a:bodyPr>
            <a:normAutofit/>
          </a:bodyPr>
          <a:lstStyle/>
          <a:p>
            <a:r>
              <a:rPr lang="en-US" sz="6600" dirty="0"/>
              <a:t>Learn</a:t>
            </a:r>
          </a:p>
        </p:txBody>
      </p:sp>
      <p:pic>
        <p:nvPicPr>
          <p:cNvPr id="4" name="Content Placeholder 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86275" y="2440948"/>
            <a:ext cx="5696015" cy="3703899"/>
          </a:xfrm>
          <a:prstGeom prst="rect">
            <a:avLst/>
          </a:prstGeom>
        </p:spPr>
      </p:pic>
      <p:pic>
        <p:nvPicPr>
          <p:cNvPr id="5" name="Content Placeholder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5297" y="1383553"/>
            <a:ext cx="9852593" cy="47456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32166" y="2440948"/>
            <a:ext cx="3185942" cy="3773355"/>
          </a:xfrm>
          <a:prstGeom prst="rect">
            <a:avLst/>
          </a:prstGeom>
        </p:spPr>
      </p:pic>
    </p:spTree>
    <p:extLst>
      <p:ext uri="{BB962C8B-B14F-4D97-AF65-F5344CB8AC3E}">
        <p14:creationId xmlns:p14="http://schemas.microsoft.com/office/powerpoint/2010/main" val="325457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a:t>
            </a:r>
            <a:r>
              <a:rPr lang="en-US" sz="6600" dirty="0" err="1"/>
              <a:t>Jupyter</a:t>
            </a:r>
            <a:r>
              <a:rPr lang="en-US" sz="6600" dirty="0"/>
              <a:t> notebook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29991" y="1285443"/>
            <a:ext cx="9770492" cy="5295196"/>
          </a:xfrm>
          <a:prstGeom prst="rect">
            <a:avLst/>
          </a:prstGeom>
        </p:spPr>
      </p:pic>
      <p:sp>
        <p:nvSpPr>
          <p:cNvPr id="4" name="Flowchart: Off-page Connector 3"/>
          <p:cNvSpPr/>
          <p:nvPr/>
        </p:nvSpPr>
        <p:spPr>
          <a:xfrm flipV="1">
            <a:off x="6908800" y="3566160"/>
            <a:ext cx="3098800" cy="985520"/>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067831" y="3823454"/>
            <a:ext cx="2852729" cy="646331"/>
          </a:xfrm>
          <a:prstGeom prst="rect">
            <a:avLst/>
          </a:prstGeom>
          <a:noFill/>
        </p:spPr>
        <p:txBody>
          <a:bodyPr wrap="square" rtlCol="0">
            <a:spAutoFit/>
          </a:bodyPr>
          <a:lstStyle/>
          <a:p>
            <a:r>
              <a:rPr lang="en-US" dirty="0"/>
              <a:t>Markup language: mix code and documentation</a:t>
            </a:r>
          </a:p>
        </p:txBody>
      </p:sp>
    </p:spTree>
    <p:extLst>
      <p:ext uri="{BB962C8B-B14F-4D97-AF65-F5344CB8AC3E}">
        <p14:creationId xmlns:p14="http://schemas.microsoft.com/office/powerpoint/2010/main" val="82185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8219" y="982369"/>
            <a:ext cx="9133687" cy="5787343"/>
          </a:xfrm>
          <a:prstGeom prst="rect">
            <a:avLst/>
          </a:prstGeom>
          <a:ln>
            <a:solidFill>
              <a:schemeClr val="tx1"/>
            </a:solidFill>
          </a:ln>
        </p:spPr>
      </p:pic>
      <p:pic>
        <p:nvPicPr>
          <p:cNvPr id="2050" name="Picture 2" descr="http://datascience.ibm.com/blog/content/images/2016/08/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983" y="2627913"/>
            <a:ext cx="2593874" cy="2496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28219" y="161406"/>
            <a:ext cx="5013844" cy="584775"/>
          </a:xfrm>
          <a:prstGeom prst="rect">
            <a:avLst/>
          </a:prstGeom>
        </p:spPr>
        <p:txBody>
          <a:bodyPr wrap="square">
            <a:spAutoFit/>
          </a:bodyPr>
          <a:lstStyle/>
          <a:p>
            <a:r>
              <a:rPr lang="en-US" sz="3200" dirty="0"/>
              <a:t>Full integration with Spark</a:t>
            </a:r>
          </a:p>
        </p:txBody>
      </p:sp>
    </p:spTree>
    <p:extLst>
      <p:ext uri="{BB962C8B-B14F-4D97-AF65-F5344CB8AC3E}">
        <p14:creationId xmlns:p14="http://schemas.microsoft.com/office/powerpoint/2010/main" val="16930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R Studio</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22466" y="1344815"/>
            <a:ext cx="8001362" cy="5357091"/>
          </a:xfrm>
          <a:prstGeom prst="rect">
            <a:avLst/>
          </a:prstGeom>
        </p:spPr>
      </p:pic>
    </p:spTree>
    <p:extLst>
      <p:ext uri="{BB962C8B-B14F-4D97-AF65-F5344CB8AC3E}">
        <p14:creationId xmlns:p14="http://schemas.microsoft.com/office/powerpoint/2010/main" val="172360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73129" y="563879"/>
            <a:ext cx="4430951" cy="4114801"/>
          </a:xfrm>
        </p:spPr>
        <p:txBody>
          <a:bodyPr>
            <a:normAutofit fontScale="85000" lnSpcReduction="10000"/>
          </a:bodyPr>
          <a:lstStyle/>
          <a:p>
            <a:pPr marL="0" indent="0" algn="just">
              <a:buNone/>
            </a:pPr>
            <a:r>
              <a:rPr lang="en-US" sz="3600" b="1" dirty="0">
                <a:solidFill>
                  <a:srgbClr val="FFC000"/>
                </a:solidFill>
              </a:rPr>
              <a:t>Rare Carat</a:t>
            </a:r>
          </a:p>
          <a:p>
            <a:pPr algn="just"/>
            <a:r>
              <a:rPr lang="en-US" dirty="0"/>
              <a:t>The average cost of an engagement ring is well over $4,000, so you do not want to buy the wrong one. </a:t>
            </a:r>
          </a:p>
          <a:p>
            <a:pPr algn="just"/>
            <a:r>
              <a:rPr lang="en-US" dirty="0"/>
              <a:t>While simple options like color and shape might be easy to decide on, you might be confused by how to evaluate qualities like “fluorescence” or certification method. </a:t>
            </a:r>
          </a:p>
          <a:p>
            <a:pPr algn="just"/>
            <a:r>
              <a:rPr lang="en-US" dirty="0"/>
              <a:t>Luckily, Rocky, a handy bot that lives on the Rare Carat website, leverages Watson to guide you in your important purchasing decision.</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72405" y="436880"/>
            <a:ext cx="6411595" cy="5080000"/>
          </a:xfrm>
          <a:prstGeom prst="rect">
            <a:avLst/>
          </a:prstGeom>
        </p:spPr>
      </p:pic>
      <p:sp>
        <p:nvSpPr>
          <p:cNvPr id="5" name="Rectangle 4"/>
          <p:cNvSpPr/>
          <p:nvPr/>
        </p:nvSpPr>
        <p:spPr>
          <a:xfrm>
            <a:off x="7062750" y="5516880"/>
            <a:ext cx="2830903" cy="369332"/>
          </a:xfrm>
          <a:prstGeom prst="rect">
            <a:avLst/>
          </a:prstGeom>
        </p:spPr>
        <p:txBody>
          <a:bodyPr wrap="none">
            <a:spAutoFit/>
          </a:bodyPr>
          <a:lstStyle/>
          <a:p>
            <a:r>
              <a:rPr lang="en-US" dirty="0"/>
              <a:t>https://www.rarecarat.com/</a:t>
            </a:r>
          </a:p>
        </p:txBody>
      </p:sp>
    </p:spTree>
    <p:extLst>
      <p:ext uri="{BB962C8B-B14F-4D97-AF65-F5344CB8AC3E}">
        <p14:creationId xmlns:p14="http://schemas.microsoft.com/office/powerpoint/2010/main" val="203606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Canvas</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5307" y="1331896"/>
            <a:ext cx="9239859" cy="51926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25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06669"/>
            <a:ext cx="9146383" cy="779585"/>
          </a:xfrm>
        </p:spPr>
        <p:txBody>
          <a:bodyPr/>
          <a:lstStyle/>
          <a:p>
            <a:r>
              <a:rPr lang="en-US" dirty="0"/>
              <a:t>Clarification</a:t>
            </a:r>
          </a:p>
        </p:txBody>
      </p:sp>
      <p:sp>
        <p:nvSpPr>
          <p:cNvPr id="3" name="Content Placeholder 2"/>
          <p:cNvSpPr>
            <a:spLocks noGrp="1"/>
          </p:cNvSpPr>
          <p:nvPr>
            <p:ph idx="1"/>
          </p:nvPr>
        </p:nvSpPr>
        <p:spPr>
          <a:xfrm>
            <a:off x="433122" y="1116315"/>
            <a:ext cx="11515809" cy="5342360"/>
          </a:xfrm>
        </p:spPr>
        <p:txBody>
          <a:bodyPr>
            <a:normAutofit fontScale="85000" lnSpcReduction="20000"/>
          </a:bodyPr>
          <a:lstStyle/>
          <a:p>
            <a:r>
              <a:rPr lang="en-US" b="1" dirty="0"/>
              <a:t>Python</a:t>
            </a:r>
          </a:p>
          <a:p>
            <a:pPr lvl="1"/>
            <a:r>
              <a:rPr lang="en-US" b="1" dirty="0"/>
              <a:t>Python</a:t>
            </a:r>
            <a:r>
              <a:rPr lang="en-US" dirty="0"/>
              <a:t> is a widely used high-level programming language for general-purpose programming, It emphasizes code readability and a syntax which allows programmers to express concepts in fewer lines of code than possible in other languages. The language provides constructs intended to enable writing clear programs on both a small and large scale.</a:t>
            </a:r>
          </a:p>
          <a:p>
            <a:r>
              <a:rPr lang="en-US" b="1" dirty="0"/>
              <a:t>Scala</a:t>
            </a:r>
          </a:p>
          <a:p>
            <a:pPr lvl="1"/>
            <a:r>
              <a:rPr lang="en-US" b="1" dirty="0"/>
              <a:t>Scala </a:t>
            </a:r>
            <a:r>
              <a:rPr lang="en-US" dirty="0"/>
              <a:t>(</a:t>
            </a:r>
            <a:r>
              <a:rPr lang="en-US" b="1" dirty="0"/>
              <a:t>Scal</a:t>
            </a:r>
            <a:r>
              <a:rPr lang="en-US" dirty="0"/>
              <a:t>able </a:t>
            </a:r>
            <a:r>
              <a:rPr lang="en-US" b="1" dirty="0"/>
              <a:t>La</a:t>
            </a:r>
            <a:r>
              <a:rPr lang="en-US" dirty="0"/>
              <a:t>nguage) is a general-purpose programming language (designed around criticisms of Java).</a:t>
            </a:r>
          </a:p>
          <a:p>
            <a:r>
              <a:rPr lang="en-US" b="1" dirty="0"/>
              <a:t>R</a:t>
            </a:r>
          </a:p>
          <a:p>
            <a:pPr lvl="1"/>
            <a:r>
              <a:rPr lang="en-US" b="1" dirty="0"/>
              <a:t>R</a:t>
            </a:r>
            <a:r>
              <a:rPr lang="en-US" dirty="0"/>
              <a:t> is an programming language and software environment for statistical computing and graphics that is supported by the R Foundation for Statistical Computing. The R language is widely used among statisticians and data miners for developing statistical software and data analysis.</a:t>
            </a:r>
          </a:p>
          <a:p>
            <a:endParaRPr lang="en-US" dirty="0"/>
          </a:p>
          <a:p>
            <a:r>
              <a:rPr lang="en-US" b="1" dirty="0" err="1"/>
              <a:t>Jupyter</a:t>
            </a:r>
            <a:r>
              <a:rPr lang="en-US" b="1" dirty="0"/>
              <a:t> Notebook</a:t>
            </a:r>
          </a:p>
          <a:p>
            <a:pPr lvl="1"/>
            <a:r>
              <a:rPr lang="en-US" dirty="0"/>
              <a:t>The </a:t>
            </a:r>
            <a:r>
              <a:rPr lang="en-US" dirty="0" err="1"/>
              <a:t>Jupyter</a:t>
            </a:r>
            <a:r>
              <a:rPr lang="en-US" dirty="0"/>
              <a:t> Notebook is an open-source web application that allows you to create and share documents that contain live code, equations, visualizations and explanatory text. </a:t>
            </a:r>
          </a:p>
          <a:p>
            <a:r>
              <a:rPr lang="en-US" b="1" dirty="0"/>
              <a:t>R Studio</a:t>
            </a:r>
          </a:p>
          <a:p>
            <a:pPr lvl="1"/>
            <a:r>
              <a:rPr lang="en-US" b="1" dirty="0" err="1"/>
              <a:t>RStudio</a:t>
            </a:r>
            <a:r>
              <a:rPr lang="en-US" dirty="0"/>
              <a:t> is a free and open-source integrated development environment (IDE) for R</a:t>
            </a:r>
          </a:p>
          <a:p>
            <a:pPr lvl="1"/>
            <a:endParaRPr lang="en-US" dirty="0"/>
          </a:p>
        </p:txBody>
      </p:sp>
    </p:spTree>
    <p:extLst>
      <p:ext uri="{BB962C8B-B14F-4D97-AF65-F5344CB8AC3E}">
        <p14:creationId xmlns:p14="http://schemas.microsoft.com/office/powerpoint/2010/main" val="47300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943" y="281354"/>
            <a:ext cx="9146383" cy="617136"/>
          </a:xfrm>
        </p:spPr>
        <p:txBody>
          <a:bodyPr/>
          <a:lstStyle/>
          <a:p>
            <a:r>
              <a:rPr lang="en-US" dirty="0"/>
              <a:t>Spark</a:t>
            </a:r>
          </a:p>
        </p:txBody>
      </p:sp>
      <p:sp>
        <p:nvSpPr>
          <p:cNvPr id="3" name="Content Placeholder 2"/>
          <p:cNvSpPr>
            <a:spLocks noGrp="1"/>
          </p:cNvSpPr>
          <p:nvPr>
            <p:ph idx="1"/>
          </p:nvPr>
        </p:nvSpPr>
        <p:spPr>
          <a:xfrm>
            <a:off x="493870" y="1310336"/>
            <a:ext cx="11505649" cy="4804086"/>
          </a:xfrm>
        </p:spPr>
        <p:txBody>
          <a:bodyPr>
            <a:normAutofit/>
          </a:bodyPr>
          <a:lstStyle/>
          <a:p>
            <a:r>
              <a:rPr lang="en-US" b="1" dirty="0"/>
              <a:t>Apache Spark</a:t>
            </a:r>
            <a:r>
              <a:rPr lang="en-US" dirty="0"/>
              <a:t> is an open-source cluster-computing framework. Spark provides an interface for programming entire clusters centered on a data structure called the resilient distributed dataset (RDD), a read-only multiset of data items distributed over a cluster of machines.</a:t>
            </a:r>
          </a:p>
          <a:p>
            <a:r>
              <a:rPr lang="en-US" dirty="0"/>
              <a:t>It was developed in response to limitations in the MapReduce cluster computing paradigm. Spark facilitates the implementation of both </a:t>
            </a:r>
          </a:p>
          <a:p>
            <a:pPr lvl="1"/>
            <a:r>
              <a:rPr lang="en-US" dirty="0"/>
              <a:t>iterative algorithms, that visit their dataset multiple times in a loop, and </a:t>
            </a:r>
          </a:p>
          <a:p>
            <a:pPr lvl="1"/>
            <a:r>
              <a:rPr lang="en-US" dirty="0"/>
              <a:t>interactive/exploratory data analysis, i.e., the repeated database-style querying of data.</a:t>
            </a:r>
          </a:p>
          <a:p>
            <a:pPr lvl="1"/>
            <a:endParaRPr lang="en-US" dirty="0"/>
          </a:p>
          <a:p>
            <a:r>
              <a:rPr lang="en-US" sz="2800" b="1" dirty="0"/>
              <a:t>IBM: Spark is an analytics operating system for the modern enterprise</a:t>
            </a:r>
          </a:p>
        </p:txBody>
      </p:sp>
    </p:spTree>
    <p:extLst>
      <p:ext uri="{BB962C8B-B14F-4D97-AF65-F5344CB8AC3E}">
        <p14:creationId xmlns:p14="http://schemas.microsoft.com/office/powerpoint/2010/main" val="13466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071" y="86146"/>
            <a:ext cx="9146383" cy="779585"/>
          </a:xfrm>
        </p:spPr>
        <p:txBody>
          <a:bodyPr/>
          <a:lstStyle/>
          <a:p>
            <a:r>
              <a:rPr lang="en-US" dirty="0"/>
              <a:t>Spark – Scala - Python – R</a:t>
            </a:r>
          </a:p>
        </p:txBody>
      </p:sp>
      <p:sp>
        <p:nvSpPr>
          <p:cNvPr id="3" name="Content Placeholder 2"/>
          <p:cNvSpPr>
            <a:spLocks noGrp="1"/>
          </p:cNvSpPr>
          <p:nvPr>
            <p:ph idx="1"/>
          </p:nvPr>
        </p:nvSpPr>
        <p:spPr>
          <a:xfrm>
            <a:off x="269792" y="996763"/>
            <a:ext cx="6107860" cy="4804086"/>
          </a:xfrm>
        </p:spPr>
        <p:txBody>
          <a:bodyPr/>
          <a:lstStyle/>
          <a:p>
            <a:r>
              <a:rPr lang="en-US" dirty="0"/>
              <a:t>Spark is written in Scala,</a:t>
            </a:r>
          </a:p>
          <a:p>
            <a:r>
              <a:rPr lang="en-US" dirty="0"/>
              <a:t>The open source community has developed wonderful toolkits that allows you to interface with RDD's in Python and 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027" y="331582"/>
            <a:ext cx="5086350" cy="2381250"/>
          </a:xfrm>
          <a:prstGeom prst="rect">
            <a:avLst/>
          </a:prstGeom>
        </p:spPr>
      </p:pic>
      <p:sp>
        <p:nvSpPr>
          <p:cNvPr id="6" name="Rectangle 1"/>
          <p:cNvSpPr>
            <a:spLocks noChangeArrowheads="1"/>
          </p:cNvSpPr>
          <p:nvPr/>
        </p:nvSpPr>
        <p:spPr bwMode="auto">
          <a:xfrm>
            <a:off x="7159107" y="3802950"/>
            <a:ext cx="4827682" cy="3077766"/>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Scala:</a:t>
            </a:r>
          </a:p>
          <a:p>
            <a:pPr eaLnBrk="0" fontAlgn="base" hangingPunct="0">
              <a:spcBef>
                <a:spcPct val="0"/>
              </a:spcBef>
              <a:spcAft>
                <a:spcPct val="0"/>
              </a:spcAft>
            </a:pPr>
            <a:r>
              <a:rPr lang="en-US" altLang="en-US" sz="2000" dirty="0"/>
              <a:t>	</a:t>
            </a:r>
            <a:r>
              <a:rPr lang="en-US" altLang="en-US" sz="2000" dirty="0" err="1"/>
              <a:t>val</a:t>
            </a:r>
            <a:r>
              <a:rPr lang="en-US" altLang="en-US" sz="2000" dirty="0"/>
              <a:t> data = </a:t>
            </a:r>
            <a:r>
              <a:rPr lang="en-US" altLang="en-US" sz="2000" dirty="0" err="1"/>
              <a:t>sc.textFile</a:t>
            </a:r>
            <a:r>
              <a:rPr lang="en-US" altLang="en-US" sz="2000" dirty="0"/>
              <a:t>("</a:t>
            </a:r>
            <a:r>
              <a:rPr lang="en-US" sz="2000" i="1" dirty="0"/>
              <a:t> myfile.txt </a:t>
            </a:r>
            <a:r>
              <a:rPr lang="en-US" alt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Python:</a:t>
            </a:r>
          </a:p>
          <a:p>
            <a:pPr lvl="0" eaLnBrk="0" fontAlgn="base" hangingPunct="0">
              <a:spcBef>
                <a:spcPct val="0"/>
              </a:spcBef>
              <a:spcAft>
                <a:spcPct val="0"/>
              </a:spcAft>
            </a:pPr>
            <a:r>
              <a:rPr lang="en-US" altLang="en-US" sz="2000" dirty="0"/>
              <a:t>	data = </a:t>
            </a:r>
            <a:r>
              <a:rPr lang="en-US" altLang="en-US" sz="2000" dirty="0" err="1"/>
              <a:t>sc.textFile</a:t>
            </a:r>
            <a:r>
              <a:rPr lang="en-US" altLang="en-US" sz="2000" dirty="0"/>
              <a:t>("</a:t>
            </a:r>
            <a:r>
              <a:rPr lang="en-US" sz="2000" i="1" dirty="0"/>
              <a:t> myfile.txt </a:t>
            </a:r>
            <a:r>
              <a:rPr lang="en-US" altLang="en-US" sz="2000" dirty="0"/>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R:</a:t>
            </a:r>
          </a:p>
          <a:p>
            <a:pPr lvl="0" eaLnBrk="0" fontAlgn="base" hangingPunct="0">
              <a:spcBef>
                <a:spcPct val="0"/>
              </a:spcBef>
              <a:spcAft>
                <a:spcPct val="0"/>
              </a:spcAft>
            </a:pPr>
            <a:r>
              <a:rPr lang="en-US" sz="2000" i="1" dirty="0"/>
              <a:t>	</a:t>
            </a:r>
            <a:r>
              <a:rPr lang="en-US" sz="2000" i="1" dirty="0" err="1"/>
              <a:t>sc</a:t>
            </a:r>
            <a:r>
              <a:rPr lang="en-US" sz="2000" i="1" dirty="0"/>
              <a:t> &lt;- </a:t>
            </a:r>
            <a:r>
              <a:rPr lang="en-US" sz="2000" i="1" dirty="0" err="1"/>
              <a:t>sparkR.init</a:t>
            </a:r>
            <a:r>
              <a:rPr lang="en-US" sz="2000" i="1" dirty="0"/>
              <a:t>()</a:t>
            </a:r>
            <a:r>
              <a:rPr lang="en-US" sz="2000" dirty="0"/>
              <a:t> </a:t>
            </a:r>
          </a:p>
          <a:p>
            <a:pPr lvl="0" eaLnBrk="0" fontAlgn="base" hangingPunct="0">
              <a:spcBef>
                <a:spcPct val="0"/>
              </a:spcBef>
              <a:spcAft>
                <a:spcPct val="0"/>
              </a:spcAft>
            </a:pPr>
            <a:r>
              <a:rPr lang="en-US" sz="2000" i="1" dirty="0"/>
              <a:t>	data &lt;- </a:t>
            </a:r>
            <a:r>
              <a:rPr lang="en-US" sz="2000" i="1" dirty="0" err="1"/>
              <a:t>textFile</a:t>
            </a:r>
            <a:r>
              <a:rPr lang="en-US" sz="2000" i="1" dirty="0"/>
              <a:t>(</a:t>
            </a:r>
            <a:r>
              <a:rPr lang="en-US" sz="2000" i="1" dirty="0" err="1"/>
              <a:t>sc</a:t>
            </a:r>
            <a:r>
              <a:rPr lang="en-US" sz="2000" i="1" dirty="0"/>
              <a:t>, "myfile.txt")</a:t>
            </a: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p>
        </p:txBody>
      </p:sp>
      <p:sp>
        <p:nvSpPr>
          <p:cNvPr id="10" name="Rectangle 3"/>
          <p:cNvSpPr>
            <a:spLocks noChangeArrowheads="1"/>
          </p:cNvSpPr>
          <p:nvPr/>
        </p:nvSpPr>
        <p:spPr bwMode="auto">
          <a:xfrm>
            <a:off x="0" y="58050"/>
            <a:ext cx="65" cy="3410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269792" y="3802950"/>
            <a:ext cx="7074603" cy="2462213"/>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Scala:</a:t>
            </a:r>
          </a:p>
          <a:p>
            <a:pPr eaLnBrk="0" fontAlgn="base" hangingPunct="0">
              <a:spcBef>
                <a:spcPct val="0"/>
              </a:spcBef>
              <a:spcAft>
                <a:spcPct val="0"/>
              </a:spcAft>
            </a:pPr>
            <a:r>
              <a:rPr lang="en-US" altLang="en-US" sz="2000" dirty="0"/>
              <a:t> 	</a:t>
            </a:r>
            <a:r>
              <a:rPr lang="en-US" altLang="en-US" sz="2000" dirty="0" err="1"/>
              <a:t>val</a:t>
            </a:r>
            <a:r>
              <a:rPr lang="en-US" altLang="en-US" sz="2000" dirty="0"/>
              <a:t> data =</a:t>
            </a:r>
            <a:r>
              <a:rPr lang="en-US" altLang="en-US" sz="2000" dirty="0" err="1"/>
              <a:t>io.Source.fromFile</a:t>
            </a:r>
            <a:r>
              <a:rPr lang="en-US" altLang="en-US" sz="2000" dirty="0"/>
              <a:t>(“myfile.txt").</a:t>
            </a:r>
            <a:r>
              <a:rPr lang="en-US" altLang="en-US" sz="2000" dirty="0" err="1"/>
              <a:t>mkString</a:t>
            </a:r>
            <a:r>
              <a:rPr lang="en-US" alt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Python:</a:t>
            </a:r>
          </a:p>
          <a:p>
            <a:pPr lvl="0" eaLnBrk="0" fontAlgn="base" hangingPunct="0">
              <a:spcBef>
                <a:spcPct val="0"/>
              </a:spcBef>
              <a:spcAft>
                <a:spcPct val="0"/>
              </a:spcAft>
            </a:pPr>
            <a:r>
              <a:rPr lang="en-US" altLang="en-US" sz="2000" dirty="0"/>
              <a:t>	data = open(“</a:t>
            </a:r>
            <a:r>
              <a:rPr lang="en-US" sz="2000" dirty="0" err="1"/>
              <a:t>myfile.txt</a:t>
            </a:r>
            <a:r>
              <a:rPr lang="en-US" altLang="en-US" sz="2000" dirty="0" err="1"/>
              <a:t>”,”w</a:t>
            </a:r>
            <a:r>
              <a:rPr lang="en-US" altLang="en-US" sz="2000" dirty="0"/>
              <a:t>”)</a:t>
            </a:r>
          </a:p>
          <a:p>
            <a:pPr lvl="0" eaLnBrk="0" fontAlgn="base" hangingPunct="0">
              <a:spcBef>
                <a:spcPct val="0"/>
              </a:spcBef>
              <a:spcAft>
                <a:spcPct val="0"/>
              </a:spcAf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R:</a:t>
            </a:r>
          </a:p>
          <a:p>
            <a:pPr lvl="0" eaLnBrk="0" fontAlgn="base" hangingPunct="0">
              <a:spcBef>
                <a:spcPct val="0"/>
              </a:spcBef>
              <a:spcAft>
                <a:spcPct val="0"/>
              </a:spcAft>
            </a:pPr>
            <a:r>
              <a:rPr lang="en-US" sz="2000" dirty="0"/>
              <a:t>	 data = </a:t>
            </a:r>
            <a:r>
              <a:rPr lang="en-US" sz="2000" dirty="0" err="1"/>
              <a:t>read.table</a:t>
            </a:r>
            <a:r>
              <a:rPr lang="en-US" sz="2000" dirty="0"/>
              <a:t>("myfile.txt")</a:t>
            </a:r>
            <a:endParaRPr lang="en-US" altLang="en-US" sz="2000" dirty="0"/>
          </a:p>
        </p:txBody>
      </p:sp>
      <p:sp>
        <p:nvSpPr>
          <p:cNvPr id="16" name="TextBox 15"/>
          <p:cNvSpPr txBox="1"/>
          <p:nvPr/>
        </p:nvSpPr>
        <p:spPr>
          <a:xfrm>
            <a:off x="2042165" y="3106418"/>
            <a:ext cx="2882097" cy="584775"/>
          </a:xfrm>
          <a:prstGeom prst="rect">
            <a:avLst/>
          </a:prstGeom>
          <a:noFill/>
        </p:spPr>
        <p:txBody>
          <a:bodyPr wrap="square" rtlCol="0">
            <a:spAutoFit/>
          </a:bodyPr>
          <a:lstStyle/>
          <a:p>
            <a:r>
              <a:rPr lang="en-US" sz="3200" b="1" dirty="0"/>
              <a:t>Without Spark</a:t>
            </a:r>
          </a:p>
        </p:txBody>
      </p:sp>
      <p:sp>
        <p:nvSpPr>
          <p:cNvPr id="17" name="TextBox 16"/>
          <p:cNvSpPr txBox="1"/>
          <p:nvPr/>
        </p:nvSpPr>
        <p:spPr>
          <a:xfrm>
            <a:off x="8213403" y="3085848"/>
            <a:ext cx="2882097" cy="584775"/>
          </a:xfrm>
          <a:prstGeom prst="rect">
            <a:avLst/>
          </a:prstGeom>
          <a:noFill/>
        </p:spPr>
        <p:txBody>
          <a:bodyPr wrap="square" rtlCol="0">
            <a:spAutoFit/>
          </a:bodyPr>
          <a:lstStyle/>
          <a:p>
            <a:r>
              <a:rPr lang="en-US" sz="3200" b="1" dirty="0"/>
              <a:t>With Spark</a:t>
            </a:r>
          </a:p>
        </p:txBody>
      </p:sp>
    </p:spTree>
    <p:extLst>
      <p:ext uri="{BB962C8B-B14F-4D97-AF65-F5344CB8AC3E}">
        <p14:creationId xmlns:p14="http://schemas.microsoft.com/office/powerpoint/2010/main" val="22745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013" y="152400"/>
            <a:ext cx="5498637" cy="1061923"/>
          </a:xfrm>
        </p:spPr>
        <p:txBody>
          <a:bodyPr>
            <a:normAutofit/>
          </a:bodyPr>
          <a:lstStyle/>
          <a:p>
            <a:r>
              <a:rPr lang="en-US" sz="6600" dirty="0"/>
              <a:t>Collaborate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229672" y="4456533"/>
            <a:ext cx="4174836" cy="2273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7372" y="4456533"/>
            <a:ext cx="6220562" cy="227307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375" y="1214323"/>
            <a:ext cx="11683837" cy="3015620"/>
          </a:xfrm>
          <a:prstGeom prst="rect">
            <a:avLst/>
          </a:prstGeom>
        </p:spPr>
      </p:pic>
      <p:sp>
        <p:nvSpPr>
          <p:cNvPr id="13" name="TextBox 12"/>
          <p:cNvSpPr txBox="1"/>
          <p:nvPr/>
        </p:nvSpPr>
        <p:spPr>
          <a:xfrm>
            <a:off x="1660610" y="5291866"/>
            <a:ext cx="1777071" cy="1323439"/>
          </a:xfrm>
          <a:prstGeom prst="rect">
            <a:avLst/>
          </a:prstGeom>
          <a:noFill/>
        </p:spPr>
        <p:txBody>
          <a:bodyPr wrap="square" rtlCol="0">
            <a:spAutoFit/>
          </a:bodyPr>
          <a:lstStyle/>
          <a:p>
            <a:r>
              <a:rPr lang="en-US" sz="2000" b="1" dirty="0">
                <a:solidFill>
                  <a:schemeClr val="accent1">
                    <a:lumMod val="75000"/>
                  </a:schemeClr>
                </a:solidFill>
              </a:rPr>
              <a:t>Work together on the same documents</a:t>
            </a:r>
          </a:p>
        </p:txBody>
      </p:sp>
      <p:sp>
        <p:nvSpPr>
          <p:cNvPr id="14" name="TextBox 13"/>
          <p:cNvSpPr txBox="1"/>
          <p:nvPr/>
        </p:nvSpPr>
        <p:spPr>
          <a:xfrm>
            <a:off x="7284405" y="4476258"/>
            <a:ext cx="1720699" cy="1323439"/>
          </a:xfrm>
          <a:prstGeom prst="rect">
            <a:avLst/>
          </a:prstGeom>
          <a:noFill/>
        </p:spPr>
        <p:txBody>
          <a:bodyPr wrap="square" rtlCol="0">
            <a:spAutoFit/>
          </a:bodyPr>
          <a:lstStyle/>
          <a:p>
            <a:r>
              <a:rPr lang="en-US" sz="2000" b="1" dirty="0">
                <a:solidFill>
                  <a:schemeClr val="accent1">
                    <a:lumMod val="75000"/>
                  </a:schemeClr>
                </a:solidFill>
              </a:rPr>
              <a:t>Real time comments across shared documents</a:t>
            </a:r>
          </a:p>
        </p:txBody>
      </p:sp>
      <p:sp>
        <p:nvSpPr>
          <p:cNvPr id="15" name="Rectangle 14"/>
          <p:cNvSpPr/>
          <p:nvPr/>
        </p:nvSpPr>
        <p:spPr>
          <a:xfrm>
            <a:off x="6450600" y="3201767"/>
            <a:ext cx="3225309" cy="918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50600" y="3436981"/>
            <a:ext cx="2866490" cy="400110"/>
          </a:xfrm>
          <a:prstGeom prst="rect">
            <a:avLst/>
          </a:prstGeom>
          <a:solidFill>
            <a:schemeClr val="tx1"/>
          </a:solidFill>
        </p:spPr>
        <p:txBody>
          <a:bodyPr wrap="none" rtlCol="0">
            <a:spAutoFit/>
          </a:bodyPr>
          <a:lstStyle/>
          <a:p>
            <a:r>
              <a:rPr lang="en-US" sz="2000" b="1" dirty="0">
                <a:solidFill>
                  <a:schemeClr val="accent1">
                    <a:lumMod val="75000"/>
                  </a:schemeClr>
                </a:solidFill>
              </a:rPr>
              <a:t>Multiple sharing options</a:t>
            </a:r>
          </a:p>
        </p:txBody>
      </p:sp>
      <p:sp>
        <p:nvSpPr>
          <p:cNvPr id="9" name="Arrow: Right 8"/>
          <p:cNvSpPr/>
          <p:nvPr/>
        </p:nvSpPr>
        <p:spPr>
          <a:xfrm>
            <a:off x="9458960" y="3149600"/>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a:off x="9458960" y="3542451"/>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a:off x="9458960" y="3935302"/>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0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013" y="152400"/>
            <a:ext cx="5498637" cy="1061923"/>
          </a:xfrm>
        </p:spPr>
        <p:txBody>
          <a:bodyPr>
            <a:normAutofit/>
          </a:bodyPr>
          <a:lstStyle/>
          <a:p>
            <a:r>
              <a:rPr lang="en-US" sz="6600" dirty="0"/>
              <a:t>Collaborate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84756" y="1214323"/>
            <a:ext cx="9167149" cy="5335893"/>
          </a:xfrm>
          <a:prstGeom prst="rect">
            <a:avLst/>
          </a:prstGeom>
        </p:spPr>
      </p:pic>
      <p:sp>
        <p:nvSpPr>
          <p:cNvPr id="12" name="TextBox 11"/>
          <p:cNvSpPr txBox="1"/>
          <p:nvPr/>
        </p:nvSpPr>
        <p:spPr>
          <a:xfrm>
            <a:off x="4164600" y="4666341"/>
            <a:ext cx="2327047" cy="1200329"/>
          </a:xfrm>
          <a:prstGeom prst="rect">
            <a:avLst/>
          </a:prstGeom>
          <a:solidFill>
            <a:schemeClr val="tx1"/>
          </a:solidFill>
        </p:spPr>
        <p:txBody>
          <a:bodyPr wrap="none" rtlCol="0">
            <a:spAutoFit/>
          </a:bodyPr>
          <a:lstStyle/>
          <a:p>
            <a:r>
              <a:rPr lang="en-US" sz="2400" b="1" dirty="0">
                <a:solidFill>
                  <a:schemeClr val="accent1">
                    <a:lumMod val="75000"/>
                  </a:schemeClr>
                </a:solidFill>
              </a:rPr>
              <a:t>Share on </a:t>
            </a:r>
            <a:r>
              <a:rPr lang="en-US" sz="2400" b="1" dirty="0" err="1">
                <a:solidFill>
                  <a:schemeClr val="accent1">
                    <a:lumMod val="75000"/>
                  </a:schemeClr>
                </a:solidFill>
              </a:rPr>
              <a:t>Github</a:t>
            </a:r>
            <a:endParaRPr lang="en-US" sz="2400" b="1" dirty="0">
              <a:solidFill>
                <a:schemeClr val="accent1">
                  <a:lumMod val="75000"/>
                </a:schemeClr>
              </a:solidFill>
            </a:endParaRPr>
          </a:p>
          <a:p>
            <a:r>
              <a:rPr lang="en-US" sz="2400" b="1" dirty="0">
                <a:solidFill>
                  <a:schemeClr val="accent1">
                    <a:lumMod val="75000"/>
                  </a:schemeClr>
                </a:solidFill>
              </a:rPr>
              <a:t>-version control</a:t>
            </a:r>
          </a:p>
          <a:p>
            <a:r>
              <a:rPr lang="en-US" sz="2400" b="1" dirty="0">
                <a:solidFill>
                  <a:schemeClr val="accent1">
                    <a:lumMod val="75000"/>
                  </a:schemeClr>
                </a:solidFill>
              </a:rPr>
              <a:t>-forking</a:t>
            </a:r>
          </a:p>
        </p:txBody>
      </p:sp>
    </p:spTree>
    <p:extLst>
      <p:ext uri="{BB962C8B-B14F-4D97-AF65-F5344CB8AC3E}">
        <p14:creationId xmlns:p14="http://schemas.microsoft.com/office/powerpoint/2010/main" val="401220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840" y="1531132"/>
            <a:ext cx="9418826" cy="490883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1269101" y="117676"/>
            <a:ext cx="9501565" cy="1061923"/>
          </a:xfrm>
        </p:spPr>
        <p:txBody>
          <a:bodyPr>
            <a:normAutofit fontScale="90000"/>
          </a:bodyPr>
          <a:lstStyle/>
          <a:p>
            <a:r>
              <a:rPr lang="en-US" sz="6600" dirty="0"/>
              <a:t>Collaborate: </a:t>
            </a:r>
            <a:r>
              <a:rPr lang="en-US" sz="6600" dirty="0" err="1"/>
              <a:t>Github</a:t>
            </a:r>
            <a:r>
              <a:rPr lang="en-US" sz="6600" dirty="0"/>
              <a:t> forking</a:t>
            </a:r>
          </a:p>
        </p:txBody>
      </p:sp>
    </p:spTree>
    <p:extLst>
      <p:ext uri="{BB962C8B-B14F-4D97-AF65-F5344CB8AC3E}">
        <p14:creationId xmlns:p14="http://schemas.microsoft.com/office/powerpoint/2010/main" val="278403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436" y="71120"/>
            <a:ext cx="7215307" cy="1061923"/>
          </a:xfrm>
        </p:spPr>
        <p:txBody>
          <a:bodyPr>
            <a:normAutofit/>
          </a:bodyPr>
          <a:lstStyle/>
          <a:p>
            <a:r>
              <a:rPr lang="en-US" sz="6600" dirty="0"/>
              <a:t>Execution control</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949" y="1355563"/>
            <a:ext cx="6247141" cy="468535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03999" y="2515189"/>
            <a:ext cx="5344161" cy="1656080"/>
          </a:xfrm>
          <a:prstGeom prst="rect">
            <a:avLst/>
          </a:prstGeom>
        </p:spPr>
      </p:pic>
    </p:spTree>
    <p:extLst>
      <p:ext uri="{BB962C8B-B14F-4D97-AF65-F5344CB8AC3E}">
        <p14:creationId xmlns:p14="http://schemas.microsoft.com/office/powerpoint/2010/main" val="34652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845" y="132080"/>
            <a:ext cx="7613343" cy="1061923"/>
          </a:xfrm>
        </p:spPr>
        <p:txBody>
          <a:bodyPr>
            <a:normAutofit fontScale="90000"/>
          </a:bodyPr>
          <a:lstStyle/>
          <a:p>
            <a:r>
              <a:rPr lang="en-US" sz="6600" dirty="0"/>
              <a:t>Scaling app &amp; storage</a:t>
            </a:r>
          </a:p>
        </p:txBody>
      </p:sp>
      <p:pic>
        <p:nvPicPr>
          <p:cNvPr id="12"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a:stretch/>
        </p:blipFill>
        <p:spPr>
          <a:xfrm>
            <a:off x="2394627" y="1194003"/>
            <a:ext cx="7885022" cy="5644164"/>
          </a:xfrm>
        </p:spPr>
      </p:pic>
    </p:spTree>
    <p:extLst>
      <p:ext uri="{BB962C8B-B14F-4D97-AF65-F5344CB8AC3E}">
        <p14:creationId xmlns:p14="http://schemas.microsoft.com/office/powerpoint/2010/main" val="293699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333" y="132080"/>
            <a:ext cx="5498637" cy="1061923"/>
          </a:xfrm>
        </p:spPr>
        <p:txBody>
          <a:bodyPr>
            <a:normAutofit/>
          </a:bodyPr>
          <a:lstStyle/>
          <a:p>
            <a:r>
              <a:rPr lang="en-US" sz="6600" dirty="0"/>
              <a:t>Scaling</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77036" y="1194003"/>
            <a:ext cx="9644888" cy="5398008"/>
          </a:xfrm>
          <a:prstGeom prst="rect">
            <a:avLst/>
          </a:prstGeom>
        </p:spPr>
      </p:pic>
    </p:spTree>
    <p:extLst>
      <p:ext uri="{BB962C8B-B14F-4D97-AF65-F5344CB8AC3E}">
        <p14:creationId xmlns:p14="http://schemas.microsoft.com/office/powerpoint/2010/main" val="106182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308924" y="580599"/>
            <a:ext cx="4568386" cy="4114801"/>
          </a:xfrm>
        </p:spPr>
        <p:txBody>
          <a:bodyPr>
            <a:normAutofit fontScale="85000" lnSpcReduction="10000"/>
          </a:bodyPr>
          <a:lstStyle/>
          <a:p>
            <a:pPr marL="0" indent="0" algn="just">
              <a:buNone/>
            </a:pPr>
            <a:r>
              <a:rPr lang="en-US" sz="3600" b="1" dirty="0">
                <a:solidFill>
                  <a:srgbClr val="FFC000"/>
                </a:solidFill>
              </a:rPr>
              <a:t>The Weather Company</a:t>
            </a:r>
          </a:p>
          <a:p>
            <a:pPr marL="0" indent="0" algn="just">
              <a:buNone/>
            </a:pPr>
            <a:r>
              <a:rPr lang="en-US" dirty="0"/>
              <a:t>As the fourth most-used mobile app in the United States, the Weather Company was an attractive acquisition target for IBM, which bought them in October 2015. </a:t>
            </a:r>
          </a:p>
          <a:p>
            <a:pPr marL="0" indent="0" algn="just">
              <a:buNone/>
            </a:pPr>
            <a:r>
              <a:rPr lang="en-US" dirty="0"/>
              <a:t>Having a popular consumer app has enabled IBM to launch Watson Ads, an interactive ad unit that allows consumers to chat with branded content via voice or text. </a:t>
            </a:r>
          </a:p>
          <a:p>
            <a:pPr marL="0" indent="0" algn="just">
              <a:buNone/>
            </a:pPr>
            <a:r>
              <a:rPr lang="en-US" dirty="0"/>
              <a:t>Brands like Toyota, Campbell Soup Company, and Unilever have already jumped on board.</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195804" y="295951"/>
            <a:ext cx="5516837" cy="180077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25244" y="2367347"/>
            <a:ext cx="5516837" cy="191527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95804" y="4553244"/>
            <a:ext cx="5516837" cy="198814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08924" y="5051096"/>
            <a:ext cx="4924661" cy="1120959"/>
          </a:xfrm>
          <a:prstGeom prst="rect">
            <a:avLst/>
          </a:prstGeom>
        </p:spPr>
      </p:pic>
      <p:sp>
        <p:nvSpPr>
          <p:cNvPr id="8" name="Rectangle 7"/>
          <p:cNvSpPr/>
          <p:nvPr/>
        </p:nvSpPr>
        <p:spPr>
          <a:xfrm>
            <a:off x="1373071" y="6172055"/>
            <a:ext cx="2440092" cy="369332"/>
          </a:xfrm>
          <a:prstGeom prst="rect">
            <a:avLst/>
          </a:prstGeom>
        </p:spPr>
        <p:txBody>
          <a:bodyPr wrap="none">
            <a:spAutoFit/>
          </a:bodyPr>
          <a:lstStyle/>
          <a:p>
            <a:r>
              <a:rPr lang="en-US" dirty="0"/>
              <a:t>https://watsonads.com/</a:t>
            </a:r>
          </a:p>
        </p:txBody>
      </p:sp>
    </p:spTree>
    <p:extLst>
      <p:ext uri="{BB962C8B-B14F-4D97-AF65-F5344CB8AC3E}">
        <p14:creationId xmlns:p14="http://schemas.microsoft.com/office/powerpoint/2010/main" val="44944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535" y="281352"/>
            <a:ext cx="9146383" cy="687475"/>
          </a:xfrm>
        </p:spPr>
        <p:txBody>
          <a:bodyPr/>
          <a:lstStyle/>
          <a:p>
            <a:r>
              <a:rPr lang="en-US" dirty="0"/>
              <a:t>New offerings: DSX local – DSX desktop</a:t>
            </a:r>
          </a:p>
        </p:txBody>
      </p:sp>
      <p:sp>
        <p:nvSpPr>
          <p:cNvPr id="3" name="Content Placeholder 2"/>
          <p:cNvSpPr>
            <a:spLocks noGrp="1"/>
          </p:cNvSpPr>
          <p:nvPr>
            <p:ph idx="1"/>
          </p:nvPr>
        </p:nvSpPr>
        <p:spPr>
          <a:xfrm>
            <a:off x="884535" y="1793393"/>
            <a:ext cx="10624413" cy="4804086"/>
          </a:xfrm>
        </p:spPr>
        <p:txBody>
          <a:bodyPr>
            <a:normAutofit/>
          </a:bodyPr>
          <a:lstStyle/>
          <a:p>
            <a:r>
              <a:rPr lang="en-US" dirty="0"/>
              <a:t>DSX Desktop</a:t>
            </a:r>
          </a:p>
          <a:p>
            <a:pPr lvl="1"/>
            <a:r>
              <a:rPr lang="en-US" dirty="0"/>
              <a:t>A pre-built </a:t>
            </a:r>
            <a:r>
              <a:rPr lang="en-US" dirty="0" err="1"/>
              <a:t>Jupyter</a:t>
            </a:r>
            <a:r>
              <a:rPr lang="en-US" dirty="0"/>
              <a:t> Notebook &amp; R-studio environment that runs locally inside a Docker container.</a:t>
            </a:r>
          </a:p>
          <a:p>
            <a:pPr lvl="2"/>
            <a:r>
              <a:rPr lang="en-US" b="1" dirty="0"/>
              <a:t>Docker</a:t>
            </a:r>
            <a:r>
              <a:rPr lang="en-US" dirty="0"/>
              <a:t> is an open-source project that automates the deployment of applications inside software containers &lt;virtual environment&gt;.</a:t>
            </a:r>
          </a:p>
          <a:p>
            <a:pPr lvl="1"/>
            <a:r>
              <a:rPr lang="en-US" dirty="0"/>
              <a:t>The convenience of a full fledged install without the hassle of installing all the components individually. Install &amp; go.</a:t>
            </a:r>
          </a:p>
          <a:p>
            <a:pPr lvl="1"/>
            <a:endParaRPr lang="en-US" dirty="0"/>
          </a:p>
          <a:p>
            <a:r>
              <a:rPr lang="en-US" dirty="0"/>
              <a:t>DSX Local</a:t>
            </a:r>
          </a:p>
          <a:p>
            <a:pPr lvl="1"/>
            <a:r>
              <a:rPr lang="en-US" dirty="0"/>
              <a:t>A ‘copy’ of what is available in the cloud, but then installed on premise. </a:t>
            </a:r>
          </a:p>
          <a:p>
            <a:pPr lvl="1"/>
            <a:r>
              <a:rPr lang="en-US" dirty="0"/>
              <a:t>All components, including the collaboration tools in one deployment. </a:t>
            </a:r>
          </a:p>
        </p:txBody>
      </p:sp>
    </p:spTree>
    <p:extLst>
      <p:ext uri="{BB962C8B-B14F-4D97-AF65-F5344CB8AC3E}">
        <p14:creationId xmlns:p14="http://schemas.microsoft.com/office/powerpoint/2010/main" val="31953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0" name="TextBox 2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1" name="TextBox 30"/>
          <p:cNvSpPr txBox="1"/>
          <p:nvPr/>
        </p:nvSpPr>
        <p:spPr>
          <a:xfrm>
            <a:off x="994082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85805" y="2031814"/>
            <a:ext cx="2993580" cy="654528"/>
          </a:xfrm>
          <a:prstGeom prst="rect">
            <a:avLst/>
          </a:prstGeom>
        </p:spPr>
      </p:pic>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1739" y="4273153"/>
            <a:ext cx="4054768" cy="639102"/>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652830" y="2045073"/>
            <a:ext cx="3043677" cy="654528"/>
          </a:xfrm>
          <a:prstGeom prst="rect">
            <a:avLst/>
          </a:prstGeom>
        </p:spPr>
      </p:pic>
      <p:pic>
        <p:nvPicPr>
          <p:cNvPr id="1026" name="Picture 2" descr="https://www.wku.edu/bi/images/ibm_watson.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225468" y="1966899"/>
            <a:ext cx="745917" cy="681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227096" y="4273153"/>
            <a:ext cx="3327676" cy="662453"/>
          </a:xfrm>
          <a:prstGeom prst="rect">
            <a:avLst/>
          </a:prstGeom>
        </p:spPr>
      </p:pic>
      <p:pic>
        <p:nvPicPr>
          <p:cNvPr id="24" name="Picture 2" descr="https://www.wku.edu/bi/images/ibm_watson.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75484" y="2059984"/>
            <a:ext cx="1539904" cy="6560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4188841" y="332519"/>
            <a:ext cx="3146839" cy="779585"/>
          </a:xfrm>
        </p:spPr>
        <p:txBody>
          <a:bodyPr>
            <a:normAutofit fontScale="90000"/>
          </a:bodyPr>
          <a:lstStyle/>
          <a:p>
            <a:r>
              <a:rPr lang="en-US" sz="4400" dirty="0"/>
              <a:t>Product view</a:t>
            </a:r>
          </a:p>
        </p:txBody>
      </p:sp>
    </p:spTree>
    <p:extLst>
      <p:ext uri="{BB962C8B-B14F-4D97-AF65-F5344CB8AC3E}">
        <p14:creationId xmlns:p14="http://schemas.microsoft.com/office/powerpoint/2010/main" val="81171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446" y="2071868"/>
            <a:ext cx="8231744" cy="2895600"/>
          </a:xfrm>
        </p:spPr>
        <p:txBody>
          <a:bodyPr/>
          <a:lstStyle/>
          <a:p>
            <a:r>
              <a:rPr lang="en-US" dirty="0"/>
              <a:t>IBM Data Hub</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85"/>
          <a:stretch/>
        </p:blipFill>
        <p:spPr>
          <a:xfrm>
            <a:off x="5532182" y="1327027"/>
            <a:ext cx="5801701" cy="1275492"/>
          </a:xfrm>
          <a:prstGeom prst="rect">
            <a:avLst/>
          </a:prstGeom>
        </p:spPr>
      </p:pic>
    </p:spTree>
    <p:extLst>
      <p:ext uri="{BB962C8B-B14F-4D97-AF65-F5344CB8AC3E}">
        <p14:creationId xmlns:p14="http://schemas.microsoft.com/office/powerpoint/2010/main" val="315141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95119" y="865934"/>
            <a:ext cx="9276081" cy="5829506"/>
          </a:xfrm>
          <a:prstGeom prst="rect">
            <a:avLst/>
          </a:prstGeom>
        </p:spPr>
      </p:pic>
      <p:sp>
        <p:nvSpPr>
          <p:cNvPr id="5" name="Title 1"/>
          <p:cNvSpPr>
            <a:spLocks noGrp="1"/>
          </p:cNvSpPr>
          <p:nvPr>
            <p:ph type="title"/>
          </p:nvPr>
        </p:nvSpPr>
        <p:spPr>
          <a:xfrm>
            <a:off x="2169711" y="0"/>
            <a:ext cx="9146383" cy="779585"/>
          </a:xfrm>
        </p:spPr>
        <p:txBody>
          <a:bodyPr/>
          <a:lstStyle/>
          <a:p>
            <a:r>
              <a:rPr lang="en-US" dirty="0"/>
              <a:t>Data Hub is one step away from DSX</a:t>
            </a:r>
          </a:p>
        </p:txBody>
      </p:sp>
    </p:spTree>
    <p:extLst>
      <p:ext uri="{BB962C8B-B14F-4D97-AF65-F5344CB8AC3E}">
        <p14:creationId xmlns:p14="http://schemas.microsoft.com/office/powerpoint/2010/main" val="66014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19426" y="301451"/>
            <a:ext cx="9146383" cy="787958"/>
          </a:xfrm>
        </p:spPr>
        <p:txBody>
          <a:bodyPr>
            <a:normAutofit/>
          </a:bodyPr>
          <a:lstStyle/>
          <a:p>
            <a:r>
              <a:rPr lang="en-US" altLang="en-US" dirty="0">
                <a:latin typeface="Arial" panose="020B0604020202020204" pitchFamily="34" charset="0"/>
              </a:rPr>
              <a:t>Manage data with Data Hub</a:t>
            </a:r>
            <a:endParaRPr lang="en-US" dirty="0"/>
          </a:p>
        </p:txBody>
      </p:sp>
      <p:sp>
        <p:nvSpPr>
          <p:cNvPr id="10" name="Content Placeholder 9"/>
          <p:cNvSpPr>
            <a:spLocks noGrp="1"/>
          </p:cNvSpPr>
          <p:nvPr>
            <p:ph idx="1"/>
          </p:nvPr>
        </p:nvSpPr>
        <p:spPr>
          <a:xfrm>
            <a:off x="1512761" y="2146160"/>
            <a:ext cx="9136771" cy="4114801"/>
          </a:xfrm>
        </p:spPr>
        <p:txBody>
          <a:bodyPr/>
          <a:lstStyle/>
          <a:p>
            <a:r>
              <a:rPr lang="en-US" altLang="en-US" dirty="0">
                <a:latin typeface="Arial" panose="020B0604020202020204" pitchFamily="34" charset="0"/>
              </a:rPr>
              <a:t>Data Hub makes it easy to connect data with people:</a:t>
            </a:r>
          </a:p>
          <a:p>
            <a:r>
              <a:rPr lang="en-US" altLang="en-US" dirty="0">
                <a:latin typeface="Arial" panose="020B0604020202020204" pitchFamily="34" charset="0"/>
              </a:rPr>
              <a:t>Curate data assets with multiple structured and unstructured formats from heterogenous types of data sources.</a:t>
            </a:r>
          </a:p>
          <a:p>
            <a:r>
              <a:rPr lang="en-US" altLang="en-US" dirty="0">
                <a:latin typeface="Arial" panose="020B0604020202020204" pitchFamily="34" charset="0"/>
              </a:rPr>
              <a:t>Assign fine-grain permissions for each user.</a:t>
            </a:r>
          </a:p>
          <a:p>
            <a:endParaRPr lang="en-US" dirty="0"/>
          </a:p>
        </p:txBody>
      </p:sp>
    </p:spTree>
    <p:extLst>
      <p:ext uri="{BB962C8B-B14F-4D97-AF65-F5344CB8AC3E}">
        <p14:creationId xmlns:p14="http://schemas.microsoft.com/office/powerpoint/2010/main" val="1007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77789"/>
            <a:ext cx="9146383" cy="909331"/>
          </a:xfrm>
        </p:spPr>
        <p:txBody>
          <a:bodyPr>
            <a:normAutofit/>
          </a:bodyPr>
          <a:lstStyle/>
          <a:p>
            <a:r>
              <a:rPr lang="en-US" b="1" dirty="0"/>
              <a:t>What you can do with Data Hub</a:t>
            </a:r>
            <a:endParaRPr lang="en-US" dirty="0"/>
          </a:p>
        </p:txBody>
      </p:sp>
      <p:sp>
        <p:nvSpPr>
          <p:cNvPr id="3" name="Content Placeholder 2"/>
          <p:cNvSpPr>
            <a:spLocks noGrp="1"/>
          </p:cNvSpPr>
          <p:nvPr>
            <p:ph idx="1"/>
          </p:nvPr>
        </p:nvSpPr>
        <p:spPr>
          <a:xfrm>
            <a:off x="676191" y="1653379"/>
            <a:ext cx="10624413" cy="4804086"/>
          </a:xfrm>
        </p:spPr>
        <p:txBody>
          <a:bodyPr>
            <a:noAutofit/>
          </a:bodyPr>
          <a:lstStyle/>
          <a:p>
            <a:r>
              <a:rPr lang="en-US" sz="2800" dirty="0"/>
              <a:t>Get data ready for analysis:</a:t>
            </a:r>
          </a:p>
          <a:p>
            <a:pPr lvl="1"/>
            <a:r>
              <a:rPr lang="en-US" sz="2400" dirty="0"/>
              <a:t>Load data files to the cloud</a:t>
            </a:r>
          </a:p>
          <a:p>
            <a:pPr lvl="1"/>
            <a:r>
              <a:rPr lang="en-US" sz="2400" b="1" dirty="0"/>
              <a:t>Securely</a:t>
            </a:r>
            <a:r>
              <a:rPr lang="en-US" sz="2400" dirty="0"/>
              <a:t> move data between cloud services or on-premises data sources</a:t>
            </a:r>
          </a:p>
          <a:p>
            <a:pPr lvl="1"/>
            <a:r>
              <a:rPr lang="en-US" sz="2400" dirty="0"/>
              <a:t>Create </a:t>
            </a:r>
            <a:r>
              <a:rPr lang="en-US" sz="2400" b="1" dirty="0"/>
              <a:t>secured</a:t>
            </a:r>
            <a:r>
              <a:rPr lang="en-US" sz="2400" dirty="0"/>
              <a:t> connections to data in the cloud or on premises</a:t>
            </a:r>
          </a:p>
          <a:p>
            <a:pPr lvl="1"/>
            <a:r>
              <a:rPr lang="en-US" sz="2400" dirty="0"/>
              <a:t>Ingest streaming data</a:t>
            </a:r>
          </a:p>
          <a:p>
            <a:pPr lvl="1"/>
            <a:r>
              <a:rPr lang="en-US" sz="2400" dirty="0"/>
              <a:t>Categorize data in a catalog with metadata for searching</a:t>
            </a:r>
          </a:p>
          <a:p>
            <a:pPr lvl="1"/>
            <a:r>
              <a:rPr lang="en-US" sz="2400" dirty="0"/>
              <a:t>Assign usage permissions to data in a catalog</a:t>
            </a:r>
          </a:p>
          <a:p>
            <a:endParaRPr lang="en-US" sz="2800" dirty="0"/>
          </a:p>
        </p:txBody>
      </p:sp>
    </p:spTree>
    <p:extLst>
      <p:ext uri="{BB962C8B-B14F-4D97-AF65-F5344CB8AC3E}">
        <p14:creationId xmlns:p14="http://schemas.microsoft.com/office/powerpoint/2010/main" val="328552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77789"/>
            <a:ext cx="9146383" cy="909331"/>
          </a:xfrm>
        </p:spPr>
        <p:txBody>
          <a:bodyPr>
            <a:normAutofit/>
          </a:bodyPr>
          <a:lstStyle/>
          <a:p>
            <a:r>
              <a:rPr lang="en-US" b="1" dirty="0"/>
              <a:t>What you can do with Data Hub</a:t>
            </a:r>
            <a:endParaRPr lang="en-US" dirty="0"/>
          </a:p>
        </p:txBody>
      </p:sp>
      <p:sp>
        <p:nvSpPr>
          <p:cNvPr id="3" name="Content Placeholder 2"/>
          <p:cNvSpPr>
            <a:spLocks noGrp="1"/>
          </p:cNvSpPr>
          <p:nvPr>
            <p:ph idx="1"/>
          </p:nvPr>
        </p:nvSpPr>
        <p:spPr>
          <a:xfrm>
            <a:off x="676191" y="1521299"/>
            <a:ext cx="10624413" cy="4804086"/>
          </a:xfrm>
        </p:spPr>
        <p:txBody>
          <a:bodyPr>
            <a:noAutofit/>
          </a:bodyPr>
          <a:lstStyle/>
          <a:p>
            <a:r>
              <a:rPr lang="en-US" sz="2800" dirty="0"/>
              <a:t>Get users ready to analyze data:</a:t>
            </a:r>
          </a:p>
          <a:p>
            <a:pPr lvl="1"/>
            <a:r>
              <a:rPr lang="en-US" sz="2400" dirty="0"/>
              <a:t>Add collaborators to a catalog, with the appropriate permissions. A collaborator authenticates once for all data and tools.</a:t>
            </a:r>
          </a:p>
          <a:p>
            <a:pPr lvl="1"/>
            <a:r>
              <a:rPr lang="en-US" sz="2400" dirty="0"/>
              <a:t>Add collaborators to projects, with appropriate permissions</a:t>
            </a:r>
          </a:p>
          <a:p>
            <a:pPr lvl="1"/>
            <a:r>
              <a:rPr lang="en-US" sz="2400" dirty="0"/>
              <a:t>Govern data and user activity in a catalog:</a:t>
            </a:r>
          </a:p>
          <a:p>
            <a:pPr lvl="1"/>
            <a:r>
              <a:rPr lang="en-US" sz="2400" dirty="0"/>
              <a:t>Monitor automatically classified data types</a:t>
            </a:r>
          </a:p>
          <a:p>
            <a:pPr lvl="1"/>
            <a:r>
              <a:rPr lang="en-US" sz="2400" dirty="0"/>
              <a:t>Monitor data lineage and usage</a:t>
            </a:r>
          </a:p>
          <a:p>
            <a:pPr lvl="1"/>
            <a:r>
              <a:rPr lang="en-US" sz="2400" dirty="0"/>
              <a:t>Manage your services that store or stream data:</a:t>
            </a:r>
          </a:p>
          <a:p>
            <a:endParaRPr lang="en-US" sz="2800" dirty="0"/>
          </a:p>
        </p:txBody>
      </p:sp>
    </p:spTree>
    <p:extLst>
      <p:ext uri="{BB962C8B-B14F-4D97-AF65-F5344CB8AC3E}">
        <p14:creationId xmlns:p14="http://schemas.microsoft.com/office/powerpoint/2010/main" val="379142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83" y="59109"/>
            <a:ext cx="11730474" cy="921222"/>
          </a:xfrm>
        </p:spPr>
        <p:txBody>
          <a:bodyPr>
            <a:noAutofit/>
          </a:bodyPr>
          <a:lstStyle/>
          <a:p>
            <a:pPr lvl="1"/>
            <a:r>
              <a:rPr lang="en-US" sz="4400" kern="1200" dirty="0">
                <a:solidFill>
                  <a:schemeClr val="tx1"/>
                </a:solidFill>
                <a:latin typeface="+mj-lt"/>
                <a:ea typeface="+mj-ea"/>
                <a:cs typeface="+mj-cs"/>
              </a:rPr>
              <a:t>Connected to wide range of data storage options</a:t>
            </a:r>
          </a:p>
        </p:txBody>
      </p:sp>
      <p:sp>
        <p:nvSpPr>
          <p:cNvPr id="3" name="Content Placeholder 2"/>
          <p:cNvSpPr>
            <a:spLocks noGrp="1"/>
          </p:cNvSpPr>
          <p:nvPr>
            <p:ph sz="half" idx="1"/>
          </p:nvPr>
        </p:nvSpPr>
        <p:spPr>
          <a:xfrm>
            <a:off x="412783" y="1297305"/>
            <a:ext cx="5181600" cy="4351338"/>
          </a:xfrm>
        </p:spPr>
        <p:txBody>
          <a:bodyPr/>
          <a:lstStyle/>
          <a:p>
            <a:r>
              <a:rPr lang="en-US" i="1" dirty="0"/>
              <a:t>Build in data: weather &amp; Twitter</a:t>
            </a:r>
          </a:p>
          <a:p>
            <a:r>
              <a:rPr lang="en-US" dirty="0"/>
              <a:t>SQL, </a:t>
            </a:r>
            <a:r>
              <a:rPr lang="en-US" dirty="0" err="1"/>
              <a:t>noSQL</a:t>
            </a:r>
            <a:endParaRPr lang="en-US" dirty="0"/>
          </a:p>
        </p:txBody>
      </p:sp>
      <p:pic>
        <p:nvPicPr>
          <p:cNvPr id="5"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a:stretch/>
        </p:blipFill>
        <p:spPr>
          <a:xfrm>
            <a:off x="7125395" y="1541621"/>
            <a:ext cx="4633221" cy="4919345"/>
          </a:xfrm>
        </p:spPr>
      </p:pic>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40540" y="2419886"/>
            <a:ext cx="4081629" cy="3746182"/>
          </a:xfrm>
          <a:prstGeom prst="rect">
            <a:avLst/>
          </a:prstGeom>
        </p:spPr>
      </p:pic>
      <p:cxnSp>
        <p:nvCxnSpPr>
          <p:cNvPr id="8" name="Straight Connector 7"/>
          <p:cNvCxnSpPr>
            <a:cxnSpLocks/>
          </p:cNvCxnSpPr>
          <p:nvPr/>
        </p:nvCxnSpPr>
        <p:spPr>
          <a:xfrm>
            <a:off x="5922169" y="2419885"/>
            <a:ext cx="1427757" cy="228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V="1">
            <a:off x="5922169" y="6045200"/>
            <a:ext cx="1427757" cy="1208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65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Rectangle 5"/>
          <p:cNvSpPr/>
          <p:nvPr/>
        </p:nvSpPr>
        <p:spPr>
          <a:xfrm>
            <a:off x="266649" y="248148"/>
            <a:ext cx="9039397" cy="584775"/>
          </a:xfrm>
          <a:prstGeom prst="rect">
            <a:avLst/>
          </a:prstGeom>
        </p:spPr>
        <p:txBody>
          <a:bodyPr wrap="square">
            <a:spAutoFit/>
          </a:bodyPr>
          <a:lstStyle/>
          <a:p>
            <a:r>
              <a:rPr lang="en-US" sz="3200" dirty="0"/>
              <a:t>IBM Data Hub opens up the use of streaming data</a:t>
            </a:r>
          </a:p>
        </p:txBody>
      </p:sp>
      <p:grpSp>
        <p:nvGrpSpPr>
          <p:cNvPr id="3" name="Group 2"/>
          <p:cNvGrpSpPr/>
          <p:nvPr/>
        </p:nvGrpSpPr>
        <p:grpSpPr>
          <a:xfrm>
            <a:off x="266649" y="1212306"/>
            <a:ext cx="11445342" cy="4934372"/>
            <a:chOff x="266649" y="1212306"/>
            <a:chExt cx="11445342" cy="4934372"/>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6649" y="1216944"/>
              <a:ext cx="11445342" cy="4929734"/>
            </a:xfrm>
            <a:prstGeom prst="rect">
              <a:avLst/>
            </a:prstGeom>
            <a:ln>
              <a:solidFill>
                <a:schemeClr val="tx1"/>
              </a:solidFill>
            </a:ln>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0185" y="1212306"/>
              <a:ext cx="3120038" cy="415676"/>
            </a:xfrm>
            <a:prstGeom prst="rect">
              <a:avLst/>
            </a:prstGeom>
          </p:spPr>
        </p:pic>
      </p:grpSp>
    </p:spTree>
    <p:extLst>
      <p:ext uri="{BB962C8B-B14F-4D97-AF65-F5344CB8AC3E}">
        <p14:creationId xmlns:p14="http://schemas.microsoft.com/office/powerpoint/2010/main" val="16897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26" y="211015"/>
            <a:ext cx="9146383" cy="757813"/>
          </a:xfrm>
        </p:spPr>
        <p:txBody>
          <a:bodyPr/>
          <a:lstStyle/>
          <a:p>
            <a:r>
              <a:rPr lang="en-US" dirty="0"/>
              <a:t>Catalogs (aka data lake)</a:t>
            </a:r>
          </a:p>
        </p:txBody>
      </p:sp>
      <p:sp>
        <p:nvSpPr>
          <p:cNvPr id="3" name="Content Placeholder 2"/>
          <p:cNvSpPr>
            <a:spLocks noGrp="1"/>
          </p:cNvSpPr>
          <p:nvPr>
            <p:ph idx="1"/>
          </p:nvPr>
        </p:nvSpPr>
        <p:spPr>
          <a:xfrm>
            <a:off x="676191" y="1409539"/>
            <a:ext cx="10624413" cy="4804086"/>
          </a:xfrm>
        </p:spPr>
        <p:txBody>
          <a:bodyPr>
            <a:noAutofit/>
          </a:bodyPr>
          <a:lstStyle/>
          <a:p>
            <a:r>
              <a:rPr lang="en-US" sz="2000" dirty="0"/>
              <a:t>A catalog is a cloud-based data repository for structured and unstructured data from a variety of sources. You copy and categorize data assets into the catalog and add collaborators who can analyze the data. You create projects to organize data, analytical tools, and collaborators.</a:t>
            </a:r>
          </a:p>
          <a:p>
            <a:r>
              <a:rPr lang="en-US" sz="2000" dirty="0"/>
              <a:t>Catalog collaborators can access data assets in the catalog that they are members of without knowing the access keys or tokens. After collaborators log in to the catalog, they are fully authenticated for accessing catalog assets for which they have permissions.</a:t>
            </a:r>
          </a:p>
          <a:p>
            <a:r>
              <a:rPr lang="en-US" sz="2000" dirty="0"/>
              <a:t>A catalog has two types of storage areas for data assets:</a:t>
            </a:r>
          </a:p>
          <a:p>
            <a:r>
              <a:rPr lang="en-US" sz="2000" dirty="0"/>
              <a:t>Shared zone: Contains governed, read-only data assets. All catalog members can see all data assets.</a:t>
            </a:r>
          </a:p>
          <a:p>
            <a:r>
              <a:rPr lang="en-US" sz="2000" dirty="0"/>
              <a:t>Project sandboxes: Contains updatable data assets that belong to a project. Each project has a separate sandbox. Only project members can see and edit project assets.</a:t>
            </a:r>
          </a:p>
          <a:p>
            <a:endParaRPr lang="en-US" sz="2000" dirty="0"/>
          </a:p>
        </p:txBody>
      </p:sp>
    </p:spTree>
    <p:extLst>
      <p:ext uri="{BB962C8B-B14F-4D97-AF65-F5344CB8AC3E}">
        <p14:creationId xmlns:p14="http://schemas.microsoft.com/office/powerpoint/2010/main" val="156515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1282" y="10058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447282" y="23266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00722" y="498855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45861" y="36982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41240" y="229420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43659" y="412104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334091" y="228600"/>
            <a:ext cx="11294029" cy="822960"/>
          </a:xfrm>
        </p:spPr>
        <p:txBody>
          <a:bodyPr>
            <a:normAutofit/>
          </a:bodyPr>
          <a:lstStyle/>
          <a:p>
            <a:r>
              <a:rPr lang="en-US" dirty="0"/>
              <a:t>Watson is in use cross-industry and cross usecase</a:t>
            </a:r>
          </a:p>
        </p:txBody>
      </p:sp>
      <p:graphicFrame>
        <p:nvGraphicFramePr>
          <p:cNvPr id="7" name="Table 6"/>
          <p:cNvGraphicFramePr>
            <a:graphicFrameLocks noGrp="1"/>
          </p:cNvGraphicFramePr>
          <p:nvPr>
            <p:extLst>
              <p:ext uri="{D42A27DB-BD31-4B8C-83A1-F6EECF244321}">
                <p14:modId xmlns:p14="http://schemas.microsoft.com/office/powerpoint/2010/main" val="3682905549"/>
              </p:ext>
            </p:extLst>
          </p:nvPr>
        </p:nvGraphicFramePr>
        <p:xfrm>
          <a:off x="473597" y="1360106"/>
          <a:ext cx="10974376" cy="4439304"/>
        </p:xfrm>
        <a:graphic>
          <a:graphicData uri="http://schemas.openxmlformats.org/drawingml/2006/table">
            <a:tbl>
              <a:tblPr firstRow="1" bandRow="1">
                <a:tableStyleId>{5C22544A-7EE6-4342-B048-85BDC9FD1C3A}</a:tableStyleId>
              </a:tblPr>
              <a:tblGrid>
                <a:gridCol w="2972091">
                  <a:extLst>
                    <a:ext uri="{9D8B030D-6E8A-4147-A177-3AD203B41FA5}">
                      <a16:colId xmlns:a16="http://schemas.microsoft.com/office/drawing/2014/main" val="1138623431"/>
                    </a:ext>
                  </a:extLst>
                </a:gridCol>
                <a:gridCol w="2712653">
                  <a:extLst>
                    <a:ext uri="{9D8B030D-6E8A-4147-A177-3AD203B41FA5}">
                      <a16:colId xmlns:a16="http://schemas.microsoft.com/office/drawing/2014/main" val="663285708"/>
                    </a:ext>
                  </a:extLst>
                </a:gridCol>
                <a:gridCol w="5289632">
                  <a:extLst>
                    <a:ext uri="{9D8B030D-6E8A-4147-A177-3AD203B41FA5}">
                      <a16:colId xmlns:a16="http://schemas.microsoft.com/office/drawing/2014/main" val="1846947625"/>
                    </a:ext>
                  </a:extLst>
                </a:gridCol>
              </a:tblGrid>
              <a:tr h="311731">
                <a:tc>
                  <a:txBody>
                    <a:bodyPr/>
                    <a:lstStyle/>
                    <a:p>
                      <a:r>
                        <a:rPr lang="en-US" sz="2000" dirty="0">
                          <a:solidFill>
                            <a:schemeClr val="bg1"/>
                          </a:solidFill>
                        </a:rPr>
                        <a:t>Company</a:t>
                      </a:r>
                    </a:p>
                  </a:txBody>
                  <a:tcPr/>
                </a:tc>
                <a:tc>
                  <a:txBody>
                    <a:bodyPr/>
                    <a:lstStyle/>
                    <a:p>
                      <a:r>
                        <a:rPr lang="en-US" sz="2000" dirty="0">
                          <a:solidFill>
                            <a:schemeClr val="bg1"/>
                          </a:solidFill>
                        </a:rPr>
                        <a:t>Industry</a:t>
                      </a:r>
                    </a:p>
                  </a:txBody>
                  <a:tcPr/>
                </a:tc>
                <a:tc>
                  <a:txBody>
                    <a:bodyPr/>
                    <a:lstStyle/>
                    <a:p>
                      <a:r>
                        <a:rPr lang="en-US" sz="2000" dirty="0">
                          <a:solidFill>
                            <a:schemeClr val="bg1"/>
                          </a:solidFill>
                        </a:rPr>
                        <a:t>Use case</a:t>
                      </a:r>
                    </a:p>
                  </a:txBody>
                  <a:tcPr/>
                </a:tc>
                <a:extLst>
                  <a:ext uri="{0D108BD9-81ED-4DB2-BD59-A6C34878D82A}">
                    <a16:rowId xmlns:a16="http://schemas.microsoft.com/office/drawing/2014/main" val="4106876836"/>
                  </a:ext>
                </a:extLst>
              </a:tr>
              <a:tr h="311731">
                <a:tc>
                  <a:txBody>
                    <a:bodyPr/>
                    <a:lstStyle/>
                    <a:p>
                      <a:r>
                        <a:rPr lang="en-US" sz="2000" dirty="0">
                          <a:solidFill>
                            <a:schemeClr val="bg1"/>
                          </a:solidFill>
                        </a:rPr>
                        <a:t>Flowers.com</a:t>
                      </a:r>
                    </a:p>
                  </a:txBody>
                  <a:tcPr/>
                </a:tc>
                <a:tc>
                  <a:txBody>
                    <a:bodyPr/>
                    <a:lstStyle/>
                    <a:p>
                      <a:r>
                        <a:rPr lang="en-US" sz="2000" dirty="0">
                          <a:solidFill>
                            <a:schemeClr val="bg1"/>
                          </a:solidFill>
                        </a:rPr>
                        <a:t>Online 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3685850242"/>
                  </a:ext>
                </a:extLst>
              </a:tr>
              <a:tr h="311731">
                <a:tc>
                  <a:txBody>
                    <a:bodyPr/>
                    <a:lstStyle/>
                    <a:p>
                      <a:r>
                        <a:rPr lang="en-US" sz="2000" dirty="0">
                          <a:solidFill>
                            <a:schemeClr val="bg1"/>
                          </a:solidFill>
                        </a:rPr>
                        <a:t>Macy’s</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Customer queries</a:t>
                      </a:r>
                    </a:p>
                  </a:txBody>
                  <a:tcPr/>
                </a:tc>
                <a:extLst>
                  <a:ext uri="{0D108BD9-81ED-4DB2-BD59-A6C34878D82A}">
                    <a16:rowId xmlns:a16="http://schemas.microsoft.com/office/drawing/2014/main" val="2308575145"/>
                  </a:ext>
                </a:extLst>
              </a:tr>
              <a:tr h="311731">
                <a:tc>
                  <a:txBody>
                    <a:bodyPr/>
                    <a:lstStyle/>
                    <a:p>
                      <a:r>
                        <a:rPr lang="en-US" sz="2000" dirty="0">
                          <a:solidFill>
                            <a:schemeClr val="bg1"/>
                          </a:solidFill>
                        </a:rPr>
                        <a:t>H&amp;R Block</a:t>
                      </a:r>
                    </a:p>
                  </a:txBody>
                  <a:tcPr/>
                </a:tc>
                <a:tc>
                  <a:txBody>
                    <a:bodyPr/>
                    <a:lstStyle/>
                    <a:p>
                      <a:r>
                        <a:rPr lang="en-US" sz="2000" dirty="0">
                          <a:solidFill>
                            <a:schemeClr val="bg1"/>
                          </a:solidFill>
                        </a:rPr>
                        <a:t>Financial sector (tax)</a:t>
                      </a:r>
                    </a:p>
                  </a:txBody>
                  <a:tcPr/>
                </a:tc>
                <a:tc>
                  <a:txBody>
                    <a:bodyPr/>
                    <a:lstStyle/>
                    <a:p>
                      <a:r>
                        <a:rPr lang="en-US" sz="2000" dirty="0">
                          <a:solidFill>
                            <a:schemeClr val="bg1"/>
                          </a:solidFill>
                        </a:rPr>
                        <a:t>Analysis of tax records</a:t>
                      </a:r>
                    </a:p>
                  </a:txBody>
                  <a:tcPr/>
                </a:tc>
                <a:extLst>
                  <a:ext uri="{0D108BD9-81ED-4DB2-BD59-A6C34878D82A}">
                    <a16:rowId xmlns:a16="http://schemas.microsoft.com/office/drawing/2014/main" val="2087582787"/>
                  </a:ext>
                </a:extLst>
              </a:tr>
              <a:tr h="311731">
                <a:tc>
                  <a:txBody>
                    <a:bodyPr/>
                    <a:lstStyle/>
                    <a:p>
                      <a:r>
                        <a:rPr lang="en-US" sz="2000" dirty="0">
                          <a:solidFill>
                            <a:schemeClr val="bg1"/>
                          </a:solidFill>
                        </a:rPr>
                        <a:t>Stables</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Order fulfillment</a:t>
                      </a:r>
                    </a:p>
                  </a:txBody>
                  <a:tcPr/>
                </a:tc>
                <a:extLst>
                  <a:ext uri="{0D108BD9-81ED-4DB2-BD59-A6C34878D82A}">
                    <a16:rowId xmlns:a16="http://schemas.microsoft.com/office/drawing/2014/main" val="3666094290"/>
                  </a:ext>
                </a:extLst>
              </a:tr>
              <a:tr h="311731">
                <a:tc>
                  <a:txBody>
                    <a:bodyPr/>
                    <a:lstStyle/>
                    <a:p>
                      <a:r>
                        <a:rPr lang="en-US" sz="2000" dirty="0">
                          <a:solidFill>
                            <a:schemeClr val="bg1"/>
                          </a:solidFill>
                        </a:rPr>
                        <a:t>Autodesk</a:t>
                      </a:r>
                    </a:p>
                  </a:txBody>
                  <a:tcPr/>
                </a:tc>
                <a:tc>
                  <a:txBody>
                    <a:bodyPr/>
                    <a:lstStyle/>
                    <a:p>
                      <a:r>
                        <a:rPr lang="en-US" sz="2000" dirty="0">
                          <a:solidFill>
                            <a:schemeClr val="bg1"/>
                          </a:solidFill>
                        </a:rPr>
                        <a:t>Software industry</a:t>
                      </a:r>
                    </a:p>
                  </a:txBody>
                  <a:tcPr/>
                </a:tc>
                <a:tc>
                  <a:txBody>
                    <a:bodyPr/>
                    <a:lstStyle/>
                    <a:p>
                      <a:r>
                        <a:rPr lang="en-US" sz="2000" dirty="0">
                          <a:solidFill>
                            <a:schemeClr val="bg1"/>
                          </a:solidFill>
                        </a:rPr>
                        <a:t>Customer support</a:t>
                      </a:r>
                    </a:p>
                  </a:txBody>
                  <a:tcPr/>
                </a:tc>
                <a:extLst>
                  <a:ext uri="{0D108BD9-81ED-4DB2-BD59-A6C34878D82A}">
                    <a16:rowId xmlns:a16="http://schemas.microsoft.com/office/drawing/2014/main" val="2426472048"/>
                  </a:ext>
                </a:extLst>
              </a:tr>
              <a:tr h="311731">
                <a:tc>
                  <a:txBody>
                    <a:bodyPr/>
                    <a:lstStyle/>
                    <a:p>
                      <a:r>
                        <a:rPr lang="en-US" sz="2000" dirty="0">
                          <a:solidFill>
                            <a:schemeClr val="bg1"/>
                          </a:solidFill>
                        </a:rPr>
                        <a:t>Chevrolet</a:t>
                      </a:r>
                    </a:p>
                  </a:txBody>
                  <a:tcPr/>
                </a:tc>
                <a:tc>
                  <a:txBody>
                    <a:bodyPr/>
                    <a:lstStyle/>
                    <a:p>
                      <a:r>
                        <a:rPr lang="en-US" sz="2000" dirty="0">
                          <a:solidFill>
                            <a:schemeClr val="bg1"/>
                          </a:solidFill>
                        </a:rPr>
                        <a:t>Automotive</a:t>
                      </a:r>
                    </a:p>
                  </a:txBody>
                  <a:tcPr/>
                </a:tc>
                <a:tc>
                  <a:txBody>
                    <a:bodyPr/>
                    <a:lstStyle/>
                    <a:p>
                      <a:r>
                        <a:rPr lang="en-US" sz="2000" dirty="0">
                          <a:solidFill>
                            <a:schemeClr val="bg1"/>
                          </a:solidFill>
                        </a:rPr>
                        <a:t>Marketing campaign (sentiment analysis)</a:t>
                      </a:r>
                    </a:p>
                  </a:txBody>
                  <a:tcPr/>
                </a:tc>
                <a:extLst>
                  <a:ext uri="{0D108BD9-81ED-4DB2-BD59-A6C34878D82A}">
                    <a16:rowId xmlns:a16="http://schemas.microsoft.com/office/drawing/2014/main" val="150732325"/>
                  </a:ext>
                </a:extLst>
              </a:tr>
              <a:tr h="311731">
                <a:tc>
                  <a:txBody>
                    <a:bodyPr/>
                    <a:lstStyle/>
                    <a:p>
                      <a:r>
                        <a:rPr lang="en-US" sz="2000" dirty="0">
                          <a:solidFill>
                            <a:schemeClr val="bg1"/>
                          </a:solidFill>
                        </a:rPr>
                        <a:t>The North Face</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2792904444"/>
                  </a:ext>
                </a:extLst>
              </a:tr>
              <a:tr h="476904">
                <a:tc>
                  <a:txBody>
                    <a:bodyPr/>
                    <a:lstStyle/>
                    <a:p>
                      <a:r>
                        <a:rPr lang="en-US" sz="2000" dirty="0">
                          <a:solidFill>
                            <a:schemeClr val="bg1"/>
                          </a:solidFill>
                        </a:rPr>
                        <a:t>TD Ameritrade</a:t>
                      </a:r>
                    </a:p>
                  </a:txBody>
                  <a:tcPr/>
                </a:tc>
                <a:tc>
                  <a:txBody>
                    <a:bodyPr/>
                    <a:lstStyle/>
                    <a:p>
                      <a:r>
                        <a:rPr lang="en-US" sz="2000" dirty="0">
                          <a:solidFill>
                            <a:schemeClr val="bg1"/>
                          </a:solidFill>
                        </a:rPr>
                        <a:t>Finance (investment)</a:t>
                      </a:r>
                    </a:p>
                  </a:txBody>
                  <a:tcPr/>
                </a:tc>
                <a:tc>
                  <a:txBody>
                    <a:bodyPr/>
                    <a:lstStyle/>
                    <a:p>
                      <a:r>
                        <a:rPr lang="en-US" sz="2000" dirty="0">
                          <a:solidFill>
                            <a:schemeClr val="bg1"/>
                          </a:solidFill>
                        </a:rPr>
                        <a:t>Product recommendation (personality based)</a:t>
                      </a:r>
                    </a:p>
                  </a:txBody>
                  <a:tcPr/>
                </a:tc>
                <a:extLst>
                  <a:ext uri="{0D108BD9-81ED-4DB2-BD59-A6C34878D82A}">
                    <a16:rowId xmlns:a16="http://schemas.microsoft.com/office/drawing/2014/main" val="786799239"/>
                  </a:ext>
                </a:extLst>
              </a:tr>
              <a:tr h="311731">
                <a:tc>
                  <a:txBody>
                    <a:bodyPr/>
                    <a:lstStyle/>
                    <a:p>
                      <a:r>
                        <a:rPr lang="en-US" sz="2000" dirty="0">
                          <a:solidFill>
                            <a:schemeClr val="bg1"/>
                          </a:solidFill>
                        </a:rPr>
                        <a:t>Rare Caret</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440449665"/>
                  </a:ext>
                </a:extLst>
              </a:tr>
              <a:tr h="311731">
                <a:tc>
                  <a:txBody>
                    <a:bodyPr/>
                    <a:lstStyle/>
                    <a:p>
                      <a:r>
                        <a:rPr lang="en-US" sz="2000" dirty="0">
                          <a:solidFill>
                            <a:schemeClr val="bg1"/>
                          </a:solidFill>
                        </a:rPr>
                        <a:t>The Weather Company</a:t>
                      </a:r>
                    </a:p>
                  </a:txBody>
                  <a:tcPr/>
                </a:tc>
                <a:tc>
                  <a:txBody>
                    <a:bodyPr/>
                    <a:lstStyle/>
                    <a:p>
                      <a:r>
                        <a:rPr lang="en-US" sz="2000" dirty="0">
                          <a:solidFill>
                            <a:schemeClr val="bg1"/>
                          </a:solidFill>
                        </a:rPr>
                        <a:t>IT company</a:t>
                      </a:r>
                    </a:p>
                  </a:txBody>
                  <a:tcPr/>
                </a:tc>
                <a:tc>
                  <a:txBody>
                    <a:bodyPr/>
                    <a:lstStyle/>
                    <a:p>
                      <a:r>
                        <a:rPr lang="en-US" sz="2000" dirty="0">
                          <a:solidFill>
                            <a:schemeClr val="bg1"/>
                          </a:solidFill>
                        </a:rPr>
                        <a:t>Interactive advertisements</a:t>
                      </a:r>
                    </a:p>
                  </a:txBody>
                  <a:tcPr/>
                </a:tc>
                <a:extLst>
                  <a:ext uri="{0D108BD9-81ED-4DB2-BD59-A6C34878D82A}">
                    <a16:rowId xmlns:a16="http://schemas.microsoft.com/office/drawing/2014/main" val="1750493041"/>
                  </a:ext>
                </a:extLst>
              </a:tr>
            </a:tbl>
          </a:graphicData>
        </a:graphic>
      </p:graphicFrame>
      <p:sp>
        <p:nvSpPr>
          <p:cNvPr id="3" name="TextBox 2"/>
          <p:cNvSpPr txBox="1"/>
          <p:nvPr/>
        </p:nvSpPr>
        <p:spPr>
          <a:xfrm>
            <a:off x="2192247" y="6043839"/>
            <a:ext cx="7577715" cy="523220"/>
          </a:xfrm>
          <a:prstGeom prst="rect">
            <a:avLst/>
          </a:prstGeom>
          <a:noFill/>
        </p:spPr>
        <p:txBody>
          <a:bodyPr wrap="none" rtlCol="0">
            <a:spAutoFit/>
          </a:bodyPr>
          <a:lstStyle/>
          <a:p>
            <a:r>
              <a:rPr lang="en-US" sz="2800" dirty="0"/>
              <a:t>Follow the links in the slides try them out yourself!</a:t>
            </a:r>
          </a:p>
        </p:txBody>
      </p:sp>
    </p:spTree>
    <p:extLst>
      <p:ext uri="{BB962C8B-B14F-4D97-AF65-F5344CB8AC3E}">
        <p14:creationId xmlns:p14="http://schemas.microsoft.com/office/powerpoint/2010/main" val="306072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05529" y="1244598"/>
            <a:ext cx="4708671" cy="499872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380" y="1799066"/>
            <a:ext cx="6953989" cy="3889786"/>
          </a:xfrm>
          <a:prstGeom prst="rect">
            <a:avLst/>
          </a:prstGeom>
        </p:spPr>
      </p:pic>
      <p:sp>
        <p:nvSpPr>
          <p:cNvPr id="6" name="Title 1"/>
          <p:cNvSpPr>
            <a:spLocks noGrp="1"/>
          </p:cNvSpPr>
          <p:nvPr>
            <p:ph type="title"/>
          </p:nvPr>
        </p:nvSpPr>
        <p:spPr>
          <a:xfrm>
            <a:off x="259483" y="59109"/>
            <a:ext cx="11730474" cy="921222"/>
          </a:xfrm>
        </p:spPr>
        <p:txBody>
          <a:bodyPr>
            <a:noAutofit/>
          </a:bodyPr>
          <a:lstStyle/>
          <a:p>
            <a:pPr lvl="1"/>
            <a:r>
              <a:rPr lang="en-US" sz="4400" kern="1200" dirty="0">
                <a:solidFill>
                  <a:schemeClr val="tx1"/>
                </a:solidFill>
                <a:latin typeface="+mj-lt"/>
                <a:ea typeface="+mj-ea"/>
                <a:cs typeface="+mj-cs"/>
              </a:rPr>
              <a:t>Catalog screenshots</a:t>
            </a:r>
          </a:p>
        </p:txBody>
      </p:sp>
      <p:sp>
        <p:nvSpPr>
          <p:cNvPr id="7" name="TextBox 6"/>
          <p:cNvSpPr txBox="1"/>
          <p:nvPr/>
        </p:nvSpPr>
        <p:spPr>
          <a:xfrm>
            <a:off x="2314936" y="1244598"/>
            <a:ext cx="1694695" cy="369332"/>
          </a:xfrm>
          <a:prstGeom prst="rect">
            <a:avLst/>
          </a:prstGeom>
          <a:noFill/>
        </p:spPr>
        <p:txBody>
          <a:bodyPr wrap="none" rtlCol="0">
            <a:spAutoFit/>
          </a:bodyPr>
          <a:lstStyle/>
          <a:p>
            <a:r>
              <a:rPr lang="en-US" dirty="0"/>
              <a:t>Usage overview</a:t>
            </a:r>
          </a:p>
        </p:txBody>
      </p:sp>
      <p:sp>
        <p:nvSpPr>
          <p:cNvPr id="8" name="TextBox 7"/>
          <p:cNvSpPr txBox="1"/>
          <p:nvPr/>
        </p:nvSpPr>
        <p:spPr>
          <a:xfrm>
            <a:off x="8812516" y="743133"/>
            <a:ext cx="2136611" cy="369332"/>
          </a:xfrm>
          <a:prstGeom prst="rect">
            <a:avLst/>
          </a:prstGeom>
          <a:noFill/>
        </p:spPr>
        <p:txBody>
          <a:bodyPr wrap="none" rtlCol="0">
            <a:spAutoFit/>
          </a:bodyPr>
          <a:lstStyle/>
          <a:p>
            <a:r>
              <a:rPr lang="en-US" dirty="0"/>
              <a:t>Permission overview</a:t>
            </a:r>
          </a:p>
        </p:txBody>
      </p:sp>
    </p:spTree>
    <p:extLst>
      <p:ext uri="{BB962C8B-B14F-4D97-AF65-F5344CB8AC3E}">
        <p14:creationId xmlns:p14="http://schemas.microsoft.com/office/powerpoint/2010/main" val="31306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Education material</a:t>
            </a:r>
          </a:p>
        </p:txBody>
      </p:sp>
    </p:spTree>
    <p:extLst>
      <p:ext uri="{BB962C8B-B14F-4D97-AF65-F5344CB8AC3E}">
        <p14:creationId xmlns:p14="http://schemas.microsoft.com/office/powerpoint/2010/main" val="36911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Rectangle 3"/>
          <p:cNvSpPr/>
          <p:nvPr/>
        </p:nvSpPr>
        <p:spPr>
          <a:xfrm>
            <a:off x="510275" y="6374574"/>
            <a:ext cx="9744974" cy="646331"/>
          </a:xfrm>
          <a:prstGeom prst="rect">
            <a:avLst/>
          </a:prstGeom>
        </p:spPr>
        <p:txBody>
          <a:bodyPr wrap="square">
            <a:spAutoFit/>
          </a:bodyPr>
          <a:lstStyle/>
          <a:p>
            <a:r>
              <a:rPr lang="en-US" dirty="0">
                <a:hlinkClick r:id="rId2"/>
              </a:rPr>
              <a:t>https://bigdatauniversity.com/courses/data-science-hands-open-source-tools/</a:t>
            </a:r>
            <a:endParaRPr lang="en-US" dirty="0"/>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20473" y="1011091"/>
            <a:ext cx="7288027" cy="5363483"/>
          </a:xfrm>
          <a:prstGeom prst="rect">
            <a:avLst/>
          </a:prstGeom>
          <a:ln>
            <a:solidFill>
              <a:schemeClr val="tx1"/>
            </a:solidFill>
          </a:ln>
        </p:spPr>
      </p:pic>
      <p:sp>
        <p:nvSpPr>
          <p:cNvPr id="6" name="Rectangle 5"/>
          <p:cNvSpPr/>
          <p:nvPr/>
        </p:nvSpPr>
        <p:spPr>
          <a:xfrm>
            <a:off x="308533" y="129672"/>
            <a:ext cx="5013844" cy="646331"/>
          </a:xfrm>
          <a:prstGeom prst="rect">
            <a:avLst/>
          </a:prstGeom>
        </p:spPr>
        <p:txBody>
          <a:bodyPr wrap="square">
            <a:spAutoFit/>
          </a:bodyPr>
          <a:lstStyle/>
          <a:p>
            <a:r>
              <a:rPr lang="en-US" sz="3600" dirty="0"/>
              <a:t>IBM training on all tools  </a:t>
            </a:r>
          </a:p>
        </p:txBody>
      </p:sp>
    </p:spTree>
    <p:extLst>
      <p:ext uri="{BB962C8B-B14F-4D97-AF65-F5344CB8AC3E}">
        <p14:creationId xmlns:p14="http://schemas.microsoft.com/office/powerpoint/2010/main" val="125554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6771" y="1167730"/>
            <a:ext cx="9554375" cy="5182302"/>
          </a:xfrm>
          <a:prstGeom prst="rect">
            <a:avLst/>
          </a:prstGeom>
          <a:ln>
            <a:solidFill>
              <a:schemeClr val="tx1"/>
            </a:solidFill>
          </a:ln>
        </p:spPr>
      </p:pic>
      <p:sp>
        <p:nvSpPr>
          <p:cNvPr id="5" name="Rectangle 4"/>
          <p:cNvSpPr/>
          <p:nvPr/>
        </p:nvSpPr>
        <p:spPr>
          <a:xfrm>
            <a:off x="516771" y="6350032"/>
            <a:ext cx="7620231" cy="369332"/>
          </a:xfrm>
          <a:prstGeom prst="rect">
            <a:avLst/>
          </a:prstGeom>
        </p:spPr>
        <p:txBody>
          <a:bodyPr wrap="square">
            <a:spAutoFit/>
          </a:bodyPr>
          <a:lstStyle/>
          <a:p>
            <a:r>
              <a:rPr lang="en-US" dirty="0">
                <a:hlinkClick r:id="rId3"/>
              </a:rPr>
              <a:t>http://datascience.stackexchange.com/</a:t>
            </a:r>
            <a:endParaRPr lang="en-US" dirty="0"/>
          </a:p>
        </p:txBody>
      </p:sp>
      <p:sp>
        <p:nvSpPr>
          <p:cNvPr id="6" name="Rectangle 5"/>
          <p:cNvSpPr/>
          <p:nvPr/>
        </p:nvSpPr>
        <p:spPr>
          <a:xfrm>
            <a:off x="158838" y="152067"/>
            <a:ext cx="11642098" cy="646331"/>
          </a:xfrm>
          <a:prstGeom prst="rect">
            <a:avLst/>
          </a:prstGeom>
        </p:spPr>
        <p:txBody>
          <a:bodyPr wrap="square">
            <a:spAutoFit/>
          </a:bodyPr>
          <a:lstStyle/>
          <a:p>
            <a:r>
              <a:rPr lang="en-US" sz="3600" dirty="0"/>
              <a:t>Interact with the community and share your achievements</a:t>
            </a:r>
          </a:p>
        </p:txBody>
      </p:sp>
    </p:spTree>
    <p:extLst>
      <p:ext uri="{BB962C8B-B14F-4D97-AF65-F5344CB8AC3E}">
        <p14:creationId xmlns:p14="http://schemas.microsoft.com/office/powerpoint/2010/main" val="17576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1224282" y="152401"/>
            <a:ext cx="9596119" cy="4191000"/>
          </a:xfrm>
        </p:spPr>
        <p:txBody>
          <a:bodyPr>
            <a:noAutofit/>
          </a:bodyPr>
          <a:lstStyle/>
          <a:p>
            <a:pPr algn="ctr"/>
            <a:r>
              <a:rPr lang="en-US" sz="4000" dirty="0"/>
              <a:t>The </a:t>
            </a:r>
            <a:r>
              <a:rPr lang="en-US" sz="5500" b="1" dirty="0"/>
              <a:t>distance </a:t>
            </a:r>
            <a:br>
              <a:rPr lang="en-US" sz="5500" b="1" dirty="0"/>
            </a:br>
            <a:r>
              <a:rPr lang="en-US" sz="4000" dirty="0"/>
              <a:t>between your </a:t>
            </a:r>
            <a:br>
              <a:rPr lang="en-US" sz="4000" dirty="0"/>
            </a:br>
            <a:r>
              <a:rPr lang="en-US" sz="5500" b="1" dirty="0"/>
              <a:t>goals </a:t>
            </a:r>
            <a:r>
              <a:rPr lang="en-US" sz="4000" dirty="0"/>
              <a:t>and </a:t>
            </a:r>
            <a:r>
              <a:rPr lang="en-US" sz="5500" b="1" dirty="0"/>
              <a:t>reality</a:t>
            </a:r>
            <a:r>
              <a:rPr lang="en-US" sz="4000" dirty="0"/>
              <a:t> </a:t>
            </a:r>
            <a:br>
              <a:rPr lang="en-US" sz="4000" dirty="0"/>
            </a:br>
            <a:r>
              <a:rPr lang="en-US" sz="4000" dirty="0"/>
              <a:t>is called </a:t>
            </a:r>
            <a:br>
              <a:rPr lang="en-US" sz="4000" dirty="0"/>
            </a:br>
            <a:r>
              <a:rPr lang="en-US" sz="5500" b="1" dirty="0"/>
              <a:t>action</a:t>
            </a:r>
            <a:br>
              <a:rPr lang="en-US" sz="2000" dirty="0"/>
            </a:br>
            <a:r>
              <a:rPr lang="en-US" sz="2800" dirty="0"/>
              <a:t> </a:t>
            </a:r>
            <a:br>
              <a:rPr lang="en-US" sz="2000" dirty="0"/>
            </a:b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7643" y="5203572"/>
            <a:ext cx="3072359" cy="1228943"/>
          </a:xfrm>
          <a:prstGeom prst="rect">
            <a:avLst/>
          </a:prstGeom>
        </p:spPr>
      </p:pic>
      <p:sp>
        <p:nvSpPr>
          <p:cNvPr id="4" name="TextBox 3"/>
          <p:cNvSpPr txBox="1"/>
          <p:nvPr/>
        </p:nvSpPr>
        <p:spPr>
          <a:xfrm rot="20400000">
            <a:off x="2460697" y="4335266"/>
            <a:ext cx="3811759" cy="1199243"/>
          </a:xfrm>
          <a:prstGeom prst="rect">
            <a:avLst/>
          </a:prstGeom>
          <a:noFill/>
        </p:spPr>
        <p:txBody>
          <a:bodyPr wrap="none" lIns="91427" tIns="45714" rIns="91427" bIns="45714" rtlCol="0">
            <a:spAutoFit/>
          </a:bodyPr>
          <a:lstStyle/>
          <a:p>
            <a:r>
              <a:rPr lang="en-US" sz="7200" dirty="0">
                <a:latin typeface="Chiller" panose="04020404031007020602" pitchFamily="82" charset="0"/>
              </a:rPr>
              <a:t>Let’s talk</a:t>
            </a:r>
          </a:p>
        </p:txBody>
      </p:sp>
    </p:spTree>
    <p:extLst>
      <p:ext uri="{BB962C8B-B14F-4D97-AF65-F5344CB8AC3E}">
        <p14:creationId xmlns:p14="http://schemas.microsoft.com/office/powerpoint/2010/main" val="217854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view on Bluemix</a:t>
            </a:r>
          </a:p>
        </p:txBody>
      </p:sp>
      <p:sp>
        <p:nvSpPr>
          <p:cNvPr id="3" name="Subtitle 2"/>
          <p:cNvSpPr>
            <a:spLocks noGrp="1"/>
          </p:cNvSpPr>
          <p:nvPr>
            <p:ph type="subTitle" idx="1"/>
          </p:nvPr>
        </p:nvSpPr>
        <p:spPr>
          <a:xfrm>
            <a:off x="1065490" y="4800600"/>
            <a:ext cx="9467471" cy="1219200"/>
          </a:xfrm>
        </p:spPr>
        <p:txBody>
          <a:bodyPr/>
          <a:lstStyle/>
          <a:p>
            <a:r>
              <a:rPr lang="en-US" dirty="0"/>
              <a:t>No need to understand the all the coming icons, </a:t>
            </a:r>
          </a:p>
          <a:p>
            <a:r>
              <a:rPr lang="en-US" dirty="0"/>
              <a:t>but…</a:t>
            </a:r>
          </a:p>
          <a:p>
            <a:r>
              <a:rPr lang="en-US" dirty="0"/>
              <a:t>IBM is digitally reinventing itself </a:t>
            </a:r>
          </a:p>
          <a:p>
            <a:r>
              <a:rPr lang="en-US" dirty="0"/>
              <a:t>at an unimageable pace</a:t>
            </a:r>
          </a:p>
        </p:txBody>
      </p:sp>
      <p:sp>
        <p:nvSpPr>
          <p:cNvPr id="4" name="TextBox 3"/>
          <p:cNvSpPr txBox="1"/>
          <p:nvPr/>
        </p:nvSpPr>
        <p:spPr>
          <a:xfrm>
            <a:off x="1065490" y="1228635"/>
            <a:ext cx="4362092" cy="1200329"/>
          </a:xfrm>
          <a:prstGeom prst="rect">
            <a:avLst/>
          </a:prstGeom>
          <a:noFill/>
        </p:spPr>
        <p:txBody>
          <a:bodyPr wrap="none" rtlCol="0">
            <a:spAutoFit/>
          </a:bodyPr>
          <a:lstStyle/>
          <a:p>
            <a:r>
              <a:rPr lang="en-US" sz="7200" dirty="0"/>
              <a:t>APPENDIX</a:t>
            </a:r>
          </a:p>
        </p:txBody>
      </p:sp>
    </p:spTree>
    <p:extLst>
      <p:ext uri="{BB962C8B-B14F-4D97-AF65-F5344CB8AC3E}">
        <p14:creationId xmlns:p14="http://schemas.microsoft.com/office/powerpoint/2010/main" val="387110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6476" y="1592885"/>
            <a:ext cx="11523617" cy="3759041"/>
          </a:xfrm>
          <a:prstGeom prst="rect">
            <a:avLst/>
          </a:prstGeom>
        </p:spPr>
      </p:pic>
    </p:spTree>
    <p:extLst>
      <p:ext uri="{BB962C8B-B14F-4D97-AF65-F5344CB8AC3E}">
        <p14:creationId xmlns:p14="http://schemas.microsoft.com/office/powerpoint/2010/main" val="1598120772"/>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2302" y="1567900"/>
            <a:ext cx="11569836" cy="3866882"/>
          </a:xfrm>
          <a:prstGeom prst="rect">
            <a:avLst/>
          </a:prstGeom>
        </p:spPr>
      </p:pic>
    </p:spTree>
    <p:extLst>
      <p:ext uri="{BB962C8B-B14F-4D97-AF65-F5344CB8AC3E}">
        <p14:creationId xmlns:p14="http://schemas.microsoft.com/office/powerpoint/2010/main" val="1308630584"/>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21627" y="368654"/>
            <a:ext cx="10405989" cy="6022308"/>
          </a:xfrm>
          <a:prstGeom prst="rect">
            <a:avLst/>
          </a:prstGeom>
        </p:spPr>
      </p:pic>
    </p:spTree>
    <p:extLst>
      <p:ext uri="{BB962C8B-B14F-4D97-AF65-F5344CB8AC3E}">
        <p14:creationId xmlns:p14="http://schemas.microsoft.com/office/powerpoint/2010/main" val="3810485519"/>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4770" y="1614119"/>
            <a:ext cx="11554430" cy="3774447"/>
          </a:xfrm>
          <a:prstGeom prst="rect">
            <a:avLst/>
          </a:prstGeom>
        </p:spPr>
      </p:pic>
    </p:spTree>
    <p:extLst>
      <p:ext uri="{BB962C8B-B14F-4D97-AF65-F5344CB8AC3E}">
        <p14:creationId xmlns:p14="http://schemas.microsoft.com/office/powerpoint/2010/main" val="344175606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9707" y="1741797"/>
            <a:ext cx="8231744" cy="2895600"/>
          </a:xfrm>
        </p:spPr>
        <p:txBody>
          <a:bodyPr>
            <a:noAutofit/>
          </a:bodyPr>
          <a:lstStyle/>
          <a:p>
            <a:pPr algn="ctr"/>
            <a:r>
              <a:rPr lang="en-US" dirty="0"/>
              <a:t>SEPARATING </a:t>
            </a:r>
            <a:br>
              <a:rPr lang="en-US" dirty="0"/>
            </a:br>
            <a:r>
              <a:rPr lang="en-US" sz="7200" b="1" dirty="0"/>
              <a:t>FACT</a:t>
            </a:r>
            <a:r>
              <a:rPr lang="en-US" dirty="0"/>
              <a:t> </a:t>
            </a:r>
            <a:br>
              <a:rPr lang="en-US" dirty="0"/>
            </a:br>
            <a:r>
              <a:rPr lang="en-US" dirty="0"/>
              <a:t>FROM </a:t>
            </a:r>
            <a:br>
              <a:rPr lang="en-US" dirty="0"/>
            </a:br>
            <a:r>
              <a:rPr lang="en-US" sz="7200" b="1" dirty="0"/>
              <a:t>FICTON</a:t>
            </a:r>
            <a:endParaRPr lang="en-US" b="1" dirty="0"/>
          </a:p>
        </p:txBody>
      </p:sp>
      <p:sp>
        <p:nvSpPr>
          <p:cNvPr id="3" name="Subtitle 2"/>
          <p:cNvSpPr>
            <a:spLocks noGrp="1"/>
          </p:cNvSpPr>
          <p:nvPr>
            <p:ph type="subTitle" idx="1"/>
          </p:nvPr>
        </p:nvSpPr>
        <p:spPr>
          <a:xfrm>
            <a:off x="2697907" y="5018397"/>
            <a:ext cx="8231744" cy="1219200"/>
          </a:xfrm>
        </p:spPr>
        <p:txBody>
          <a:bodyPr/>
          <a:lstStyle/>
          <a:p>
            <a:r>
              <a:rPr lang="en-US" dirty="0"/>
              <a:t>Today’s science fiction is tomorrows fact</a:t>
            </a:r>
          </a:p>
        </p:txBody>
      </p:sp>
    </p:spTree>
    <p:extLst>
      <p:ext uri="{BB962C8B-B14F-4D97-AF65-F5344CB8AC3E}">
        <p14:creationId xmlns:p14="http://schemas.microsoft.com/office/powerpoint/2010/main" val="333532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70658" y="505525"/>
            <a:ext cx="9803759" cy="5939549"/>
          </a:xfrm>
          <a:prstGeom prst="rect">
            <a:avLst/>
          </a:prstGeom>
        </p:spPr>
      </p:pic>
      <p:sp>
        <p:nvSpPr>
          <p:cNvPr id="3" name="TextBox 2"/>
          <p:cNvSpPr txBox="1"/>
          <p:nvPr/>
        </p:nvSpPr>
        <p:spPr>
          <a:xfrm>
            <a:off x="3877519" y="6445074"/>
            <a:ext cx="3778599"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743837967"/>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12903" y="279471"/>
            <a:ext cx="11446588" cy="6316420"/>
          </a:xfrm>
          <a:prstGeom prst="rect">
            <a:avLst/>
          </a:prstGeom>
        </p:spPr>
      </p:pic>
    </p:spTree>
    <p:extLst>
      <p:ext uri="{BB962C8B-B14F-4D97-AF65-F5344CB8AC3E}">
        <p14:creationId xmlns:p14="http://schemas.microsoft.com/office/powerpoint/2010/main" val="2992062104"/>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8988" y="233253"/>
            <a:ext cx="11431184" cy="6408857"/>
          </a:xfrm>
          <a:prstGeom prst="rect">
            <a:avLst/>
          </a:prstGeom>
        </p:spPr>
      </p:pic>
    </p:spTree>
    <p:extLst>
      <p:ext uri="{BB962C8B-B14F-4D97-AF65-F5344CB8AC3E}">
        <p14:creationId xmlns:p14="http://schemas.microsoft.com/office/powerpoint/2010/main" val="1296772504"/>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2777" y="934341"/>
            <a:ext cx="11523619" cy="5145573"/>
          </a:xfrm>
          <a:prstGeom prst="rect">
            <a:avLst/>
          </a:prstGeom>
        </p:spPr>
      </p:pic>
    </p:spTree>
    <p:extLst>
      <p:ext uri="{BB962C8B-B14F-4D97-AF65-F5344CB8AC3E}">
        <p14:creationId xmlns:p14="http://schemas.microsoft.com/office/powerpoint/2010/main" val="3690215358"/>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90609" y="490477"/>
            <a:ext cx="10630076" cy="5952283"/>
          </a:xfrm>
          <a:prstGeom prst="rect">
            <a:avLst/>
          </a:prstGeom>
        </p:spPr>
      </p:pic>
      <p:sp>
        <p:nvSpPr>
          <p:cNvPr id="4" name="TextBox 3"/>
          <p:cNvSpPr txBox="1"/>
          <p:nvPr/>
        </p:nvSpPr>
        <p:spPr>
          <a:xfrm>
            <a:off x="4313361" y="490477"/>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3701079111"/>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76230" y="243791"/>
            <a:ext cx="9701901" cy="6413822"/>
            <a:chOff x="1886673" y="662651"/>
            <a:chExt cx="8819910" cy="5830747"/>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86674" y="1284790"/>
              <a:ext cx="8819909" cy="520860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86673" y="662651"/>
              <a:ext cx="8819909" cy="623104"/>
            </a:xfrm>
            <a:prstGeom prst="rect">
              <a:avLst/>
            </a:prstGeom>
          </p:spPr>
        </p:pic>
      </p:grpSp>
      <p:sp>
        <p:nvSpPr>
          <p:cNvPr id="5" name="TextBox 4"/>
          <p:cNvSpPr txBox="1"/>
          <p:nvPr/>
        </p:nvSpPr>
        <p:spPr>
          <a:xfrm>
            <a:off x="4544855" y="262802"/>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2876610995"/>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97009" y="1005512"/>
            <a:ext cx="10924328" cy="5048219"/>
            <a:chOff x="514431" y="795137"/>
            <a:chExt cx="9931207" cy="458929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4431" y="1490935"/>
              <a:ext cx="9931206" cy="389349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4431" y="795137"/>
              <a:ext cx="9931207" cy="706183"/>
            </a:xfrm>
            <a:prstGeom prst="rect">
              <a:avLst/>
            </a:prstGeom>
          </p:spPr>
        </p:pic>
      </p:grpSp>
      <p:sp>
        <p:nvSpPr>
          <p:cNvPr id="5" name="TextBox 4"/>
          <p:cNvSpPr txBox="1"/>
          <p:nvPr/>
        </p:nvSpPr>
        <p:spPr>
          <a:xfrm>
            <a:off x="4266886" y="1065036"/>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2546495907"/>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1932" y="137882"/>
            <a:ext cx="10377978" cy="6547511"/>
          </a:xfrm>
          <a:prstGeom prst="rect">
            <a:avLst/>
          </a:prstGeom>
        </p:spPr>
      </p:pic>
      <p:sp>
        <p:nvSpPr>
          <p:cNvPr id="3" name="TextBox 2"/>
          <p:cNvSpPr txBox="1"/>
          <p:nvPr/>
        </p:nvSpPr>
        <p:spPr>
          <a:xfrm>
            <a:off x="6246333" y="137882"/>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1676348579"/>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60636" y="532493"/>
            <a:ext cx="10490020" cy="5868249"/>
          </a:xfrm>
          <a:prstGeom prst="rect">
            <a:avLst/>
          </a:prstGeom>
        </p:spPr>
      </p:pic>
    </p:spTree>
    <p:extLst>
      <p:ext uri="{BB962C8B-B14F-4D97-AF65-F5344CB8AC3E}">
        <p14:creationId xmlns:p14="http://schemas.microsoft.com/office/powerpoint/2010/main" val="2989616721"/>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94052" y="224372"/>
            <a:ext cx="4733814" cy="6484486"/>
          </a:xfrm>
          <a:prstGeom prst="rect">
            <a:avLst/>
          </a:prstGeom>
        </p:spPr>
      </p:pic>
    </p:spTree>
    <p:extLst>
      <p:ext uri="{BB962C8B-B14F-4D97-AF65-F5344CB8AC3E}">
        <p14:creationId xmlns:p14="http://schemas.microsoft.com/office/powerpoint/2010/main" val="79899290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699" y="2049684"/>
            <a:ext cx="10520261" cy="1590663"/>
          </a:xfrm>
        </p:spPr>
        <p:txBody>
          <a:bodyPr/>
          <a:lstStyle/>
          <a:p>
            <a:r>
              <a:rPr lang="en-US" dirty="0"/>
              <a:t>System needs to be configured and trained by humans.</a:t>
            </a:r>
          </a:p>
          <a:p>
            <a:r>
              <a:rPr lang="en-US" dirty="0"/>
              <a:t>Data provided needs to be of good quality and in a specific format</a:t>
            </a:r>
          </a:p>
          <a:p>
            <a:pPr lvl="1"/>
            <a:r>
              <a:rPr lang="en-US" dirty="0"/>
              <a:t>Questions - answer pairs. Answer can be in documents</a:t>
            </a:r>
          </a:p>
        </p:txBody>
      </p:sp>
      <p:sp>
        <p:nvSpPr>
          <p:cNvPr id="5" name="Title 4"/>
          <p:cNvSpPr>
            <a:spLocks noGrp="1"/>
          </p:cNvSpPr>
          <p:nvPr>
            <p:ph type="title"/>
          </p:nvPr>
        </p:nvSpPr>
        <p:spPr>
          <a:xfrm>
            <a:off x="388492" y="265253"/>
            <a:ext cx="11151467" cy="1371600"/>
          </a:xfrm>
        </p:spPr>
        <p:txBody>
          <a:bodyPr>
            <a:normAutofit fontScale="90000"/>
          </a:bodyPr>
          <a:lstStyle/>
          <a:p>
            <a:r>
              <a:rPr lang="en-US" dirty="0">
                <a:solidFill>
                  <a:srgbClr val="FF0000"/>
                </a:solidFill>
              </a:rPr>
              <a:t>Myth:</a:t>
            </a:r>
            <a:r>
              <a:rPr lang="en-US" dirty="0"/>
              <a:t> Provide &lt;any&gt; data to Watson and within minutes Watson can answer any question about the data</a:t>
            </a:r>
            <a:br>
              <a:rPr lang="en-US" dirty="0"/>
            </a:br>
            <a:endParaRPr lang="en-US" dirty="0"/>
          </a:p>
        </p:txBody>
      </p:sp>
      <p:sp>
        <p:nvSpPr>
          <p:cNvPr id="6" name="TextBox 5"/>
          <p:cNvSpPr txBox="1"/>
          <p:nvPr/>
        </p:nvSpPr>
        <p:spPr>
          <a:xfrm>
            <a:off x="330619" y="1484987"/>
            <a:ext cx="851515" cy="523220"/>
          </a:xfrm>
          <a:prstGeom prst="rect">
            <a:avLst/>
          </a:prstGeom>
          <a:noFill/>
        </p:spPr>
        <p:txBody>
          <a:bodyPr wrap="none" rtlCol="0">
            <a:spAutoFit/>
          </a:bodyPr>
          <a:lstStyle/>
          <a:p>
            <a:r>
              <a:rPr lang="en-US" sz="2800" b="1" dirty="0">
                <a:solidFill>
                  <a:srgbClr val="00B0F0"/>
                </a:solidFill>
              </a:rPr>
              <a:t>Fact</a:t>
            </a:r>
          </a:p>
        </p:txBody>
      </p:sp>
      <p:sp>
        <p:nvSpPr>
          <p:cNvPr id="7" name="TextBox 6"/>
          <p:cNvSpPr txBox="1"/>
          <p:nvPr/>
        </p:nvSpPr>
        <p:spPr>
          <a:xfrm>
            <a:off x="330619" y="3537276"/>
            <a:ext cx="1321196" cy="523220"/>
          </a:xfrm>
          <a:prstGeom prst="rect">
            <a:avLst/>
          </a:prstGeom>
          <a:noFill/>
        </p:spPr>
        <p:txBody>
          <a:bodyPr wrap="none" rtlCol="0">
            <a:spAutoFit/>
          </a:bodyPr>
          <a:lstStyle/>
          <a:p>
            <a:r>
              <a:rPr lang="en-US" sz="2800" b="1" dirty="0">
                <a:solidFill>
                  <a:srgbClr val="00B050"/>
                </a:solidFill>
              </a:rPr>
              <a:t>Benefit</a:t>
            </a:r>
          </a:p>
        </p:txBody>
      </p:sp>
      <p:sp>
        <p:nvSpPr>
          <p:cNvPr id="8" name="Content Placeholder 2"/>
          <p:cNvSpPr txBox="1">
            <a:spLocks/>
          </p:cNvSpPr>
          <p:nvPr/>
        </p:nvSpPr>
        <p:spPr>
          <a:xfrm>
            <a:off x="970699" y="4228136"/>
            <a:ext cx="10520261" cy="2099842"/>
          </a:xfrm>
          <a:prstGeom prst="rect">
            <a:avLst/>
          </a:prstGeom>
        </p:spPr>
        <p:txBody>
          <a:bodyPr vert="horz" lIns="91440" tIns="45720" rIns="91440" bIns="45720" rtlCol="0">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system is very strong at generalizing provided question-answer pairs.</a:t>
            </a:r>
          </a:p>
          <a:p>
            <a:pPr lvl="1"/>
            <a:r>
              <a:rPr lang="en-US" dirty="0"/>
              <a:t>Teach: “What is the benefit of Vitamin C”</a:t>
            </a:r>
          </a:p>
          <a:p>
            <a:pPr lvl="1"/>
            <a:r>
              <a:rPr lang="en-US" dirty="0"/>
              <a:t>Will subsequently understand: “What is the benefit of Vitamin B”</a:t>
            </a:r>
          </a:p>
          <a:p>
            <a:pPr lvl="1"/>
            <a:endParaRPr lang="en-US" dirty="0"/>
          </a:p>
          <a:p>
            <a:r>
              <a:rPr lang="en-US" dirty="0"/>
              <a:t>Depending on the complexity of the problem, more training or data may be required. </a:t>
            </a:r>
          </a:p>
        </p:txBody>
      </p:sp>
    </p:spTree>
    <p:extLst>
      <p:ext uri="{BB962C8B-B14F-4D97-AF65-F5344CB8AC3E}">
        <p14:creationId xmlns:p14="http://schemas.microsoft.com/office/powerpoint/2010/main" val="299622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56710" y="965072"/>
            <a:ext cx="11092252" cy="4991515"/>
          </a:xfrm>
          <a:prstGeom prst="rect">
            <a:avLst/>
          </a:prstGeom>
        </p:spPr>
      </p:pic>
    </p:spTree>
    <p:extLst>
      <p:ext uri="{BB962C8B-B14F-4D97-AF65-F5344CB8AC3E}">
        <p14:creationId xmlns:p14="http://schemas.microsoft.com/office/powerpoint/2010/main" val="2222410751"/>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83632" y="381675"/>
            <a:ext cx="9447258" cy="5863156"/>
          </a:xfrm>
          <a:prstGeom prst="rect">
            <a:avLst/>
          </a:prstGeom>
        </p:spPr>
      </p:pic>
      <p:sp>
        <p:nvSpPr>
          <p:cNvPr id="3" name="TextBox 2"/>
          <p:cNvSpPr txBox="1"/>
          <p:nvPr/>
        </p:nvSpPr>
        <p:spPr>
          <a:xfrm>
            <a:off x="4574817" y="6244831"/>
            <a:ext cx="2864887"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581656006"/>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17321" y="497421"/>
            <a:ext cx="9561847" cy="5863156"/>
          </a:xfrm>
          <a:prstGeom prst="rect">
            <a:avLst/>
          </a:prstGeom>
        </p:spPr>
      </p:pic>
      <p:sp>
        <p:nvSpPr>
          <p:cNvPr id="3" name="TextBox 2"/>
          <p:cNvSpPr txBox="1"/>
          <p:nvPr/>
        </p:nvSpPr>
        <p:spPr>
          <a:xfrm>
            <a:off x="4574817" y="6244831"/>
            <a:ext cx="2864887"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23119345"/>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5971" y="1536925"/>
            <a:ext cx="11400370" cy="3743636"/>
          </a:xfrm>
          <a:prstGeom prst="rect">
            <a:avLst/>
          </a:prstGeom>
        </p:spPr>
      </p:pic>
    </p:spTree>
    <p:extLst>
      <p:ext uri="{BB962C8B-B14F-4D97-AF65-F5344CB8AC3E}">
        <p14:creationId xmlns:p14="http://schemas.microsoft.com/office/powerpoint/2010/main" val="23080525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2139" y="1894495"/>
            <a:ext cx="10215461" cy="2232949"/>
          </a:xfrm>
        </p:spPr>
        <p:txBody>
          <a:bodyPr>
            <a:normAutofit fontScale="92500" lnSpcReduction="10000"/>
          </a:bodyPr>
          <a:lstStyle/>
          <a:p>
            <a:r>
              <a:rPr lang="en-US" dirty="0"/>
              <a:t>Understanding is a human capability.</a:t>
            </a:r>
          </a:p>
          <a:p>
            <a:pPr lvl="1"/>
            <a:r>
              <a:rPr lang="en-US" dirty="0"/>
              <a:t>The question of whether machines </a:t>
            </a:r>
            <a:r>
              <a:rPr lang="en-US"/>
              <a:t>can understand </a:t>
            </a:r>
            <a:r>
              <a:rPr lang="en-US" dirty="0"/>
              <a:t>is about as relevant as the question of whether submarines can swim. </a:t>
            </a:r>
          </a:p>
          <a:p>
            <a:r>
              <a:rPr lang="en-US" dirty="0"/>
              <a:t>Reasoning is a logical follow-up of arguments and it has not yet been shown that computers are capable of logical deduction with natural language.</a:t>
            </a:r>
          </a:p>
          <a:p>
            <a:pPr lvl="1"/>
            <a:r>
              <a:rPr lang="en-US" dirty="0"/>
              <a:t>Peter and Mary are in a room. Peter walks out of the room. Where is Mary?</a:t>
            </a:r>
          </a:p>
          <a:p>
            <a:pPr marL="231775" lvl="1" indent="0">
              <a:buNone/>
            </a:pPr>
            <a:endParaRPr lang="en-US" dirty="0"/>
          </a:p>
          <a:p>
            <a:pPr marL="231775" lvl="1" indent="0">
              <a:buNone/>
            </a:pPr>
            <a:endParaRPr lang="en-US" dirty="0"/>
          </a:p>
        </p:txBody>
      </p:sp>
      <p:sp>
        <p:nvSpPr>
          <p:cNvPr id="5" name="Title 4"/>
          <p:cNvSpPr>
            <a:spLocks noGrp="1"/>
          </p:cNvSpPr>
          <p:nvPr>
            <p:ph type="title"/>
          </p:nvPr>
        </p:nvSpPr>
        <p:spPr>
          <a:xfrm>
            <a:off x="388492" y="204293"/>
            <a:ext cx="11151467" cy="1178257"/>
          </a:xfrm>
        </p:spPr>
        <p:txBody>
          <a:bodyPr>
            <a:normAutofit/>
          </a:bodyPr>
          <a:lstStyle/>
          <a:p>
            <a:r>
              <a:rPr lang="en-US" dirty="0">
                <a:solidFill>
                  <a:srgbClr val="FF0000"/>
                </a:solidFill>
              </a:rPr>
              <a:t>Myth:</a:t>
            </a:r>
            <a:r>
              <a:rPr lang="en-US" dirty="0"/>
              <a:t> Watson ‘</a:t>
            </a:r>
            <a:r>
              <a:rPr lang="en-US" dirty="0" err="1"/>
              <a:t>undestands</a:t>
            </a:r>
            <a:r>
              <a:rPr lang="en-US" dirty="0"/>
              <a:t>’ and ‘reasons’</a:t>
            </a:r>
            <a:br>
              <a:rPr lang="en-US" dirty="0"/>
            </a:br>
            <a:endParaRPr lang="en-US" dirty="0"/>
          </a:p>
        </p:txBody>
      </p:sp>
      <p:sp>
        <p:nvSpPr>
          <p:cNvPr id="7" name="TextBox 6"/>
          <p:cNvSpPr txBox="1"/>
          <p:nvPr/>
        </p:nvSpPr>
        <p:spPr>
          <a:xfrm>
            <a:off x="330619" y="4245817"/>
            <a:ext cx="1321196" cy="523220"/>
          </a:xfrm>
          <a:prstGeom prst="rect">
            <a:avLst/>
          </a:prstGeom>
          <a:noFill/>
        </p:spPr>
        <p:txBody>
          <a:bodyPr wrap="none" rtlCol="0">
            <a:spAutoFit/>
          </a:bodyPr>
          <a:lstStyle/>
          <a:p>
            <a:r>
              <a:rPr lang="en-US" sz="2800" b="1" dirty="0">
                <a:solidFill>
                  <a:srgbClr val="00B050"/>
                </a:solidFill>
              </a:rPr>
              <a:t>Benefit</a:t>
            </a:r>
          </a:p>
        </p:txBody>
      </p:sp>
      <p:sp>
        <p:nvSpPr>
          <p:cNvPr id="8" name="Content Placeholder 2"/>
          <p:cNvSpPr txBox="1">
            <a:spLocks/>
          </p:cNvSpPr>
          <p:nvPr/>
        </p:nvSpPr>
        <p:spPr>
          <a:xfrm>
            <a:off x="1062139" y="4887410"/>
            <a:ext cx="10047821" cy="209984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system applies patterns found in historic data in a time forward manner.</a:t>
            </a:r>
          </a:p>
          <a:p>
            <a:r>
              <a:rPr lang="en-US" dirty="0"/>
              <a:t>Multi step processes are human programmed. – and very useful!!</a:t>
            </a:r>
          </a:p>
          <a:p>
            <a:pPr lvl="1"/>
            <a:r>
              <a:rPr lang="en-US" dirty="0"/>
              <a:t>“I understand you want to order a pizza; what topping do you want?</a:t>
            </a:r>
          </a:p>
          <a:p>
            <a:pPr marL="231775" lvl="1" indent="0">
              <a:buFont typeface="Arial" pitchFamily="34" charset="0"/>
              <a:buNone/>
            </a:pPr>
            <a:endParaRPr lang="en-US" dirty="0"/>
          </a:p>
        </p:txBody>
      </p:sp>
      <p:sp>
        <p:nvSpPr>
          <p:cNvPr id="9" name="TextBox 8"/>
          <p:cNvSpPr txBox="1"/>
          <p:nvPr/>
        </p:nvSpPr>
        <p:spPr>
          <a:xfrm>
            <a:off x="330619" y="1181900"/>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86346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138" y="1192193"/>
            <a:ext cx="11562489" cy="3740551"/>
          </a:xfrm>
        </p:spPr>
        <p:txBody>
          <a:bodyPr>
            <a:normAutofit/>
          </a:bodyPr>
          <a:lstStyle/>
          <a:p>
            <a:r>
              <a:rPr lang="en-US" b="1" dirty="0"/>
              <a:t>The key to </a:t>
            </a:r>
            <a:br>
              <a:rPr lang="en-US" b="1" dirty="0"/>
            </a:br>
            <a:r>
              <a:rPr lang="en-US" b="1" dirty="0"/>
              <a:t>Cognitive Business </a:t>
            </a:r>
            <a:br>
              <a:rPr lang="en-US" b="1" dirty="0"/>
            </a:br>
            <a:r>
              <a:rPr lang="en-US" b="1" dirty="0"/>
              <a:t>is putting </a:t>
            </a:r>
            <a:br>
              <a:rPr lang="en-US" b="1" dirty="0"/>
            </a:br>
            <a:r>
              <a:rPr lang="en-US" b="1" dirty="0"/>
              <a:t>data to work</a:t>
            </a:r>
            <a:endParaRPr lang="en-US" dirty="0"/>
          </a:p>
        </p:txBody>
      </p:sp>
      <p:sp>
        <p:nvSpPr>
          <p:cNvPr id="6" name="Subtitle 2"/>
          <p:cNvSpPr>
            <a:spLocks noGrp="1"/>
          </p:cNvSpPr>
          <p:nvPr>
            <p:ph type="subTitle" idx="1"/>
          </p:nvPr>
        </p:nvSpPr>
        <p:spPr>
          <a:xfrm>
            <a:off x="475138" y="5565041"/>
            <a:ext cx="7551261" cy="721360"/>
          </a:xfrm>
        </p:spPr>
        <p:txBody>
          <a:bodyPr/>
          <a:lstStyle/>
          <a:p>
            <a:r>
              <a:rPr lang="en-US" dirty="0"/>
              <a:t>Dr. Olav Laudy	</a:t>
            </a:r>
          </a:p>
          <a:p>
            <a:r>
              <a:rPr lang="en-US" dirty="0"/>
              <a:t>Chief data scientist, IBM Analytics, Asia-pacific</a:t>
            </a:r>
          </a:p>
        </p:txBody>
      </p:sp>
    </p:spTree>
    <p:extLst>
      <p:ext uri="{BB962C8B-B14F-4D97-AF65-F5344CB8AC3E}">
        <p14:creationId xmlns:p14="http://schemas.microsoft.com/office/powerpoint/2010/main" val="234284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619" y="240551"/>
            <a:ext cx="10526435" cy="757177"/>
          </a:xfrm>
        </p:spPr>
        <p:txBody>
          <a:bodyPr>
            <a:normAutofit fontScale="90000"/>
          </a:bodyPr>
          <a:lstStyle/>
          <a:p>
            <a:r>
              <a:rPr lang="en-US" dirty="0">
                <a:solidFill>
                  <a:srgbClr val="FF0000"/>
                </a:solidFill>
              </a:rPr>
              <a:t>Myth:</a:t>
            </a:r>
            <a:r>
              <a:rPr lang="en-US" dirty="0"/>
              <a:t> Watson &lt;by itself&gt; can hold full conversations</a:t>
            </a:r>
          </a:p>
        </p:txBody>
      </p:sp>
      <p:sp>
        <p:nvSpPr>
          <p:cNvPr id="3" name="Content Placeholder 2"/>
          <p:cNvSpPr>
            <a:spLocks noGrp="1"/>
          </p:cNvSpPr>
          <p:nvPr>
            <p:ph idx="1"/>
          </p:nvPr>
        </p:nvSpPr>
        <p:spPr>
          <a:xfrm>
            <a:off x="970699" y="4304508"/>
            <a:ext cx="9843427" cy="2334774"/>
          </a:xfrm>
        </p:spPr>
        <p:txBody>
          <a:bodyPr>
            <a:normAutofit/>
          </a:bodyPr>
          <a:lstStyle/>
          <a:p>
            <a:r>
              <a:rPr lang="en-US" dirty="0"/>
              <a:t>Many transactional processes are structured enough such that the conversation can capture all aspects of the transaction. </a:t>
            </a:r>
          </a:p>
          <a:p>
            <a:r>
              <a:rPr lang="en-US" dirty="0"/>
              <a:t>90% of time is spend on 10% of (repeated ) questions of customers.</a:t>
            </a:r>
          </a:p>
          <a:p>
            <a:pPr lvl="1"/>
            <a:r>
              <a:rPr lang="en-US" dirty="0"/>
              <a:t>Automate those 10% of questions to free up 90% of time that can be dedicated to the complex cases. </a:t>
            </a:r>
          </a:p>
        </p:txBody>
      </p:sp>
      <p:sp>
        <p:nvSpPr>
          <p:cNvPr id="5" name="TextBox 4"/>
          <p:cNvSpPr txBox="1"/>
          <p:nvPr/>
        </p:nvSpPr>
        <p:spPr>
          <a:xfrm>
            <a:off x="330619" y="3664189"/>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970699" y="1909821"/>
            <a:ext cx="9136771" cy="1839219"/>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Current state of technology is doesn’t have the capability for unscripted conversations.</a:t>
            </a:r>
          </a:p>
          <a:p>
            <a:r>
              <a:rPr lang="en-US" dirty="0"/>
              <a:t>Humans can easily get the impression of a conversation if the system provides relevant answers to questions</a:t>
            </a:r>
          </a:p>
        </p:txBody>
      </p:sp>
      <p:sp>
        <p:nvSpPr>
          <p:cNvPr id="7" name="TextBox 6"/>
          <p:cNvSpPr txBox="1"/>
          <p:nvPr/>
        </p:nvSpPr>
        <p:spPr>
          <a:xfrm>
            <a:off x="330619" y="1408787"/>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1555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73" y="0"/>
            <a:ext cx="11892247" cy="931762"/>
          </a:xfrm>
        </p:spPr>
        <p:txBody>
          <a:bodyPr/>
          <a:lstStyle/>
          <a:p>
            <a:r>
              <a:rPr lang="en-US" dirty="0">
                <a:solidFill>
                  <a:srgbClr val="FF0000"/>
                </a:solidFill>
              </a:rPr>
              <a:t>Myth:</a:t>
            </a:r>
            <a:r>
              <a:rPr lang="en-US" dirty="0"/>
              <a:t> You can </a:t>
            </a:r>
            <a:r>
              <a:rPr lang="en-US" b="1" dirty="0"/>
              <a:t>only</a:t>
            </a:r>
            <a:r>
              <a:rPr lang="en-US" dirty="0"/>
              <a:t> use Watson on unstructured data</a:t>
            </a:r>
          </a:p>
        </p:txBody>
      </p:sp>
      <p:sp>
        <p:nvSpPr>
          <p:cNvPr id="3" name="Content Placeholder 2"/>
          <p:cNvSpPr>
            <a:spLocks noGrp="1"/>
          </p:cNvSpPr>
          <p:nvPr>
            <p:ph idx="1"/>
          </p:nvPr>
        </p:nvSpPr>
        <p:spPr>
          <a:xfrm>
            <a:off x="1078713" y="1965604"/>
            <a:ext cx="10085088" cy="1986186"/>
          </a:xfrm>
        </p:spPr>
        <p:txBody>
          <a:bodyPr>
            <a:normAutofit fontScale="92500" lnSpcReduction="10000"/>
          </a:bodyPr>
          <a:lstStyle/>
          <a:p>
            <a:r>
              <a:rPr lang="en-US" dirty="0"/>
              <a:t>Cognitive capabilities are an extension of analytics.</a:t>
            </a:r>
          </a:p>
          <a:p>
            <a:pPr lvl="1"/>
            <a:r>
              <a:rPr lang="en-US" dirty="0"/>
              <a:t>Smarter machine learning techniques, using language or not, are also cognitive</a:t>
            </a:r>
          </a:p>
          <a:p>
            <a:r>
              <a:rPr lang="en-US" dirty="0"/>
              <a:t>Natural language processing doesn’t ‘compute’</a:t>
            </a:r>
          </a:p>
          <a:p>
            <a:pPr lvl="1"/>
            <a:r>
              <a:rPr lang="en-US" dirty="0"/>
              <a:t>A chat bot providing recommendations is a combination of a conversation service and a recommendation system. </a:t>
            </a:r>
          </a:p>
        </p:txBody>
      </p:sp>
      <p:sp>
        <p:nvSpPr>
          <p:cNvPr id="5" name="TextBox 4"/>
          <p:cNvSpPr txBox="1"/>
          <p:nvPr/>
        </p:nvSpPr>
        <p:spPr>
          <a:xfrm>
            <a:off x="330619" y="4098774"/>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1078713" y="4768978"/>
            <a:ext cx="10085088" cy="169451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Cognitive can be positioned as enhancement of current analytics initiatives.</a:t>
            </a:r>
          </a:p>
          <a:p>
            <a:r>
              <a:rPr lang="en-US" dirty="0"/>
              <a:t>Componentized systems allows for better management</a:t>
            </a:r>
          </a:p>
          <a:p>
            <a:pPr lvl="1"/>
            <a:r>
              <a:rPr lang="en-US" dirty="0"/>
              <a:t>Improve the chat bot; improve the recommendation. Not: improve the recommendations by improving the chatbot.  </a:t>
            </a:r>
          </a:p>
        </p:txBody>
      </p:sp>
      <p:sp>
        <p:nvSpPr>
          <p:cNvPr id="7" name="TextBox 6"/>
          <p:cNvSpPr txBox="1"/>
          <p:nvPr/>
        </p:nvSpPr>
        <p:spPr>
          <a:xfrm>
            <a:off x="330619" y="1408787"/>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115154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61" y="0"/>
            <a:ext cx="9146383" cy="815051"/>
          </a:xfrm>
        </p:spPr>
        <p:txBody>
          <a:bodyPr/>
          <a:lstStyle/>
          <a:p>
            <a:r>
              <a:rPr lang="en-US" dirty="0">
                <a:solidFill>
                  <a:srgbClr val="FF0000"/>
                </a:solidFill>
              </a:rPr>
              <a:t>Myth:</a:t>
            </a:r>
            <a:r>
              <a:rPr lang="en-US" dirty="0"/>
              <a:t> Watson is only about conversation</a:t>
            </a:r>
          </a:p>
        </p:txBody>
      </p:sp>
      <p:sp>
        <p:nvSpPr>
          <p:cNvPr id="3" name="Content Placeholder 2"/>
          <p:cNvSpPr>
            <a:spLocks noGrp="1"/>
          </p:cNvSpPr>
          <p:nvPr>
            <p:ph idx="1"/>
          </p:nvPr>
        </p:nvSpPr>
        <p:spPr>
          <a:xfrm>
            <a:off x="1245019" y="1526915"/>
            <a:ext cx="9136771" cy="4114801"/>
          </a:xfrm>
        </p:spPr>
        <p:txBody>
          <a:bodyPr/>
          <a:lstStyle/>
          <a:p>
            <a:r>
              <a:rPr lang="en-US" dirty="0"/>
              <a:t>There are 100+ Watson APIs with a wealth of functionality</a:t>
            </a:r>
          </a:p>
          <a:p>
            <a:pPr lvl="1"/>
            <a:r>
              <a:rPr lang="en-US" dirty="0"/>
              <a:t>Conversation is a common usage pattern, in combination with</a:t>
            </a:r>
          </a:p>
          <a:p>
            <a:pPr lvl="1"/>
            <a:r>
              <a:rPr lang="en-US" dirty="0"/>
              <a:t>Sentiment analysis (think Chevrolet)</a:t>
            </a:r>
          </a:p>
          <a:p>
            <a:pPr lvl="1"/>
            <a:r>
              <a:rPr lang="en-US" dirty="0"/>
              <a:t>Personality insights (think TD Ameritrade)</a:t>
            </a:r>
          </a:p>
          <a:p>
            <a:pPr lvl="1"/>
            <a:r>
              <a:rPr lang="en-US" dirty="0"/>
              <a:t>Weather patterns</a:t>
            </a:r>
          </a:p>
          <a:p>
            <a:pPr lvl="1"/>
            <a:r>
              <a:rPr lang="en-US" dirty="0"/>
              <a:t>News retrieval</a:t>
            </a:r>
          </a:p>
          <a:p>
            <a:pPr lvl="1"/>
            <a:r>
              <a:rPr lang="en-US" dirty="0"/>
              <a:t>Trade off analytics </a:t>
            </a:r>
          </a:p>
          <a:p>
            <a:pPr lvl="1"/>
            <a:r>
              <a:rPr lang="en-US" dirty="0"/>
              <a:t>Etc.</a:t>
            </a:r>
          </a:p>
          <a:p>
            <a:pPr lvl="1"/>
            <a:endParaRPr lang="en-US" dirty="0"/>
          </a:p>
        </p:txBody>
      </p:sp>
      <p:sp>
        <p:nvSpPr>
          <p:cNvPr id="5" name="TextBox 4"/>
          <p:cNvSpPr txBox="1"/>
          <p:nvPr/>
        </p:nvSpPr>
        <p:spPr>
          <a:xfrm>
            <a:off x="543979" y="4987903"/>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1245019" y="5572083"/>
            <a:ext cx="9136771" cy="1285917"/>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Merge and match any API with ease</a:t>
            </a:r>
          </a:p>
          <a:p>
            <a:r>
              <a:rPr lang="en-US" dirty="0"/>
              <a:t>Creativity is a wild mind and a disciplined eye</a:t>
            </a:r>
          </a:p>
          <a:p>
            <a:pPr lvl="1"/>
            <a:endParaRPr lang="en-US" dirty="0"/>
          </a:p>
        </p:txBody>
      </p:sp>
      <p:sp>
        <p:nvSpPr>
          <p:cNvPr id="7" name="TextBox 6"/>
          <p:cNvSpPr txBox="1"/>
          <p:nvPr/>
        </p:nvSpPr>
        <p:spPr>
          <a:xfrm>
            <a:off x="543979" y="934789"/>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32376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24" y="1496028"/>
            <a:ext cx="8694663" cy="2819400"/>
          </a:xfrm>
        </p:spPr>
        <p:txBody>
          <a:bodyPr/>
          <a:lstStyle/>
          <a:p>
            <a:r>
              <a:rPr lang="en-US" dirty="0"/>
              <a:t>So,…</a:t>
            </a:r>
            <a:br>
              <a:rPr lang="en-US" dirty="0"/>
            </a:br>
            <a:r>
              <a:rPr lang="en-US" dirty="0"/>
              <a:t>Watson is not creative</a:t>
            </a:r>
            <a:br>
              <a:rPr lang="en-US" dirty="0"/>
            </a:br>
            <a:r>
              <a:rPr lang="en-US" dirty="0"/>
              <a:t>Watson is all pre-programmed</a:t>
            </a:r>
            <a:br>
              <a:rPr lang="en-US" dirty="0"/>
            </a:br>
            <a:r>
              <a:rPr lang="en-US" dirty="0"/>
              <a:t>Watson is …</a:t>
            </a:r>
          </a:p>
        </p:txBody>
      </p:sp>
      <p:sp>
        <p:nvSpPr>
          <p:cNvPr id="3" name="Text Placeholder 2"/>
          <p:cNvSpPr>
            <a:spLocks noGrp="1"/>
          </p:cNvSpPr>
          <p:nvPr>
            <p:ph type="body" idx="1"/>
          </p:nvPr>
        </p:nvSpPr>
        <p:spPr>
          <a:xfrm>
            <a:off x="1065491" y="5410202"/>
            <a:ext cx="10358722" cy="609601"/>
          </a:xfrm>
        </p:spPr>
        <p:txBody>
          <a:bodyPr>
            <a:normAutofit/>
          </a:bodyPr>
          <a:lstStyle/>
          <a:p>
            <a:r>
              <a:rPr lang="en-US" b="1" dirty="0">
                <a:solidFill>
                  <a:srgbClr val="FF0000"/>
                </a:solidFill>
              </a:rPr>
              <a:t>No! </a:t>
            </a:r>
            <a:r>
              <a:rPr lang="en-US" dirty="0"/>
              <a:t>patterns in data + math can be used in remarkable ways</a:t>
            </a:r>
          </a:p>
        </p:txBody>
      </p:sp>
    </p:spTree>
    <p:extLst>
      <p:ext uri="{BB962C8B-B14F-4D97-AF65-F5344CB8AC3E}">
        <p14:creationId xmlns:p14="http://schemas.microsoft.com/office/powerpoint/2010/main" val="39027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26373" y="196850"/>
            <a:ext cx="9227367" cy="19685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7492" y="2429535"/>
            <a:ext cx="5423116" cy="315776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245708" y="2438131"/>
            <a:ext cx="5313279" cy="4013092"/>
          </a:xfrm>
          <a:prstGeom prst="rect">
            <a:avLst/>
          </a:prstGeom>
        </p:spPr>
      </p:pic>
    </p:spTree>
    <p:extLst>
      <p:ext uri="{BB962C8B-B14F-4D97-AF65-F5344CB8AC3E}">
        <p14:creationId xmlns:p14="http://schemas.microsoft.com/office/powerpoint/2010/main" val="370575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
          <a:stretch/>
        </p:blipFill>
        <p:spPr>
          <a:xfrm>
            <a:off x="300942" y="231494"/>
            <a:ext cx="11565159" cy="6151944"/>
          </a:xfrm>
          <a:prstGeom prst="rect">
            <a:avLst/>
          </a:prstGeom>
        </p:spPr>
      </p:pic>
      <p:sp>
        <p:nvSpPr>
          <p:cNvPr id="5" name="Rectangle 4"/>
          <p:cNvSpPr/>
          <p:nvPr/>
        </p:nvSpPr>
        <p:spPr>
          <a:xfrm>
            <a:off x="300942" y="6442368"/>
            <a:ext cx="3440044" cy="369332"/>
          </a:xfrm>
          <a:prstGeom prst="rect">
            <a:avLst/>
          </a:prstGeom>
        </p:spPr>
        <p:txBody>
          <a:bodyPr wrap="none">
            <a:spAutoFit/>
          </a:bodyPr>
          <a:lstStyle/>
          <a:p>
            <a:r>
              <a:rPr lang="en-US" dirty="0"/>
              <a:t>https://www.ibmchefwatson.com/</a:t>
            </a:r>
          </a:p>
        </p:txBody>
      </p:sp>
    </p:spTree>
    <p:extLst>
      <p:ext uri="{BB962C8B-B14F-4D97-AF65-F5344CB8AC3E}">
        <p14:creationId xmlns:p14="http://schemas.microsoft.com/office/powerpoint/2010/main" val="40810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5" name="Rectangle 4"/>
          <p:cNvSpPr/>
          <p:nvPr/>
        </p:nvSpPr>
        <p:spPr>
          <a:xfrm>
            <a:off x="0" y="1547447"/>
            <a:ext cx="12192000" cy="531055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064626" y="2350179"/>
            <a:ext cx="10834149" cy="4114801"/>
          </a:xfrm>
          <a:noFill/>
        </p:spPr>
        <p:txBody>
          <a:bodyPr>
            <a:normAutofit/>
          </a:bodyPr>
          <a:lstStyle/>
          <a:p>
            <a:pPr fontAlgn="base"/>
            <a:r>
              <a:rPr lang="en-US" b="1" dirty="0">
                <a:solidFill>
                  <a:schemeClr val="bg1"/>
                </a:solidFill>
              </a:rPr>
              <a:t>Belgian bacon pudding</a:t>
            </a:r>
            <a:r>
              <a:rPr lang="en-US" dirty="0">
                <a:solidFill>
                  <a:schemeClr val="bg1"/>
                </a:solidFill>
              </a:rPr>
              <a:t>, a desert containing dried porcini mushrooms</a:t>
            </a:r>
          </a:p>
          <a:p>
            <a:pPr fontAlgn="base"/>
            <a:r>
              <a:rPr lang="en-US" b="1" dirty="0">
                <a:solidFill>
                  <a:schemeClr val="bg1"/>
                </a:solidFill>
              </a:rPr>
              <a:t>Vietnamese apple kebab</a:t>
            </a:r>
            <a:r>
              <a:rPr lang="en-US" dirty="0">
                <a:solidFill>
                  <a:schemeClr val="bg1"/>
                </a:solidFill>
              </a:rPr>
              <a:t>, with the vaunted mushroom-and-strawberry pairing</a:t>
            </a:r>
          </a:p>
          <a:p>
            <a:pPr fontAlgn="base"/>
            <a:r>
              <a:rPr lang="en-US" b="1" dirty="0">
                <a:solidFill>
                  <a:schemeClr val="bg1"/>
                </a:solidFill>
              </a:rPr>
              <a:t>Portuguese lobster roll</a:t>
            </a:r>
            <a:r>
              <a:rPr lang="en-US" dirty="0">
                <a:solidFill>
                  <a:schemeClr val="bg1"/>
                </a:solidFill>
              </a:rPr>
              <a:t>, with appetizing “saffron fluid gel”</a:t>
            </a:r>
          </a:p>
          <a:p>
            <a:pPr fontAlgn="base"/>
            <a:r>
              <a:rPr lang="en-US" b="1" dirty="0">
                <a:solidFill>
                  <a:schemeClr val="bg1"/>
                </a:solidFill>
              </a:rPr>
              <a:t>Hoof-n-Honey ale</a:t>
            </a:r>
            <a:r>
              <a:rPr lang="en-US" dirty="0">
                <a:solidFill>
                  <a:schemeClr val="bg1"/>
                </a:solidFill>
              </a:rPr>
              <a:t>, with veal stock</a:t>
            </a:r>
          </a:p>
          <a:p>
            <a:pPr fontAlgn="base"/>
            <a:r>
              <a:rPr lang="en-US" b="1" dirty="0">
                <a:solidFill>
                  <a:schemeClr val="bg1"/>
                </a:solidFill>
              </a:rPr>
              <a:t>Thai-Jewish chicken</a:t>
            </a:r>
            <a:r>
              <a:rPr lang="en-US" dirty="0">
                <a:solidFill>
                  <a:schemeClr val="bg1"/>
                </a:solidFill>
              </a:rPr>
              <a:t>, with potato latkes </a:t>
            </a:r>
            <a:r>
              <a:rPr lang="en-US" i="1" dirty="0">
                <a:solidFill>
                  <a:schemeClr val="bg1"/>
                </a:solidFill>
              </a:rPr>
              <a:t>and</a:t>
            </a:r>
            <a:r>
              <a:rPr lang="en-US" dirty="0">
                <a:solidFill>
                  <a:schemeClr val="bg1"/>
                </a:solidFill>
              </a:rPr>
              <a:t> rice balls</a:t>
            </a:r>
          </a:p>
          <a:p>
            <a:pPr fontAlgn="base"/>
            <a:r>
              <a:rPr lang="en-US" b="1" dirty="0">
                <a:solidFill>
                  <a:schemeClr val="bg1"/>
                </a:solidFill>
              </a:rPr>
              <a:t>The shrimp cocktail</a:t>
            </a:r>
            <a:r>
              <a:rPr lang="en-US" dirty="0">
                <a:solidFill>
                  <a:schemeClr val="bg1"/>
                </a:solidFill>
              </a:rPr>
              <a:t>, which is a beverage with actual shrimp in it</a:t>
            </a:r>
          </a:p>
          <a:p>
            <a:pPr fontAlgn="base"/>
            <a:r>
              <a:rPr lang="en-US" b="1" dirty="0">
                <a:solidFill>
                  <a:schemeClr val="bg1"/>
                </a:solidFill>
              </a:rPr>
              <a:t>Kenyan Brussels spouts,</a:t>
            </a:r>
            <a:r>
              <a:rPr lang="en-US" dirty="0">
                <a:solidFill>
                  <a:schemeClr val="bg1"/>
                </a:solidFill>
              </a:rPr>
              <a:t> with cardamom</a:t>
            </a:r>
          </a:p>
          <a:p>
            <a:endParaRPr lang="en-US" dirty="0">
              <a:solidFill>
                <a:schemeClr val="bg1"/>
              </a:solidFill>
            </a:endParaRPr>
          </a:p>
        </p:txBody>
      </p:sp>
    </p:spTree>
    <p:extLst>
      <p:ext uri="{BB962C8B-B14F-4D97-AF65-F5344CB8AC3E}">
        <p14:creationId xmlns:p14="http://schemas.microsoft.com/office/powerpoint/2010/main" val="189615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3122" y="1851949"/>
            <a:ext cx="8694663" cy="1421757"/>
          </a:xfrm>
        </p:spPr>
        <p:txBody>
          <a:bodyPr/>
          <a:lstStyle/>
          <a:p>
            <a:r>
              <a:rPr lang="en-US" dirty="0"/>
              <a:t>Understanding Watson in terms of its components</a:t>
            </a:r>
          </a:p>
        </p:txBody>
      </p:sp>
      <p:sp>
        <p:nvSpPr>
          <p:cNvPr id="6" name="Text Placeholder 2"/>
          <p:cNvSpPr>
            <a:spLocks noGrp="1"/>
          </p:cNvSpPr>
          <p:nvPr>
            <p:ph type="body" idx="1"/>
          </p:nvPr>
        </p:nvSpPr>
        <p:spPr>
          <a:xfrm>
            <a:off x="1065491" y="5410202"/>
            <a:ext cx="10358722" cy="609601"/>
          </a:xfrm>
        </p:spPr>
        <p:txBody>
          <a:bodyPr>
            <a:normAutofit/>
          </a:bodyPr>
          <a:lstStyle/>
          <a:p>
            <a:r>
              <a:rPr lang="en-US" dirty="0"/>
              <a:t>A look behind the scenes</a:t>
            </a:r>
          </a:p>
        </p:txBody>
      </p:sp>
    </p:spTree>
    <p:extLst>
      <p:ext uri="{BB962C8B-B14F-4D97-AF65-F5344CB8AC3E}">
        <p14:creationId xmlns:p14="http://schemas.microsoft.com/office/powerpoint/2010/main" val="315567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bwMode="auto">
          <a:xfrm>
            <a:off x="398992" y="210321"/>
            <a:ext cx="11394016" cy="10989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rmAutofit/>
          </a:bodyPr>
          <a:lstStyle/>
          <a:p>
            <a:r>
              <a:rPr lang="en-US" altLang="en-US" sz="2800" dirty="0"/>
              <a:t>The Watson Data Platform making data simple and accessible to all</a:t>
            </a:r>
          </a:p>
        </p:txBody>
      </p:sp>
      <p:pic>
        <p:nvPicPr>
          <p:cNvPr id="32771" name="Picture 2" descr="Screen Shot 2017-03-14 at 12.39.4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71183"/>
            <a:ext cx="12192000" cy="458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Pasted image at 2016_11_03 09_19 PM.png"/>
          <p:cNvPicPr>
            <a:picLocks noChangeAspect="1"/>
          </p:cNvPicPr>
          <p:nvPr/>
        </p:nvPicPr>
        <p:blipFill>
          <a:blip r:embed="rId3">
            <a:duotone>
              <a:prstClr val="black"/>
              <a:schemeClr val="tx2">
                <a:lumMod val="75000"/>
                <a:tint val="45000"/>
                <a:satMod val="400000"/>
              </a:schemeClr>
            </a:duotone>
            <a:extLst>
              <a:ext uri="{28A0092B-C50C-407E-A947-70E740481C1C}">
                <a14:useLocalDpi xmlns:a14="http://schemas.microsoft.com/office/drawing/2010/main"/>
              </a:ext>
            </a:extLst>
          </a:blip>
          <a:stretch>
            <a:fillRect/>
          </a:stretch>
        </p:blipFill>
        <p:spPr>
          <a:xfrm>
            <a:off x="398992" y="2765130"/>
            <a:ext cx="2006902" cy="1799461"/>
          </a:xfrm>
          <a:prstGeom prst="rect">
            <a:avLst/>
          </a:prstGeom>
        </p:spPr>
      </p:pic>
    </p:spTree>
    <p:extLst>
      <p:ext uri="{BB962C8B-B14F-4D97-AF65-F5344CB8AC3E}">
        <p14:creationId xmlns:p14="http://schemas.microsoft.com/office/powerpoint/2010/main" val="270932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250537" y="281115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103977" y="547307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249116" y="418275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044495" y="277871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746914" y="460556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Content Placeholder 4"/>
          <p:cNvSpPr>
            <a:spLocks noGrp="1"/>
          </p:cNvSpPr>
          <p:nvPr>
            <p:ph idx="1"/>
          </p:nvPr>
        </p:nvSpPr>
        <p:spPr>
          <a:xfrm>
            <a:off x="661760" y="277156"/>
            <a:ext cx="10881783" cy="4297362"/>
          </a:xfrm>
        </p:spPr>
        <p:txBody>
          <a:bodyPr>
            <a:normAutofit/>
          </a:bodyPr>
          <a:lstStyle/>
          <a:p>
            <a:pPr marL="0" indent="0">
              <a:buNone/>
            </a:pPr>
            <a:r>
              <a:rPr lang="en-US" altLang="en-US" sz="2800" dirty="0"/>
              <a:t>The Watson Data Platform </a:t>
            </a:r>
            <a:r>
              <a:rPr lang="en-US" sz="2800" dirty="0"/>
              <a:t>enables organizations and developers to quickly and easily create, deploy, and manage applications on the cloud.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959269" y="2371253"/>
            <a:ext cx="3872729" cy="438707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9419" y="2371253"/>
            <a:ext cx="7052183" cy="4406530"/>
          </a:xfrm>
          <a:prstGeom prst="rect">
            <a:avLst/>
          </a:prstGeom>
        </p:spPr>
      </p:pic>
      <p:sp>
        <p:nvSpPr>
          <p:cNvPr id="2" name="TextBox 1"/>
          <p:cNvSpPr txBox="1"/>
          <p:nvPr/>
        </p:nvSpPr>
        <p:spPr>
          <a:xfrm>
            <a:off x="2069972" y="1837005"/>
            <a:ext cx="3588739" cy="461665"/>
          </a:xfrm>
          <a:prstGeom prst="rect">
            <a:avLst/>
          </a:prstGeom>
          <a:noFill/>
        </p:spPr>
        <p:txBody>
          <a:bodyPr wrap="none" rtlCol="0">
            <a:spAutoFit/>
          </a:bodyPr>
          <a:lstStyle/>
          <a:p>
            <a:r>
              <a:rPr lang="en-US" sz="2400" dirty="0"/>
              <a:t>Examples of cognitive APIs</a:t>
            </a:r>
          </a:p>
        </p:txBody>
      </p:sp>
    </p:spTree>
    <p:extLst>
      <p:ext uri="{BB962C8B-B14F-4D97-AF65-F5344CB8AC3E}">
        <p14:creationId xmlns:p14="http://schemas.microsoft.com/office/powerpoint/2010/main" val="149576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1193" y="379382"/>
            <a:ext cx="7969827" cy="90077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1192" y="2730268"/>
            <a:ext cx="7969828" cy="3813464"/>
          </a:xfrm>
          <a:prstGeom prst="rect">
            <a:avLst/>
          </a:prstGeom>
        </p:spPr>
      </p:pic>
      <p:sp>
        <p:nvSpPr>
          <p:cNvPr id="6" name="TextBox 5"/>
          <p:cNvSpPr txBox="1"/>
          <p:nvPr/>
        </p:nvSpPr>
        <p:spPr>
          <a:xfrm>
            <a:off x="6353887" y="745142"/>
            <a:ext cx="1506951" cy="369332"/>
          </a:xfrm>
          <a:prstGeom prst="rect">
            <a:avLst/>
          </a:prstGeom>
          <a:noFill/>
        </p:spPr>
        <p:txBody>
          <a:bodyPr wrap="none" rtlCol="0">
            <a:spAutoFit/>
          </a:bodyPr>
          <a:lstStyle/>
          <a:p>
            <a:r>
              <a:rPr lang="en-US" dirty="0"/>
              <a:t>7 August 2016</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71050" y="852748"/>
            <a:ext cx="3497988" cy="9361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91192" y="1280160"/>
            <a:ext cx="7969828" cy="1450108"/>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312577" y="3235265"/>
            <a:ext cx="3756461" cy="435864"/>
          </a:xfrm>
          <a:prstGeom prst="rect">
            <a:avLst/>
          </a:prstGeom>
        </p:spPr>
      </p:pic>
      <p:sp>
        <p:nvSpPr>
          <p:cNvPr id="9" name="TextBox 8"/>
          <p:cNvSpPr txBox="1"/>
          <p:nvPr/>
        </p:nvSpPr>
        <p:spPr>
          <a:xfrm>
            <a:off x="10278035" y="440342"/>
            <a:ext cx="1791003" cy="369332"/>
          </a:xfrm>
          <a:prstGeom prst="rect">
            <a:avLst/>
          </a:prstGeom>
          <a:noFill/>
        </p:spPr>
        <p:txBody>
          <a:bodyPr wrap="none" rtlCol="0">
            <a:spAutoFit/>
          </a:bodyPr>
          <a:lstStyle/>
          <a:p>
            <a:r>
              <a:rPr lang="en-US" dirty="0"/>
              <a:t>22 February 2017</a:t>
            </a:r>
          </a:p>
        </p:txBody>
      </p:sp>
      <p:sp>
        <p:nvSpPr>
          <p:cNvPr id="10" name="TextBox 9"/>
          <p:cNvSpPr txBox="1"/>
          <p:nvPr/>
        </p:nvSpPr>
        <p:spPr>
          <a:xfrm>
            <a:off x="10532399" y="2035862"/>
            <a:ext cx="1536639" cy="369332"/>
          </a:xfrm>
          <a:prstGeom prst="rect">
            <a:avLst/>
          </a:prstGeom>
          <a:noFill/>
        </p:spPr>
        <p:txBody>
          <a:bodyPr wrap="none" rtlCol="0">
            <a:spAutoFit/>
          </a:bodyPr>
          <a:lstStyle/>
          <a:p>
            <a:r>
              <a:rPr lang="en-US" dirty="0"/>
              <a:t>10 March 2017</a:t>
            </a:r>
          </a:p>
        </p:txBody>
      </p: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12577" y="2405194"/>
            <a:ext cx="3756461" cy="827763"/>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473159" y="4237085"/>
            <a:ext cx="3595879" cy="1673860"/>
          </a:xfrm>
          <a:prstGeom prst="rect">
            <a:avLst/>
          </a:prstGeom>
        </p:spPr>
      </p:pic>
      <p:sp>
        <p:nvSpPr>
          <p:cNvPr id="13" name="TextBox 12"/>
          <p:cNvSpPr txBox="1"/>
          <p:nvPr/>
        </p:nvSpPr>
        <p:spPr>
          <a:xfrm>
            <a:off x="10518164" y="3849211"/>
            <a:ext cx="1516569" cy="369332"/>
          </a:xfrm>
          <a:prstGeom prst="rect">
            <a:avLst/>
          </a:prstGeom>
          <a:noFill/>
        </p:spPr>
        <p:txBody>
          <a:bodyPr wrap="none" rtlCol="0">
            <a:spAutoFit/>
          </a:bodyPr>
          <a:lstStyle/>
          <a:p>
            <a:r>
              <a:rPr lang="en-US" dirty="0"/>
              <a:t>13 March 2017</a:t>
            </a:r>
          </a:p>
        </p:txBody>
      </p:sp>
    </p:spTree>
    <p:extLst>
      <p:ext uri="{BB962C8B-B14F-4D97-AF65-F5344CB8AC3E}">
        <p14:creationId xmlns:p14="http://schemas.microsoft.com/office/powerpoint/2010/main" val="388729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64" y="266216"/>
            <a:ext cx="9146383" cy="780327"/>
          </a:xfrm>
        </p:spPr>
        <p:txBody>
          <a:bodyPr/>
          <a:lstStyle/>
          <a:p>
            <a:r>
              <a:rPr lang="en-US" dirty="0"/>
              <a:t>What is an API or web service?</a:t>
            </a:r>
          </a:p>
        </p:txBody>
      </p:sp>
      <p:sp>
        <p:nvSpPr>
          <p:cNvPr id="3" name="Content Placeholder 2"/>
          <p:cNvSpPr>
            <a:spLocks noGrp="1"/>
          </p:cNvSpPr>
          <p:nvPr>
            <p:ph idx="1"/>
          </p:nvPr>
        </p:nvSpPr>
        <p:spPr>
          <a:xfrm>
            <a:off x="492664" y="1453586"/>
            <a:ext cx="11186192" cy="4114801"/>
          </a:xfrm>
        </p:spPr>
        <p:txBody>
          <a:bodyPr/>
          <a:lstStyle/>
          <a:p>
            <a:r>
              <a:rPr lang="en-US" dirty="0"/>
              <a:t>A webpage that provides/returns information in a structured way to it can be processed further.</a:t>
            </a:r>
          </a:p>
          <a:p>
            <a:r>
              <a:rPr lang="en-US" dirty="0"/>
              <a:t>Example:</a:t>
            </a:r>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2664" y="3001701"/>
            <a:ext cx="11064240" cy="2450939"/>
          </a:xfrm>
          <a:prstGeom prst="rect">
            <a:avLst/>
          </a:prstGeom>
        </p:spPr>
      </p:pic>
    </p:spTree>
    <p:extLst>
      <p:ext uri="{BB962C8B-B14F-4D97-AF65-F5344CB8AC3E}">
        <p14:creationId xmlns:p14="http://schemas.microsoft.com/office/powerpoint/2010/main" val="204244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619" y="230529"/>
            <a:ext cx="11012571" cy="780327"/>
          </a:xfrm>
        </p:spPr>
        <p:txBody>
          <a:bodyPr>
            <a:normAutofit fontScale="90000"/>
          </a:bodyPr>
          <a:lstStyle/>
          <a:p>
            <a:r>
              <a:rPr lang="en-US" dirty="0"/>
              <a:t>Return the 5 most recent articles that mention </a:t>
            </a:r>
            <a:r>
              <a:rPr lang="en-US" b="1" dirty="0"/>
              <a:t>a company acquiring another company</a:t>
            </a:r>
            <a:r>
              <a:rPr lang="en-US" dirty="0"/>
              <a:t> the article title. </a:t>
            </a:r>
          </a:p>
        </p:txBody>
      </p:sp>
      <p:sp>
        <p:nvSpPr>
          <p:cNvPr id="3" name="Content Placeholder 2"/>
          <p:cNvSpPr>
            <a:spLocks noGrp="1"/>
          </p:cNvSpPr>
          <p:nvPr>
            <p:ph idx="1"/>
          </p:nvPr>
        </p:nvSpPr>
        <p:spPr>
          <a:xfrm>
            <a:off x="330619" y="1141069"/>
            <a:ext cx="11186192" cy="4114801"/>
          </a:xfrm>
        </p:spPr>
        <p:txBody>
          <a:bodyPr/>
          <a:lstStyle/>
          <a:p>
            <a:r>
              <a:rPr lang="en-US" dirty="0"/>
              <a:t>subject entity type “Company”, object entity type is “Company” </a:t>
            </a:r>
          </a:p>
          <a:p>
            <a:r>
              <a:rPr lang="en-US" dirty="0"/>
              <a:t>Verb linking the subject and object is 'acquire'</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0323" y="2389204"/>
            <a:ext cx="7836061" cy="4185215"/>
          </a:xfrm>
          <a:prstGeom prst="rect">
            <a:avLst/>
          </a:prstGeom>
        </p:spPr>
      </p:pic>
      <p:sp>
        <p:nvSpPr>
          <p:cNvPr id="6" name="TextBox 5"/>
          <p:cNvSpPr txBox="1"/>
          <p:nvPr/>
        </p:nvSpPr>
        <p:spPr>
          <a:xfrm>
            <a:off x="8565266" y="2389203"/>
            <a:ext cx="3240911" cy="2308324"/>
          </a:xfrm>
          <a:prstGeom prst="rect">
            <a:avLst/>
          </a:prstGeom>
          <a:noFill/>
        </p:spPr>
        <p:txBody>
          <a:bodyPr wrap="square" rtlCol="0">
            <a:spAutoFit/>
          </a:bodyPr>
          <a:lstStyle/>
          <a:p>
            <a:r>
              <a:rPr lang="en-US" dirty="0"/>
              <a:t>Look at the work ‘behind the scenes’:</a:t>
            </a:r>
          </a:p>
          <a:p>
            <a:endParaRPr lang="en-US" dirty="0"/>
          </a:p>
          <a:p>
            <a:r>
              <a:rPr lang="en-US" dirty="0"/>
              <a:t>Not just retrieving news articles, but actively decomposing the language so a vast amount of intelligent queries van be formed.</a:t>
            </a:r>
          </a:p>
        </p:txBody>
      </p:sp>
      <p:sp>
        <p:nvSpPr>
          <p:cNvPr id="5" name="TextBox 4"/>
          <p:cNvSpPr txBox="1"/>
          <p:nvPr/>
        </p:nvSpPr>
        <p:spPr>
          <a:xfrm>
            <a:off x="8709376" y="5353772"/>
            <a:ext cx="2807435" cy="523220"/>
          </a:xfrm>
          <a:prstGeom prst="rect">
            <a:avLst/>
          </a:prstGeom>
          <a:noFill/>
        </p:spPr>
        <p:txBody>
          <a:bodyPr wrap="none" rtlCol="0">
            <a:spAutoFit/>
          </a:bodyPr>
          <a:lstStyle/>
          <a:p>
            <a:r>
              <a:rPr lang="en-US" sz="2800" dirty="0">
                <a:solidFill>
                  <a:srgbClr val="FFC000"/>
                </a:solidFill>
              </a:rPr>
              <a:t>Watson News API</a:t>
            </a:r>
          </a:p>
        </p:txBody>
      </p:sp>
    </p:spTree>
    <p:extLst>
      <p:ext uri="{BB962C8B-B14F-4D97-AF65-F5344CB8AC3E}">
        <p14:creationId xmlns:p14="http://schemas.microsoft.com/office/powerpoint/2010/main" val="86442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05084" y="168001"/>
            <a:ext cx="11697863" cy="1371600"/>
          </a:xfrm>
        </p:spPr>
        <p:txBody>
          <a:bodyPr>
            <a:normAutofit fontScale="90000"/>
          </a:bodyPr>
          <a:lstStyle/>
          <a:p>
            <a:r>
              <a:rPr lang="en-US" dirty="0"/>
              <a:t>This API-centric, as-a-Service delivery is disrupting the consumption of business services as Cloud disrupted the IT consumption model</a:t>
            </a:r>
          </a:p>
        </p:txBody>
      </p:sp>
      <p:sp>
        <p:nvSpPr>
          <p:cNvPr id="9" name="Trapezoid 97"/>
          <p:cNvSpPr>
            <a:spLocks noChangeArrowheads="1"/>
          </p:cNvSpPr>
          <p:nvPr/>
        </p:nvSpPr>
        <p:spPr bwMode="auto">
          <a:xfrm rot="5400000" flipV="1">
            <a:off x="2087833" y="3098004"/>
            <a:ext cx="1657350" cy="392113"/>
          </a:xfrm>
          <a:custGeom>
            <a:avLst/>
            <a:gdLst>
              <a:gd name="T0" fmla="*/ 782844 w 1668334"/>
              <a:gd name="T1" fmla="*/ 0 h 391589"/>
              <a:gd name="T2" fmla="*/ 197831 w 1668334"/>
              <a:gd name="T3" fmla="*/ 200027 h 391589"/>
              <a:gd name="T4" fmla="*/ 782844 w 1668334"/>
              <a:gd name="T5" fmla="*/ 400052 h 391589"/>
              <a:gd name="T6" fmla="*/ 1367860 w 1668334"/>
              <a:gd name="T7" fmla="*/ 200027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chemeClr val="tx1"/>
              </a:gs>
              <a:gs pos="100000">
                <a:srgbClr val="EAEAEA"/>
              </a:gs>
            </a:gsLst>
            <a:lin ang="5400000" scaled="1"/>
          </a:gradFill>
          <a:ln w="9525">
            <a:noFill/>
            <a:round/>
            <a:headEnd/>
            <a:tailEnd/>
          </a:ln>
        </p:spPr>
        <p:txBody>
          <a:bodyPr rot="10800000" anchor="ctr"/>
          <a:lstStyle/>
          <a:p>
            <a:pPr defTabSz="914400"/>
            <a:endParaRPr lang="en-US" sz="1400">
              <a:solidFill>
                <a:srgbClr val="000000"/>
              </a:solidFill>
              <a:latin typeface="Arial"/>
              <a:ea typeface="+mn-ea"/>
              <a:cs typeface="Arial" pitchFamily="34" charset="0"/>
            </a:endParaRPr>
          </a:p>
        </p:txBody>
      </p:sp>
      <p:sp>
        <p:nvSpPr>
          <p:cNvPr id="10" name="Trapezoid 97"/>
          <p:cNvSpPr>
            <a:spLocks noChangeArrowheads="1"/>
          </p:cNvSpPr>
          <p:nvPr/>
        </p:nvSpPr>
        <p:spPr bwMode="auto">
          <a:xfrm rot="5400000" flipV="1">
            <a:off x="2087833" y="5414166"/>
            <a:ext cx="1657350" cy="392113"/>
          </a:xfrm>
          <a:custGeom>
            <a:avLst/>
            <a:gdLst>
              <a:gd name="T0" fmla="*/ 782844 w 1668334"/>
              <a:gd name="T1" fmla="*/ 0 h 391589"/>
              <a:gd name="T2" fmla="*/ 197831 w 1668334"/>
              <a:gd name="T3" fmla="*/ 200027 h 391589"/>
              <a:gd name="T4" fmla="*/ 782844 w 1668334"/>
              <a:gd name="T5" fmla="*/ 400052 h 391589"/>
              <a:gd name="T6" fmla="*/ 1367860 w 1668334"/>
              <a:gd name="T7" fmla="*/ 200027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chemeClr val="tx1"/>
              </a:gs>
              <a:gs pos="100000">
                <a:srgbClr val="EAEAEA"/>
              </a:gs>
            </a:gsLst>
            <a:lin ang="5400000" scaled="1"/>
          </a:gradFill>
          <a:ln w="9525">
            <a:noFill/>
            <a:round/>
            <a:headEnd/>
            <a:tailEnd/>
          </a:ln>
        </p:spPr>
        <p:txBody>
          <a:bodyPr rot="10800000" anchor="ctr"/>
          <a:lstStyle/>
          <a:p>
            <a:pPr defTabSz="914400"/>
            <a:endParaRPr lang="en-US" sz="1400">
              <a:solidFill>
                <a:srgbClr val="000000"/>
              </a:solidFill>
              <a:latin typeface="Arial"/>
              <a:ea typeface="+mn-ea"/>
              <a:cs typeface="Arial" pitchFamily="34" charset="0"/>
            </a:endParaRPr>
          </a:p>
        </p:txBody>
      </p:sp>
      <p:sp>
        <p:nvSpPr>
          <p:cNvPr id="11" name="Trapezoid 97"/>
          <p:cNvSpPr>
            <a:spLocks noChangeArrowheads="1"/>
          </p:cNvSpPr>
          <p:nvPr/>
        </p:nvSpPr>
        <p:spPr bwMode="auto">
          <a:xfrm rot="5400000">
            <a:off x="8039376" y="3097996"/>
            <a:ext cx="1657350" cy="392112"/>
          </a:xfrm>
          <a:custGeom>
            <a:avLst/>
            <a:gdLst>
              <a:gd name="T0" fmla="*/ 782844 w 1668334"/>
              <a:gd name="T1" fmla="*/ 0 h 391589"/>
              <a:gd name="T2" fmla="*/ 197831 w 1668334"/>
              <a:gd name="T3" fmla="*/ 200022 h 391589"/>
              <a:gd name="T4" fmla="*/ 782844 w 1668334"/>
              <a:gd name="T5" fmla="*/ 400042 h 391589"/>
              <a:gd name="T6" fmla="*/ 1367860 w 1668334"/>
              <a:gd name="T7" fmla="*/ 200022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rgbClr val="3399FF"/>
              </a:gs>
              <a:gs pos="100000">
                <a:srgbClr val="EAEAEA"/>
              </a:gs>
            </a:gsLst>
            <a:lin ang="5400000" scaled="1"/>
          </a:gradFill>
          <a:ln w="9525">
            <a:noFill/>
            <a:round/>
            <a:headEnd/>
            <a:tailEnd/>
          </a:ln>
        </p:spPr>
        <p:txBody>
          <a:bodyPr anchor="ctr"/>
          <a:lstStyle/>
          <a:p>
            <a:pPr defTabSz="914400"/>
            <a:endParaRPr lang="en-US" sz="1400">
              <a:solidFill>
                <a:srgbClr val="000000"/>
              </a:solidFill>
              <a:latin typeface="Arial"/>
              <a:ea typeface="+mn-ea"/>
              <a:cs typeface="Arial" pitchFamily="34" charset="0"/>
            </a:endParaRPr>
          </a:p>
        </p:txBody>
      </p:sp>
      <p:sp>
        <p:nvSpPr>
          <p:cNvPr id="12" name="Trapezoid 97"/>
          <p:cNvSpPr>
            <a:spLocks noChangeArrowheads="1"/>
          </p:cNvSpPr>
          <p:nvPr/>
        </p:nvSpPr>
        <p:spPr bwMode="auto">
          <a:xfrm rot="5400000">
            <a:off x="8039376" y="5414158"/>
            <a:ext cx="1657350" cy="392112"/>
          </a:xfrm>
          <a:custGeom>
            <a:avLst/>
            <a:gdLst>
              <a:gd name="T0" fmla="*/ 782844 w 1668334"/>
              <a:gd name="T1" fmla="*/ 0 h 391589"/>
              <a:gd name="T2" fmla="*/ 197831 w 1668334"/>
              <a:gd name="T3" fmla="*/ 200022 h 391589"/>
              <a:gd name="T4" fmla="*/ 782844 w 1668334"/>
              <a:gd name="T5" fmla="*/ 400042 h 391589"/>
              <a:gd name="T6" fmla="*/ 1367860 w 1668334"/>
              <a:gd name="T7" fmla="*/ 200022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rgbClr val="3399FF"/>
              </a:gs>
              <a:gs pos="100000">
                <a:srgbClr val="EAEAEA"/>
              </a:gs>
            </a:gsLst>
            <a:lin ang="5400000" scaled="1"/>
          </a:gradFill>
          <a:ln w="9525">
            <a:noFill/>
            <a:round/>
            <a:headEnd/>
            <a:tailEnd/>
          </a:ln>
        </p:spPr>
        <p:txBody>
          <a:bodyPr anchor="ctr"/>
          <a:lstStyle/>
          <a:p>
            <a:pPr defTabSz="914400"/>
            <a:endParaRPr lang="en-US" sz="1400">
              <a:solidFill>
                <a:srgbClr val="000000"/>
              </a:solidFill>
              <a:latin typeface="Arial"/>
              <a:ea typeface="+mn-ea"/>
              <a:cs typeface="Arial" pitchFamily="34" charset="0"/>
            </a:endParaRPr>
          </a:p>
        </p:txBody>
      </p:sp>
      <p:sp>
        <p:nvSpPr>
          <p:cNvPr id="13" name="TextBox 16"/>
          <p:cNvSpPr txBox="1">
            <a:spLocks noChangeArrowheads="1"/>
          </p:cNvSpPr>
          <p:nvPr/>
        </p:nvSpPr>
        <p:spPr bwMode="auto">
          <a:xfrm>
            <a:off x="3106214" y="4378124"/>
            <a:ext cx="1587500" cy="307777"/>
          </a:xfrm>
          <a:prstGeom prst="rect">
            <a:avLst/>
          </a:prstGeom>
          <a:noFill/>
          <a:ln w="9525">
            <a:noFill/>
            <a:miter lim="800000"/>
            <a:headEnd/>
            <a:tailEnd/>
          </a:ln>
        </p:spPr>
        <p:txBody>
          <a:bodyPr>
            <a:spAutoFit/>
          </a:bodyPr>
          <a:lstStyle/>
          <a:p>
            <a:pPr algn="ctr" defTabSz="914400"/>
            <a:r>
              <a:rPr lang="en-US" sz="1400" b="1">
                <a:solidFill>
                  <a:srgbClr val="3399FF"/>
                </a:solidFill>
                <a:latin typeface="Arial"/>
                <a:ea typeface="+mn-ea"/>
                <a:cs typeface="Arial" pitchFamily="34" charset="0"/>
              </a:rPr>
              <a:t>Dedicated IT</a:t>
            </a:r>
          </a:p>
        </p:txBody>
      </p:sp>
      <p:sp>
        <p:nvSpPr>
          <p:cNvPr id="14" name="TextBox 20"/>
          <p:cNvSpPr txBox="1">
            <a:spLocks noChangeArrowheads="1"/>
          </p:cNvSpPr>
          <p:nvPr/>
        </p:nvSpPr>
        <p:spPr bwMode="auto">
          <a:xfrm>
            <a:off x="7525814" y="4378124"/>
            <a:ext cx="693206" cy="307777"/>
          </a:xfrm>
          <a:prstGeom prst="rect">
            <a:avLst/>
          </a:prstGeom>
          <a:noFill/>
          <a:ln w="9525">
            <a:noFill/>
            <a:miter lim="800000"/>
            <a:headEnd/>
            <a:tailEnd/>
          </a:ln>
        </p:spPr>
        <p:txBody>
          <a:bodyPr wrap="none">
            <a:spAutoFit/>
          </a:bodyPr>
          <a:lstStyle/>
          <a:p>
            <a:pPr algn="ctr" defTabSz="914400"/>
            <a:r>
              <a:rPr lang="en-US" sz="1400" b="1">
                <a:solidFill>
                  <a:srgbClr val="3399FF"/>
                </a:solidFill>
                <a:latin typeface="Arial"/>
                <a:ea typeface="+mn-ea"/>
                <a:cs typeface="Arial" pitchFamily="34" charset="0"/>
              </a:rPr>
              <a:t>Cloud</a:t>
            </a:r>
          </a:p>
        </p:txBody>
      </p:sp>
      <p:sp>
        <p:nvSpPr>
          <p:cNvPr id="15" name="TextBox 30"/>
          <p:cNvSpPr txBox="1">
            <a:spLocks noChangeArrowheads="1"/>
          </p:cNvSpPr>
          <p:nvPr/>
        </p:nvSpPr>
        <p:spPr bwMode="auto">
          <a:xfrm>
            <a:off x="3125837" y="1773230"/>
            <a:ext cx="1900693" cy="523220"/>
          </a:xfrm>
          <a:prstGeom prst="rect">
            <a:avLst/>
          </a:prstGeom>
          <a:noFill/>
          <a:ln w="9525">
            <a:noFill/>
            <a:miter lim="800000"/>
            <a:headEnd/>
            <a:tailEnd/>
          </a:ln>
        </p:spPr>
        <p:txBody>
          <a:bodyPr wrap="none">
            <a:spAutoFit/>
          </a:bodyPr>
          <a:lstStyle/>
          <a:p>
            <a:pPr algn="ctr" defTabSz="914400"/>
            <a:r>
              <a:rPr lang="en-US" sz="1400" b="1">
                <a:solidFill>
                  <a:srgbClr val="3399FF"/>
                </a:solidFill>
                <a:latin typeface="Arial"/>
                <a:ea typeface="+mn-ea"/>
                <a:cs typeface="Arial" pitchFamily="34" charset="0"/>
              </a:rPr>
              <a:t>Integrated Business</a:t>
            </a:r>
            <a:br>
              <a:rPr lang="en-US" sz="1400" b="1">
                <a:solidFill>
                  <a:srgbClr val="3399FF"/>
                </a:solidFill>
                <a:latin typeface="Arial"/>
                <a:ea typeface="+mn-ea"/>
                <a:cs typeface="Arial" pitchFamily="34" charset="0"/>
              </a:rPr>
            </a:br>
            <a:r>
              <a:rPr lang="en-US" sz="1400" b="1">
                <a:solidFill>
                  <a:srgbClr val="3399FF"/>
                </a:solidFill>
                <a:latin typeface="Arial"/>
                <a:ea typeface="+mn-ea"/>
                <a:cs typeface="Arial" pitchFamily="34" charset="0"/>
              </a:rPr>
              <a:t>Functions</a:t>
            </a:r>
          </a:p>
        </p:txBody>
      </p:sp>
      <p:graphicFrame>
        <p:nvGraphicFramePr>
          <p:cNvPr id="16" name="Group 143"/>
          <p:cNvGraphicFramePr>
            <a:graphicFrameLocks noGrp="1"/>
          </p:cNvGraphicFramePr>
          <p:nvPr>
            <p:extLst>
              <p:ext uri="{D42A27DB-BD31-4B8C-83A1-F6EECF244321}">
                <p14:modId xmlns:p14="http://schemas.microsoft.com/office/powerpoint/2010/main" val="3188820991"/>
              </p:ext>
            </p:extLst>
          </p:nvPr>
        </p:nvGraphicFramePr>
        <p:xfrm>
          <a:off x="6038326" y="2466973"/>
          <a:ext cx="2641600" cy="1662112"/>
        </p:xfrm>
        <a:graphic>
          <a:graphicData uri="http://schemas.openxmlformats.org/drawingml/2006/table">
            <a:tbl>
              <a:tblPr/>
              <a:tblGrid>
                <a:gridCol w="912813">
                  <a:extLst>
                    <a:ext uri="{9D8B030D-6E8A-4147-A177-3AD203B41FA5}">
                      <a16:colId xmlns:a16="http://schemas.microsoft.com/office/drawing/2014/main" val="20000"/>
                    </a:ext>
                  </a:extLst>
                </a:gridCol>
                <a:gridCol w="1728787">
                  <a:extLst>
                    <a:ext uri="{9D8B030D-6E8A-4147-A177-3AD203B41FA5}">
                      <a16:colId xmlns:a16="http://schemas.microsoft.com/office/drawing/2014/main" val="20001"/>
                    </a:ext>
                  </a:extLst>
                </a:gridCol>
              </a:tblGrid>
              <a:tr h="53974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095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As-a-service delivery</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032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bg1"/>
                          </a:solidFill>
                          <a:effectLst/>
                          <a:latin typeface="Arial" charset="0"/>
                          <a:ea typeface="Helvetica Neue Bold Condensed"/>
                          <a:cs typeface="Helvetica Neue Bold Condensed"/>
                        </a:rPr>
                        <a:t>Composable</a:t>
                      </a: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 Web</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19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Short Innovation</a:t>
                      </a:r>
                      <a:b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b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Lifecycle</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
        <p:nvSpPr>
          <p:cNvPr id="17" name="TextBox 36"/>
          <p:cNvSpPr txBox="1">
            <a:spLocks noChangeArrowheads="1"/>
          </p:cNvSpPr>
          <p:nvPr/>
        </p:nvSpPr>
        <p:spPr bwMode="auto">
          <a:xfrm>
            <a:off x="6747939" y="1773230"/>
            <a:ext cx="1808162" cy="523220"/>
          </a:xfrm>
          <a:prstGeom prst="rect">
            <a:avLst/>
          </a:prstGeom>
          <a:noFill/>
          <a:ln w="9525">
            <a:noFill/>
            <a:miter lim="800000"/>
            <a:headEnd/>
            <a:tailEnd/>
          </a:ln>
        </p:spPr>
        <p:txBody>
          <a:bodyPr>
            <a:spAutoFit/>
          </a:bodyPr>
          <a:lstStyle/>
          <a:p>
            <a:pPr algn="ctr" defTabSz="914400"/>
            <a:r>
              <a:rPr lang="en-US" sz="1400" b="1">
                <a:solidFill>
                  <a:srgbClr val="3399FF"/>
                </a:solidFill>
                <a:latin typeface="Arial"/>
                <a:ea typeface="+mn-ea"/>
                <a:cs typeface="Arial" pitchFamily="34" charset="0"/>
              </a:rPr>
              <a:t>API-centric</a:t>
            </a:r>
            <a:br>
              <a:rPr lang="en-US" sz="1400" b="1">
                <a:solidFill>
                  <a:srgbClr val="3399FF"/>
                </a:solidFill>
                <a:latin typeface="Arial"/>
                <a:ea typeface="+mn-ea"/>
                <a:cs typeface="Arial" pitchFamily="34" charset="0"/>
              </a:rPr>
            </a:br>
            <a:r>
              <a:rPr lang="en-US" sz="1400" b="1">
                <a:solidFill>
                  <a:srgbClr val="3399FF"/>
                </a:solidFill>
                <a:latin typeface="Arial"/>
                <a:ea typeface="+mn-ea"/>
                <a:cs typeface="Arial" pitchFamily="34" charset="0"/>
              </a:rPr>
              <a:t>Business Services</a:t>
            </a:r>
          </a:p>
        </p:txBody>
      </p:sp>
      <p:grpSp>
        <p:nvGrpSpPr>
          <p:cNvPr id="18" name="Group 400"/>
          <p:cNvGrpSpPr>
            <a:grpSpLocks/>
          </p:cNvGrpSpPr>
          <p:nvPr/>
        </p:nvGrpSpPr>
        <p:grpSpPr bwMode="auto">
          <a:xfrm>
            <a:off x="9113314" y="2820985"/>
            <a:ext cx="1035050" cy="906463"/>
            <a:chOff x="4905" y="1655"/>
            <a:chExt cx="652" cy="571"/>
          </a:xfrm>
        </p:grpSpPr>
        <p:pic>
          <p:nvPicPr>
            <p:cNvPr id="19" name="Trapezoid 8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 y="1986"/>
              <a:ext cx="133" cy="147"/>
            </a:xfrm>
            <a:prstGeom prst="rect">
              <a:avLst/>
            </a:prstGeom>
            <a:noFill/>
            <a:ln w="9525">
              <a:noFill/>
              <a:miter lim="800000"/>
              <a:headEnd/>
              <a:tailEnd/>
            </a:ln>
          </p:spPr>
        </p:pic>
        <p:grpSp>
          <p:nvGrpSpPr>
            <p:cNvPr id="20" name="Trapezoid 95"/>
            <p:cNvGrpSpPr>
              <a:grpSpLocks/>
            </p:cNvGrpSpPr>
            <p:nvPr/>
          </p:nvGrpSpPr>
          <p:grpSpPr bwMode="auto">
            <a:xfrm>
              <a:off x="5096" y="1740"/>
              <a:ext cx="138" cy="148"/>
              <a:chOff x="8058912" y="2426208"/>
              <a:chExt cx="292608" cy="310896"/>
            </a:xfrm>
          </p:grpSpPr>
          <p:pic>
            <p:nvPicPr>
              <p:cNvPr id="50" name="Trapezoid 9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8912" y="2426208"/>
                <a:ext cx="292608" cy="310896"/>
              </a:xfrm>
              <a:prstGeom prst="rect">
                <a:avLst/>
              </a:prstGeom>
              <a:noFill/>
              <a:ln w="9525">
                <a:noFill/>
                <a:miter lim="800000"/>
                <a:headEnd/>
                <a:tailEnd/>
              </a:ln>
            </p:spPr>
          </p:pic>
          <p:sp>
            <p:nvSpPr>
              <p:cNvPr id="51" name="Text Box 137"/>
              <p:cNvSpPr txBox="1">
                <a:spLocks noChangeArrowheads="1"/>
              </p:cNvSpPr>
              <p:nvPr/>
            </p:nvSpPr>
            <p:spPr bwMode="auto">
              <a:xfrm rot="-1911632">
                <a:off x="8121756" y="2492374"/>
                <a:ext cx="141021" cy="182944"/>
              </a:xfrm>
              <a:prstGeom prst="rect">
                <a:avLst/>
              </a:prstGeom>
              <a:noFill/>
              <a:ln w="9525">
                <a:noFill/>
                <a:miter lim="800000"/>
                <a:headEnd/>
                <a:tailEnd/>
              </a:ln>
            </p:spPr>
            <p:txBody>
              <a:bodyPr anchor="ctr"/>
              <a:lstStyle/>
              <a:p>
                <a:pPr algn="ctr" defTabSz="914400"/>
                <a:endParaRPr lang="nl-NL" sz="600">
                  <a:solidFill>
                    <a:srgbClr val="000000"/>
                  </a:solidFill>
                  <a:latin typeface="Arial"/>
                  <a:ea typeface="+mn-ea"/>
                  <a:cs typeface="Arial" pitchFamily="34" charset="0"/>
                </a:endParaRPr>
              </a:p>
            </p:txBody>
          </p:sp>
        </p:grpSp>
        <p:sp>
          <p:nvSpPr>
            <p:cNvPr id="21" name="TextBox 96"/>
            <p:cNvSpPr txBox="1">
              <a:spLocks noChangeArrowheads="1"/>
            </p:cNvSpPr>
            <p:nvPr/>
          </p:nvSpPr>
          <p:spPr bwMode="auto">
            <a:xfrm rot="3488368">
              <a:off x="5059" y="1751"/>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2" name="Trapezoid 91"/>
            <p:cNvGrpSpPr>
              <a:grpSpLocks/>
            </p:cNvGrpSpPr>
            <p:nvPr/>
          </p:nvGrpSpPr>
          <p:grpSpPr bwMode="auto">
            <a:xfrm>
              <a:off x="5017" y="1876"/>
              <a:ext cx="125" cy="122"/>
              <a:chOff x="7888224" y="2712720"/>
              <a:chExt cx="262128" cy="256032"/>
            </a:xfrm>
          </p:grpSpPr>
          <p:pic>
            <p:nvPicPr>
              <p:cNvPr id="48" name="Trapezoid 9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8224" y="2712720"/>
                <a:ext cx="262128" cy="256032"/>
              </a:xfrm>
              <a:prstGeom prst="rect">
                <a:avLst/>
              </a:prstGeom>
              <a:noFill/>
              <a:ln w="9525">
                <a:noFill/>
                <a:miter lim="800000"/>
                <a:headEnd/>
                <a:tailEnd/>
              </a:ln>
            </p:spPr>
          </p:pic>
          <p:sp>
            <p:nvSpPr>
              <p:cNvPr id="49" name="Text Box 131"/>
              <p:cNvSpPr txBox="1">
                <a:spLocks noChangeArrowheads="1"/>
              </p:cNvSpPr>
              <p:nvPr/>
            </p:nvSpPr>
            <p:spPr bwMode="auto">
              <a:xfrm rot="-5400000">
                <a:off x="7966354" y="2744866"/>
                <a:ext cx="140140" cy="184093"/>
              </a:xfrm>
              <a:prstGeom prst="rect">
                <a:avLst/>
              </a:prstGeom>
              <a:noFill/>
              <a:ln w="9525">
                <a:noFill/>
                <a:miter lim="800000"/>
                <a:headEnd/>
                <a:tailEnd/>
              </a:ln>
            </p:spPr>
            <p:txBody>
              <a:bodyPr vert="eaVert" anchor="ctr"/>
              <a:lstStyle/>
              <a:p>
                <a:pPr algn="ctr" defTabSz="914400"/>
                <a:endParaRPr lang="nl-NL" sz="600">
                  <a:solidFill>
                    <a:srgbClr val="000000"/>
                  </a:solidFill>
                  <a:latin typeface="Arial"/>
                  <a:ea typeface="+mn-ea"/>
                  <a:cs typeface="Arial" pitchFamily="34" charset="0"/>
                </a:endParaRPr>
              </a:p>
            </p:txBody>
          </p:sp>
        </p:grpSp>
        <p:sp>
          <p:nvSpPr>
            <p:cNvPr id="23" name="TextBox 92"/>
            <p:cNvSpPr txBox="1">
              <a:spLocks noChangeArrowheads="1"/>
            </p:cNvSpPr>
            <p:nvPr/>
          </p:nvSpPr>
          <p:spPr bwMode="auto">
            <a:xfrm>
              <a:off x="4985" y="1879"/>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sp>
          <p:nvSpPr>
            <p:cNvPr id="24" name="TextBox 85"/>
            <p:cNvSpPr txBox="1">
              <a:spLocks noChangeArrowheads="1"/>
            </p:cNvSpPr>
            <p:nvPr/>
          </p:nvSpPr>
          <p:spPr bwMode="auto">
            <a:xfrm rot="7047594">
              <a:off x="5061" y="2005"/>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5" name="Trapezoid 81"/>
            <p:cNvGrpSpPr>
              <a:grpSpLocks/>
            </p:cNvGrpSpPr>
            <p:nvPr/>
          </p:nvGrpSpPr>
          <p:grpSpPr bwMode="auto">
            <a:xfrm>
              <a:off x="5216" y="1983"/>
              <a:ext cx="139" cy="149"/>
              <a:chOff x="8314944" y="2938272"/>
              <a:chExt cx="292608" cy="310896"/>
            </a:xfrm>
          </p:grpSpPr>
          <p:pic>
            <p:nvPicPr>
              <p:cNvPr id="46" name="Trapezoid 8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4944" y="2938272"/>
                <a:ext cx="292608" cy="310896"/>
              </a:xfrm>
              <a:prstGeom prst="rect">
                <a:avLst/>
              </a:prstGeom>
              <a:noFill/>
              <a:ln w="9525">
                <a:noFill/>
                <a:miter lim="800000"/>
                <a:headEnd/>
                <a:tailEnd/>
              </a:ln>
            </p:spPr>
          </p:pic>
          <p:sp>
            <p:nvSpPr>
              <p:cNvPr id="47" name="Text Box 117"/>
              <p:cNvSpPr txBox="1">
                <a:spLocks noChangeArrowheads="1"/>
              </p:cNvSpPr>
              <p:nvPr/>
            </p:nvSpPr>
            <p:spPr bwMode="auto">
              <a:xfrm rot="8927165">
                <a:off x="8405265" y="3002768"/>
                <a:ext cx="141021" cy="182944"/>
              </a:xfrm>
              <a:prstGeom prst="rect">
                <a:avLst/>
              </a:prstGeom>
              <a:noFill/>
              <a:ln w="9525">
                <a:noFill/>
                <a:miter lim="800000"/>
                <a:headEnd/>
                <a:tailEnd/>
              </a:ln>
            </p:spPr>
            <p:txBody>
              <a:bodyPr rot="10800000" anchor="ctr"/>
              <a:lstStyle/>
              <a:p>
                <a:pPr algn="ctr" defTabSz="914400"/>
                <a:endParaRPr lang="nl-NL" sz="600">
                  <a:solidFill>
                    <a:srgbClr val="000000"/>
                  </a:solidFill>
                  <a:latin typeface="Arial"/>
                  <a:ea typeface="+mn-ea"/>
                  <a:cs typeface="Arial" pitchFamily="34" charset="0"/>
                </a:endParaRPr>
              </a:p>
            </p:txBody>
          </p:sp>
        </p:grpSp>
        <p:sp>
          <p:nvSpPr>
            <p:cNvPr id="26" name="TextBox 82"/>
            <p:cNvSpPr txBox="1">
              <a:spLocks noChangeArrowheads="1"/>
            </p:cNvSpPr>
            <p:nvPr/>
          </p:nvSpPr>
          <p:spPr bwMode="auto">
            <a:xfrm rot="3527166">
              <a:off x="5195" y="2005"/>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7" name="Trapezoid 75"/>
            <p:cNvGrpSpPr>
              <a:grpSpLocks/>
            </p:cNvGrpSpPr>
            <p:nvPr/>
          </p:nvGrpSpPr>
          <p:grpSpPr bwMode="auto">
            <a:xfrm>
              <a:off x="5313" y="1878"/>
              <a:ext cx="125" cy="120"/>
              <a:chOff x="8516112" y="2712720"/>
              <a:chExt cx="262128" cy="256032"/>
            </a:xfrm>
          </p:grpSpPr>
          <p:pic>
            <p:nvPicPr>
              <p:cNvPr id="44" name="Trapezoid 7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6112" y="2712720"/>
                <a:ext cx="262128" cy="256032"/>
              </a:xfrm>
              <a:prstGeom prst="rect">
                <a:avLst/>
              </a:prstGeom>
              <a:noFill/>
              <a:ln w="9525">
                <a:noFill/>
                <a:miter lim="800000"/>
                <a:headEnd/>
                <a:tailEnd/>
              </a:ln>
            </p:spPr>
          </p:pic>
          <p:sp>
            <p:nvSpPr>
              <p:cNvPr id="45" name="Text Box 109"/>
              <p:cNvSpPr txBox="1">
                <a:spLocks noChangeArrowheads="1"/>
              </p:cNvSpPr>
              <p:nvPr/>
            </p:nvSpPr>
            <p:spPr bwMode="auto">
              <a:xfrm rot="5400000">
                <a:off x="8555511" y="2745202"/>
                <a:ext cx="140140" cy="184093"/>
              </a:xfrm>
              <a:prstGeom prst="rect">
                <a:avLst/>
              </a:prstGeom>
              <a:noFill/>
              <a:ln w="9525">
                <a:noFill/>
                <a:miter lim="800000"/>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grpSp>
        <p:sp>
          <p:nvSpPr>
            <p:cNvPr id="28" name="TextBox 76"/>
            <p:cNvSpPr txBox="1">
              <a:spLocks noChangeArrowheads="1"/>
            </p:cNvSpPr>
            <p:nvPr/>
          </p:nvSpPr>
          <p:spPr bwMode="auto">
            <a:xfrm>
              <a:off x="5277" y="1878"/>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pic>
          <p:nvPicPr>
            <p:cNvPr id="29" name="Trapezoid 6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26" y="1749"/>
              <a:ext cx="142" cy="148"/>
            </a:xfrm>
            <a:prstGeom prst="rect">
              <a:avLst/>
            </a:prstGeom>
            <a:noFill/>
            <a:ln w="9525">
              <a:noFill/>
              <a:miter lim="800000"/>
              <a:headEnd/>
              <a:tailEnd/>
            </a:ln>
          </p:spPr>
        </p:pic>
        <p:sp>
          <p:nvSpPr>
            <p:cNvPr id="30" name="Text Box 103"/>
            <p:cNvSpPr txBox="1">
              <a:spLocks noChangeArrowheads="1"/>
            </p:cNvSpPr>
            <p:nvPr/>
          </p:nvSpPr>
          <p:spPr bwMode="auto">
            <a:xfrm rot="2191890">
              <a:off x="5268" y="1780"/>
              <a:ext cx="66" cy="85"/>
            </a:xfrm>
            <a:prstGeom prst="rect">
              <a:avLst/>
            </a:prstGeom>
            <a:noFill/>
            <a:ln w="9525">
              <a:noFill/>
              <a:miter lim="800000"/>
              <a:headEnd/>
              <a:tailEnd/>
            </a:ln>
          </p:spPr>
          <p:txBody>
            <a:bodyPr anchor="ctr"/>
            <a:lstStyle/>
            <a:p>
              <a:pPr algn="ctr" defTabSz="914400"/>
              <a:endParaRPr lang="nl-NL" sz="600">
                <a:solidFill>
                  <a:srgbClr val="000000"/>
                </a:solidFill>
                <a:latin typeface="Arial"/>
                <a:ea typeface="+mn-ea"/>
                <a:cs typeface="Arial" pitchFamily="34" charset="0"/>
              </a:endParaRPr>
            </a:p>
          </p:txBody>
        </p:sp>
        <p:sp>
          <p:nvSpPr>
            <p:cNvPr id="31" name="TextBox 70"/>
            <p:cNvSpPr txBox="1">
              <a:spLocks noChangeArrowheads="1"/>
            </p:cNvSpPr>
            <p:nvPr/>
          </p:nvSpPr>
          <p:spPr bwMode="auto">
            <a:xfrm rot="18391890">
              <a:off x="5203" y="1760"/>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pic>
          <p:nvPicPr>
            <p:cNvPr id="32" name="Group 6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9" y="1880"/>
              <a:ext cx="165" cy="116"/>
            </a:xfrm>
            <a:prstGeom prst="rect">
              <a:avLst/>
            </a:prstGeom>
            <a:noFill/>
            <a:ln w="9525">
              <a:noFill/>
              <a:miter lim="800000"/>
              <a:headEnd/>
              <a:tailEnd/>
            </a:ln>
          </p:spPr>
        </p:pic>
        <p:pic>
          <p:nvPicPr>
            <p:cNvPr id="33" name="Group 72"/>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11" y="1863"/>
              <a:ext cx="146" cy="145"/>
            </a:xfrm>
            <a:prstGeom prst="rect">
              <a:avLst/>
            </a:prstGeom>
            <a:noFill/>
            <a:ln w="12700">
              <a:noFill/>
              <a:miter lim="800000"/>
              <a:headEnd/>
              <a:tailEnd/>
            </a:ln>
          </p:spPr>
        </p:pic>
        <p:sp>
          <p:nvSpPr>
            <p:cNvPr id="34" name="Oval 65"/>
            <p:cNvSpPr>
              <a:spLocks noChangeArrowheads="1"/>
            </p:cNvSpPr>
            <p:nvPr/>
          </p:nvSpPr>
          <p:spPr bwMode="auto">
            <a:xfrm>
              <a:off x="5313" y="1669"/>
              <a:ext cx="125" cy="124"/>
            </a:xfrm>
            <a:prstGeom prst="ellipse">
              <a:avLst/>
            </a:prstGeom>
            <a:solidFill>
              <a:srgbClr val="FFFFFF"/>
            </a:solidFill>
            <a:ln w="12700">
              <a:solidFill>
                <a:schemeClr val="bg2"/>
              </a:solidFill>
              <a:round/>
              <a:headEnd/>
              <a:tailEnd/>
            </a:ln>
          </p:spPr>
          <p:txBody>
            <a:bodyPr anchor="ctr"/>
            <a:lstStyle/>
            <a:p>
              <a:pPr algn="ctr" defTabSz="914400"/>
              <a:endParaRPr lang="nl-NL" sz="600">
                <a:solidFill>
                  <a:srgbClr val="000000"/>
                </a:solidFill>
                <a:latin typeface="Arial"/>
                <a:ea typeface="+mn-ea"/>
                <a:cs typeface="Arial" pitchFamily="34" charset="0"/>
              </a:endParaRPr>
            </a:p>
          </p:txBody>
        </p:sp>
        <p:pic>
          <p:nvPicPr>
            <p:cNvPr id="35" name="Picture 59" descr="images"/>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9" y="1695"/>
              <a:ext cx="74" cy="72"/>
            </a:xfrm>
            <a:prstGeom prst="rect">
              <a:avLst/>
            </a:prstGeom>
            <a:noFill/>
            <a:ln w="12700">
              <a:noFill/>
              <a:miter lim="800000"/>
              <a:headEnd/>
              <a:tailEnd/>
            </a:ln>
          </p:spPr>
        </p:pic>
        <p:sp>
          <p:nvSpPr>
            <p:cNvPr id="36" name="Oval 84"/>
            <p:cNvSpPr>
              <a:spLocks noChangeArrowheads="1"/>
            </p:cNvSpPr>
            <p:nvPr/>
          </p:nvSpPr>
          <p:spPr bwMode="auto">
            <a:xfrm rot="7047594">
              <a:off x="5047" y="2100"/>
              <a:ext cx="126" cy="126"/>
            </a:xfrm>
            <a:prstGeom prst="ellipse">
              <a:avLst/>
            </a:prstGeom>
            <a:solidFill>
              <a:srgbClr val="FFFFFF"/>
            </a:solidFill>
            <a:ln w="12700">
              <a:solidFill>
                <a:schemeClr val="bg2"/>
              </a:solidFill>
              <a:round/>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pic>
          <p:nvPicPr>
            <p:cNvPr id="37" name="Picture 49"/>
            <p:cNvPicPr>
              <a:picLocks noChangeAspect="1" noChangeArrowheads="1"/>
            </p:cNvPicPr>
            <p:nvPr/>
          </p:nvPicPr>
          <p:blipFill>
            <a:blip r:embed="rId11" cstate="print">
              <a:extLst>
                <a:ext uri="{28A0092B-C50C-407E-A947-70E740481C1C}">
                  <a14:useLocalDpi xmlns:a14="http://schemas.microsoft.com/office/drawing/2010/main" val="0"/>
                </a:ext>
              </a:extLst>
            </a:blip>
            <a:srcRect t="7936" r="-4906"/>
            <a:stretch>
              <a:fillRect/>
            </a:stretch>
          </p:blipFill>
          <p:spPr bwMode="gray">
            <a:xfrm>
              <a:off x="5073" y="2128"/>
              <a:ext cx="75" cy="77"/>
            </a:xfrm>
            <a:prstGeom prst="rect">
              <a:avLst/>
            </a:prstGeom>
            <a:noFill/>
            <a:ln w="19050">
              <a:noFill/>
              <a:miter lim="800000"/>
              <a:headEnd/>
              <a:tailEnd/>
            </a:ln>
          </p:spPr>
        </p:pic>
        <p:sp>
          <p:nvSpPr>
            <p:cNvPr id="38" name="Oval 80"/>
            <p:cNvSpPr>
              <a:spLocks noChangeArrowheads="1"/>
            </p:cNvSpPr>
            <p:nvPr/>
          </p:nvSpPr>
          <p:spPr bwMode="auto">
            <a:xfrm rot="3527166">
              <a:off x="5293" y="2094"/>
              <a:ext cx="126" cy="125"/>
            </a:xfrm>
            <a:prstGeom prst="ellipse">
              <a:avLst/>
            </a:prstGeom>
            <a:solidFill>
              <a:srgbClr val="FFFFFF"/>
            </a:solidFill>
            <a:ln w="12700">
              <a:solidFill>
                <a:schemeClr val="bg2"/>
              </a:solidFill>
              <a:round/>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pic>
          <p:nvPicPr>
            <p:cNvPr id="39" name="Picture 78" descr="foursquare.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19" y="2118"/>
              <a:ext cx="76" cy="78"/>
            </a:xfrm>
            <a:prstGeom prst="rect">
              <a:avLst/>
            </a:prstGeom>
            <a:noFill/>
            <a:ln w="19050">
              <a:noFill/>
              <a:miter lim="800000"/>
              <a:headEnd/>
              <a:tailEnd/>
            </a:ln>
          </p:spPr>
        </p:pic>
        <p:sp>
          <p:nvSpPr>
            <p:cNvPr id="40" name="Oval 94"/>
            <p:cNvSpPr>
              <a:spLocks noChangeArrowheads="1"/>
            </p:cNvSpPr>
            <p:nvPr/>
          </p:nvSpPr>
          <p:spPr bwMode="auto">
            <a:xfrm rot="-7311632">
              <a:off x="5032" y="1655"/>
              <a:ext cx="125" cy="125"/>
            </a:xfrm>
            <a:prstGeom prst="ellipse">
              <a:avLst/>
            </a:prstGeom>
            <a:solidFill>
              <a:srgbClr val="FFFFFF"/>
            </a:solidFill>
            <a:ln w="12700">
              <a:solidFill>
                <a:schemeClr val="bg2"/>
              </a:solidFill>
              <a:round/>
              <a:headEnd/>
              <a:tailEnd/>
            </a:ln>
          </p:spPr>
          <p:txBody>
            <a:bodyPr vert="eaVert" anchor="ctr"/>
            <a:lstStyle/>
            <a:p>
              <a:pPr algn="ctr" defTabSz="914400"/>
              <a:endParaRPr lang="nl-NL" sz="600">
                <a:solidFill>
                  <a:srgbClr val="000000"/>
                </a:solidFill>
                <a:latin typeface="Arial"/>
                <a:ea typeface="+mn-ea"/>
                <a:cs typeface="Arial" pitchFamily="34" charset="0"/>
              </a:endParaRPr>
            </a:p>
          </p:txBody>
        </p:sp>
        <p:pic>
          <p:nvPicPr>
            <p:cNvPr id="41" name="Picture 64"/>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54" y="1678"/>
              <a:ext cx="83" cy="80"/>
            </a:xfrm>
            <a:prstGeom prst="rect">
              <a:avLst/>
            </a:prstGeom>
            <a:noFill/>
            <a:ln w="9525">
              <a:noFill/>
              <a:miter lim="800000"/>
              <a:headEnd/>
              <a:tailEnd/>
            </a:ln>
          </p:spPr>
        </p:pic>
        <p:sp>
          <p:nvSpPr>
            <p:cNvPr id="42" name="Oval 90"/>
            <p:cNvSpPr>
              <a:spLocks noChangeArrowheads="1"/>
            </p:cNvSpPr>
            <p:nvPr/>
          </p:nvSpPr>
          <p:spPr bwMode="auto">
            <a:xfrm rot="10800000">
              <a:off x="4905" y="1875"/>
              <a:ext cx="126" cy="126"/>
            </a:xfrm>
            <a:prstGeom prst="ellipse">
              <a:avLst/>
            </a:prstGeom>
            <a:solidFill>
              <a:srgbClr val="FFFFFF"/>
            </a:solidFill>
            <a:ln w="12700">
              <a:solidFill>
                <a:schemeClr val="bg2"/>
              </a:solidFill>
              <a:round/>
              <a:headEnd/>
              <a:tailEnd/>
            </a:ln>
          </p:spPr>
          <p:txBody>
            <a:bodyPr rot="10800000" anchor="ctr"/>
            <a:lstStyle/>
            <a:p>
              <a:pPr algn="ctr" defTabSz="914400"/>
              <a:endParaRPr lang="nl-NL" sz="600">
                <a:solidFill>
                  <a:srgbClr val="000000"/>
                </a:solidFill>
                <a:latin typeface="Arial"/>
                <a:ea typeface="+mn-ea"/>
                <a:cs typeface="Arial" pitchFamily="34" charset="0"/>
              </a:endParaRPr>
            </a:p>
          </p:txBody>
        </p:sp>
        <p:pic>
          <p:nvPicPr>
            <p:cNvPr id="43" name="Picture 88"/>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32" y="1902"/>
              <a:ext cx="70" cy="68"/>
            </a:xfrm>
            <a:prstGeom prst="rect">
              <a:avLst/>
            </a:prstGeom>
            <a:noFill/>
            <a:ln w="19050">
              <a:noFill/>
              <a:miter lim="800000"/>
              <a:headEnd/>
              <a:tailEnd/>
            </a:ln>
          </p:spPr>
        </p:pic>
      </p:grpSp>
      <p:sp>
        <p:nvSpPr>
          <p:cNvPr id="52" name="Rectangle 5"/>
          <p:cNvSpPr>
            <a:spLocks noChangeArrowheads="1"/>
          </p:cNvSpPr>
          <p:nvPr/>
        </p:nvSpPr>
        <p:spPr bwMode="auto">
          <a:xfrm>
            <a:off x="9068864" y="2786053"/>
            <a:ext cx="1123950" cy="969962"/>
          </a:xfrm>
          <a:prstGeom prst="roundRect">
            <a:avLst>
              <a:gd name="adj" fmla="val 9958"/>
            </a:avLst>
          </a:prstGeom>
          <a:noFill/>
          <a:ln w="12700">
            <a:solidFill>
              <a:srgbClr val="3399FF"/>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53" name="AutoShape 162"/>
          <p:cNvSpPr>
            <a:spLocks noChangeArrowheads="1"/>
          </p:cNvSpPr>
          <p:nvPr/>
        </p:nvSpPr>
        <p:spPr bwMode="auto">
          <a:xfrm>
            <a:off x="5663676" y="3108315"/>
            <a:ext cx="357188" cy="319088"/>
          </a:xfrm>
          <a:prstGeom prst="rightArrow">
            <a:avLst>
              <a:gd name="adj1" fmla="val 55556"/>
              <a:gd name="adj2" fmla="val 59297"/>
            </a:avLst>
          </a:prstGeom>
          <a:solidFill>
            <a:srgbClr val="3399FF"/>
          </a:solidFill>
          <a:ln w="9525">
            <a:noFill/>
            <a:miter lim="800000"/>
            <a:headEnd/>
            <a:tailEnd/>
          </a:ln>
        </p:spPr>
        <p:txBody>
          <a:bodyPr wrap="none" anchor="ctr"/>
          <a:lstStyle/>
          <a:p>
            <a:pPr defTabSz="914400" eaLnBrk="0" hangingPunct="0">
              <a:lnSpc>
                <a:spcPct val="120000"/>
              </a:lnSpc>
              <a:spcBef>
                <a:spcPts val="1600"/>
              </a:spcBef>
              <a:buClr>
                <a:srgbClr val="FFFFFF"/>
              </a:buClr>
            </a:pPr>
            <a:endParaRPr lang="nl-NL" sz="1400" b="1">
              <a:solidFill>
                <a:srgbClr val="000000"/>
              </a:solidFill>
              <a:latin typeface="Arial"/>
              <a:ea typeface="+mn-ea"/>
              <a:cs typeface="Arial" pitchFamily="34" charset="0"/>
            </a:endParaRPr>
          </a:p>
        </p:txBody>
      </p:sp>
      <p:graphicFrame>
        <p:nvGraphicFramePr>
          <p:cNvPr id="54" name="Group 142"/>
          <p:cNvGraphicFramePr>
            <a:graphicFrameLocks noGrp="1"/>
          </p:cNvGraphicFramePr>
          <p:nvPr>
            <p:extLst>
              <p:ext uri="{D42A27DB-BD31-4B8C-83A1-F6EECF244321}">
                <p14:modId xmlns:p14="http://schemas.microsoft.com/office/powerpoint/2010/main" val="1359469928"/>
              </p:ext>
            </p:extLst>
          </p:nvPr>
        </p:nvGraphicFramePr>
        <p:xfrm>
          <a:off x="3114163" y="4797415"/>
          <a:ext cx="2519363" cy="1620013"/>
        </p:xfrm>
        <a:graphic>
          <a:graphicData uri="http://schemas.openxmlformats.org/drawingml/2006/table">
            <a:tbl>
              <a:tblPr/>
              <a:tblGrid>
                <a:gridCol w="15890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tblGrid>
              <a:tr h="557213">
                <a:tc>
                  <a:txBody>
                    <a:bodyPr/>
                    <a:lstStyle/>
                    <a:p>
                      <a:pPr marL="0" marR="0" lvl="0" indent="0" algn="l" defTabSz="4095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Dedicated IT investments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0957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44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Contracts &amp; Negotiations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People &amp; Hand-offs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pic>
        <p:nvPicPr>
          <p:cNvPr id="55" name="Picture 34" descr="contract2_pencil.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98501" y="5380028"/>
            <a:ext cx="496888" cy="496888"/>
          </a:xfrm>
          <a:prstGeom prst="rect">
            <a:avLst/>
          </a:prstGeom>
          <a:noFill/>
          <a:ln w="9525">
            <a:noFill/>
            <a:miter lim="800000"/>
            <a:headEnd/>
            <a:tailEnd/>
          </a:ln>
        </p:spPr>
      </p:pic>
      <p:grpSp>
        <p:nvGrpSpPr>
          <p:cNvPr id="56" name="Group 140"/>
          <p:cNvGrpSpPr>
            <a:grpSpLocks/>
          </p:cNvGrpSpPr>
          <p:nvPr/>
        </p:nvGrpSpPr>
        <p:grpSpPr bwMode="auto">
          <a:xfrm>
            <a:off x="4817543" y="4948235"/>
            <a:ext cx="668337" cy="290513"/>
            <a:chOff x="1814" y="2963"/>
            <a:chExt cx="451" cy="196"/>
          </a:xfrm>
        </p:grpSpPr>
        <p:pic>
          <p:nvPicPr>
            <p:cNvPr id="57" name="Picture 6"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14" y="2963"/>
              <a:ext cx="196" cy="196"/>
            </a:xfrm>
            <a:prstGeom prst="rect">
              <a:avLst/>
            </a:prstGeom>
            <a:noFill/>
            <a:ln w="9525">
              <a:noFill/>
              <a:miter lim="800000"/>
              <a:headEnd/>
              <a:tailEnd/>
            </a:ln>
          </p:spPr>
        </p:pic>
        <p:pic>
          <p:nvPicPr>
            <p:cNvPr id="58" name="Picture 104"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935" y="2963"/>
              <a:ext cx="196" cy="196"/>
            </a:xfrm>
            <a:prstGeom prst="rect">
              <a:avLst/>
            </a:prstGeom>
            <a:noFill/>
            <a:ln w="9525">
              <a:noFill/>
              <a:miter lim="800000"/>
              <a:headEnd/>
              <a:tailEnd/>
            </a:ln>
          </p:spPr>
        </p:pic>
        <p:pic>
          <p:nvPicPr>
            <p:cNvPr id="59" name="Picture 105"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69" y="2963"/>
              <a:ext cx="196" cy="196"/>
            </a:xfrm>
            <a:prstGeom prst="rect">
              <a:avLst/>
            </a:prstGeom>
            <a:noFill/>
            <a:ln w="9525">
              <a:noFill/>
              <a:miter lim="800000"/>
              <a:headEnd/>
              <a:tailEnd/>
            </a:ln>
          </p:spPr>
        </p:pic>
      </p:grpSp>
      <p:pic>
        <p:nvPicPr>
          <p:cNvPr id="60" name="Picture 7"/>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2714" y="3006723"/>
            <a:ext cx="760412" cy="528637"/>
          </a:xfrm>
          <a:prstGeom prst="rect">
            <a:avLst/>
          </a:prstGeom>
          <a:noFill/>
          <a:ln w="12700">
            <a:noFill/>
            <a:miter lim="800000"/>
            <a:headEnd/>
            <a:tailEnd/>
          </a:ln>
        </p:spPr>
      </p:pic>
      <p:graphicFrame>
        <p:nvGraphicFramePr>
          <p:cNvPr id="61" name="Group 141"/>
          <p:cNvGraphicFramePr>
            <a:graphicFrameLocks noGrp="1"/>
          </p:cNvGraphicFramePr>
          <p:nvPr>
            <p:extLst>
              <p:ext uri="{D42A27DB-BD31-4B8C-83A1-F6EECF244321}">
                <p14:modId xmlns:p14="http://schemas.microsoft.com/office/powerpoint/2010/main" val="1140263252"/>
              </p:ext>
            </p:extLst>
          </p:nvPr>
        </p:nvGraphicFramePr>
        <p:xfrm>
          <a:off x="3106214" y="2462203"/>
          <a:ext cx="2527300" cy="1670496"/>
        </p:xfrm>
        <a:graphic>
          <a:graphicData uri="http://schemas.openxmlformats.org/drawingml/2006/table">
            <a:tbl>
              <a:tblPr/>
              <a:tblGrid>
                <a:gridCol w="1600200">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tblGrid>
              <a:tr h="534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Packaged Applications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409575"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SOA Based Custom Development</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2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Long Project Planning and Development</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2" name="Picture 40" descr="package.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701" y="2543167"/>
            <a:ext cx="342900" cy="361950"/>
          </a:xfrm>
          <a:prstGeom prst="rect">
            <a:avLst/>
          </a:prstGeom>
          <a:noFill/>
          <a:ln w="9525">
            <a:noFill/>
            <a:miter lim="800000"/>
            <a:headEnd/>
            <a:tailEnd/>
          </a:ln>
        </p:spPr>
      </p:pic>
      <p:sp>
        <p:nvSpPr>
          <p:cNvPr id="63" name="AutoShape 162"/>
          <p:cNvSpPr>
            <a:spLocks noChangeArrowheads="1"/>
          </p:cNvSpPr>
          <p:nvPr/>
        </p:nvSpPr>
        <p:spPr bwMode="auto">
          <a:xfrm rot="16200000">
            <a:off x="7041637" y="4265602"/>
            <a:ext cx="357187" cy="319088"/>
          </a:xfrm>
          <a:prstGeom prst="rightArrow">
            <a:avLst>
              <a:gd name="adj1" fmla="val 55556"/>
              <a:gd name="adj2" fmla="val 59297"/>
            </a:avLst>
          </a:prstGeom>
          <a:solidFill>
            <a:srgbClr val="3399FF"/>
          </a:solidFill>
          <a:ln w="9525">
            <a:noFill/>
            <a:miter lim="800000"/>
            <a:headEnd/>
            <a:tailEnd/>
          </a:ln>
        </p:spPr>
        <p:txBody>
          <a:bodyPr rot="10800000" wrap="none" anchor="ctr"/>
          <a:lstStyle/>
          <a:p>
            <a:pPr defTabSz="914400" eaLnBrk="0" hangingPunct="0">
              <a:lnSpc>
                <a:spcPct val="120000"/>
              </a:lnSpc>
              <a:spcBef>
                <a:spcPts val="1600"/>
              </a:spcBef>
              <a:buClr>
                <a:srgbClr val="FFFFFF"/>
              </a:buClr>
            </a:pPr>
            <a:endParaRPr lang="nl-NL" sz="1400">
              <a:solidFill>
                <a:srgbClr val="000000"/>
              </a:solidFill>
              <a:latin typeface="Arial"/>
              <a:ea typeface="+mn-ea"/>
              <a:cs typeface="Arial" pitchFamily="34" charset="0"/>
            </a:endParaRPr>
          </a:p>
        </p:txBody>
      </p:sp>
      <p:graphicFrame>
        <p:nvGraphicFramePr>
          <p:cNvPr id="64" name="Group 140"/>
          <p:cNvGraphicFramePr>
            <a:graphicFrameLocks noGrp="1"/>
          </p:cNvGraphicFramePr>
          <p:nvPr>
            <p:extLst>
              <p:ext uri="{D42A27DB-BD31-4B8C-83A1-F6EECF244321}">
                <p14:modId xmlns:p14="http://schemas.microsoft.com/office/powerpoint/2010/main" val="2456400151"/>
              </p:ext>
            </p:extLst>
          </p:nvPr>
        </p:nvGraphicFramePr>
        <p:xfrm>
          <a:off x="6033576" y="4800590"/>
          <a:ext cx="2630487" cy="1641475"/>
        </p:xfrm>
        <a:graphic>
          <a:graphicData uri="http://schemas.openxmlformats.org/drawingml/2006/table">
            <a:tbl>
              <a:tblPr/>
              <a:tblGrid>
                <a:gridCol w="917575">
                  <a:extLst>
                    <a:ext uri="{9D8B030D-6E8A-4147-A177-3AD203B41FA5}">
                      <a16:colId xmlns:a16="http://schemas.microsoft.com/office/drawing/2014/main" val="20000"/>
                    </a:ext>
                  </a:extLst>
                </a:gridCol>
                <a:gridCol w="1712912">
                  <a:extLst>
                    <a:ext uri="{9D8B030D-6E8A-4147-A177-3AD203B41FA5}">
                      <a16:colId xmlns:a16="http://schemas.microsoft.com/office/drawing/2014/main" val="20001"/>
                    </a:ext>
                  </a:extLst>
                </a:gridCol>
              </a:tblGrid>
              <a:tr h="582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MS PGothic" pitchFamily="34" charset="-128"/>
                        </a:rPr>
                        <a:t>Pay-per-use and other models</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4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MS PGothic" pitchFamily="34" charset="-128"/>
                        </a:rPr>
                        <a:t>Standard Contracts</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1"/>
                          </a:solidFill>
                          <a:effectLst/>
                          <a:latin typeface="Arial" charset="0"/>
                          <a:ea typeface="MS PGothic" pitchFamily="34" charset="-128"/>
                        </a:rPr>
                        <a:t>DevOps</a:t>
                      </a:r>
                      <a:endParaRPr kumimoji="0" lang="en-US" sz="1400" b="0" i="0" u="none" strike="noStrike" cap="none" normalizeH="0" baseline="0" dirty="0">
                        <a:ln>
                          <a:noFill/>
                        </a:ln>
                        <a:solidFill>
                          <a:schemeClr val="tx1"/>
                        </a:solidFill>
                        <a:effectLst/>
                        <a:latin typeface="Arial" charset="0"/>
                        <a:ea typeface="MS PGothic" pitchFamily="34" charset="-128"/>
                      </a:endParaRP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5" name="Rectangle 5"/>
          <p:cNvSpPr>
            <a:spLocks noChangeArrowheads="1"/>
          </p:cNvSpPr>
          <p:nvPr/>
        </p:nvSpPr>
        <p:spPr bwMode="auto">
          <a:xfrm>
            <a:off x="9068864" y="5114918"/>
            <a:ext cx="1123950" cy="969962"/>
          </a:xfrm>
          <a:prstGeom prst="roundRect">
            <a:avLst>
              <a:gd name="adj" fmla="val 9958"/>
            </a:avLst>
          </a:prstGeom>
          <a:noFill/>
          <a:ln w="12700">
            <a:solidFill>
              <a:srgbClr val="3399FF"/>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pic>
        <p:nvPicPr>
          <p:cNvPr id="66" name="Picture 99" descr="contract_lock_open.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220901" y="5407015"/>
            <a:ext cx="490537" cy="488950"/>
          </a:xfrm>
          <a:prstGeom prst="rect">
            <a:avLst/>
          </a:prstGeom>
          <a:noFill/>
          <a:ln w="9525">
            <a:noFill/>
            <a:miter lim="800000"/>
            <a:headEnd/>
            <a:tailEnd/>
          </a:ln>
        </p:spPr>
      </p:pic>
      <p:sp>
        <p:nvSpPr>
          <p:cNvPr id="67" name="AutoShape 162"/>
          <p:cNvSpPr>
            <a:spLocks noChangeArrowheads="1"/>
          </p:cNvSpPr>
          <p:nvPr/>
        </p:nvSpPr>
        <p:spPr bwMode="auto">
          <a:xfrm>
            <a:off x="5663676" y="5483215"/>
            <a:ext cx="357188" cy="319088"/>
          </a:xfrm>
          <a:prstGeom prst="rightArrow">
            <a:avLst>
              <a:gd name="adj1" fmla="val 55556"/>
              <a:gd name="adj2" fmla="val 59297"/>
            </a:avLst>
          </a:prstGeom>
          <a:solidFill>
            <a:srgbClr val="3399FF"/>
          </a:solidFill>
          <a:ln w="9525">
            <a:noFill/>
            <a:miter lim="800000"/>
            <a:headEnd/>
            <a:tailEnd/>
          </a:ln>
        </p:spPr>
        <p:txBody>
          <a:bodyPr wrap="none" anchor="ctr"/>
          <a:lstStyle/>
          <a:p>
            <a:pPr defTabSz="914400" eaLnBrk="0" hangingPunct="0">
              <a:lnSpc>
                <a:spcPct val="120000"/>
              </a:lnSpc>
              <a:spcBef>
                <a:spcPts val="1600"/>
              </a:spcBef>
              <a:buClr>
                <a:srgbClr val="FFFFFF"/>
              </a:buClr>
            </a:pPr>
            <a:endParaRPr lang="nl-NL" sz="1400">
              <a:solidFill>
                <a:srgbClr val="000000"/>
              </a:solidFill>
              <a:latin typeface="Arial"/>
              <a:ea typeface="+mn-ea"/>
              <a:cs typeface="Arial" pitchFamily="34" charset="0"/>
            </a:endParaRPr>
          </a:p>
        </p:txBody>
      </p:sp>
      <p:pic>
        <p:nvPicPr>
          <p:cNvPr id="68" name="Picture 137" descr="preferences_system_windows_actions"/>
          <p:cNvPicPr>
            <a:picLocks noChangeAspect="1" noChangeArrowheads="1"/>
          </p:cNvPicPr>
          <p:nvPr/>
        </p:nvPicPr>
        <p:blipFill>
          <a:blip r:embed="rId20" cstate="print">
            <a:lum bright="-8000" contrast="26000"/>
            <a:extLst>
              <a:ext uri="{28A0092B-C50C-407E-A947-70E740481C1C}">
                <a14:useLocalDpi xmlns:a14="http://schemas.microsoft.com/office/drawing/2010/main" val="0"/>
              </a:ext>
            </a:extLst>
          </a:blip>
          <a:srcRect/>
          <a:stretch>
            <a:fillRect/>
          </a:stretch>
        </p:blipFill>
        <p:spPr bwMode="auto">
          <a:xfrm>
            <a:off x="4946126" y="3067042"/>
            <a:ext cx="412750" cy="379413"/>
          </a:xfrm>
          <a:prstGeom prst="rect">
            <a:avLst/>
          </a:prstGeom>
          <a:noFill/>
          <a:ln w="9525">
            <a:noFill/>
            <a:miter lim="800000"/>
            <a:headEnd/>
            <a:tailEnd/>
          </a:ln>
        </p:spPr>
      </p:pic>
      <p:pic>
        <p:nvPicPr>
          <p:cNvPr id="69" name="Picture 138" descr="clock"/>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954076" y="3654415"/>
            <a:ext cx="371475" cy="371475"/>
          </a:xfrm>
          <a:prstGeom prst="rect">
            <a:avLst/>
          </a:prstGeom>
          <a:noFill/>
          <a:ln w="9525">
            <a:noFill/>
            <a:miter lim="800000"/>
            <a:headEnd/>
            <a:tailEnd/>
          </a:ln>
        </p:spPr>
      </p:pic>
      <p:pic>
        <p:nvPicPr>
          <p:cNvPr id="70" name="Picture 143" descr="peopl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928664" y="5946766"/>
            <a:ext cx="442912" cy="442912"/>
          </a:xfrm>
          <a:prstGeom prst="rect">
            <a:avLst/>
          </a:prstGeom>
          <a:noFill/>
          <a:ln w="9525">
            <a:noFill/>
            <a:miter lim="800000"/>
            <a:headEnd/>
            <a:tailEnd/>
          </a:ln>
        </p:spPr>
      </p:pic>
      <p:grpSp>
        <p:nvGrpSpPr>
          <p:cNvPr id="71" name="Group 145"/>
          <p:cNvGrpSpPr>
            <a:grpSpLocks/>
          </p:cNvGrpSpPr>
          <p:nvPr/>
        </p:nvGrpSpPr>
        <p:grpSpPr bwMode="auto">
          <a:xfrm>
            <a:off x="6281225" y="4894253"/>
            <a:ext cx="409575" cy="409575"/>
            <a:chOff x="3004" y="2917"/>
            <a:chExt cx="258" cy="258"/>
          </a:xfrm>
        </p:grpSpPr>
        <p:pic>
          <p:nvPicPr>
            <p:cNvPr id="72" name="Picture 23"/>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004" y="2917"/>
              <a:ext cx="258" cy="258"/>
            </a:xfrm>
            <a:prstGeom prst="rect">
              <a:avLst/>
            </a:prstGeom>
            <a:noFill/>
            <a:ln w="9525">
              <a:noFill/>
              <a:miter lim="800000"/>
              <a:headEnd/>
              <a:tailEnd/>
            </a:ln>
          </p:spPr>
        </p:pic>
        <p:sp>
          <p:nvSpPr>
            <p:cNvPr id="73" name="Oval 144"/>
            <p:cNvSpPr>
              <a:spLocks noChangeArrowheads="1"/>
            </p:cNvSpPr>
            <p:nvPr/>
          </p:nvSpPr>
          <p:spPr bwMode="auto">
            <a:xfrm>
              <a:off x="3077" y="2990"/>
              <a:ext cx="114" cy="114"/>
            </a:xfrm>
            <a:prstGeom prst="ellipse">
              <a:avLst/>
            </a:prstGeom>
            <a:solidFill>
              <a:schemeClr val="bg1"/>
            </a:solidFill>
            <a:ln w="9525">
              <a:noFill/>
              <a:round/>
              <a:headEnd/>
              <a:tailEnd/>
            </a:ln>
          </p:spPr>
          <p:txBody>
            <a:bodyPr wrap="none" anchor="ctr"/>
            <a:lstStyle/>
            <a:p>
              <a:pPr algn="ctr" defTabSz="914400"/>
              <a:endParaRPr lang="nl-NL" sz="1400">
                <a:solidFill>
                  <a:srgbClr val="000000"/>
                </a:solidFill>
                <a:latin typeface="Arial"/>
                <a:ea typeface="+mn-ea"/>
                <a:cs typeface="Arial" pitchFamily="34" charset="0"/>
              </a:endParaRPr>
            </a:p>
          </p:txBody>
        </p:sp>
        <p:pic>
          <p:nvPicPr>
            <p:cNvPr id="74" name="Picture 22" descr="currency_dollar_red.png"/>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81" y="2994"/>
              <a:ext cx="107" cy="107"/>
            </a:xfrm>
            <a:prstGeom prst="rect">
              <a:avLst/>
            </a:prstGeom>
            <a:noFill/>
            <a:ln w="9525">
              <a:noFill/>
              <a:miter lim="800000"/>
              <a:headEnd/>
              <a:tailEnd/>
            </a:ln>
          </p:spPr>
        </p:pic>
      </p:grpSp>
      <p:pic>
        <p:nvPicPr>
          <p:cNvPr id="75" name="Picture 146"/>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325664" y="6053128"/>
            <a:ext cx="309562" cy="279401"/>
          </a:xfrm>
          <a:prstGeom prst="rect">
            <a:avLst/>
          </a:prstGeom>
          <a:noFill/>
          <a:ln w="9525">
            <a:noFill/>
            <a:miter lim="800000"/>
            <a:headEnd/>
            <a:tailEnd/>
          </a:ln>
        </p:spPr>
      </p:pic>
      <p:pic>
        <p:nvPicPr>
          <p:cNvPr id="76" name="Picture 14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328839" y="3700454"/>
            <a:ext cx="317500" cy="293686"/>
          </a:xfrm>
          <a:prstGeom prst="rect">
            <a:avLst/>
          </a:prstGeom>
          <a:noFill/>
          <a:ln w="9525">
            <a:noFill/>
            <a:miter lim="800000"/>
            <a:headEnd/>
            <a:tailEnd/>
          </a:ln>
        </p:spPr>
      </p:pic>
      <p:pic>
        <p:nvPicPr>
          <p:cNvPr id="77" name="Picture 150" descr="1352220461_question-type-one-correct"/>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29864" y="5294302"/>
            <a:ext cx="609600" cy="609600"/>
          </a:xfrm>
          <a:prstGeom prst="rect">
            <a:avLst/>
          </a:prstGeom>
          <a:noFill/>
          <a:ln w="9525">
            <a:noFill/>
            <a:miter lim="800000"/>
            <a:headEnd/>
            <a:tailEnd/>
          </a:ln>
        </p:spPr>
      </p:pic>
      <p:sp>
        <p:nvSpPr>
          <p:cNvPr id="78" name="TextBox 98"/>
          <p:cNvSpPr>
            <a:spLocks noChangeArrowheads="1"/>
          </p:cNvSpPr>
          <p:nvPr/>
        </p:nvSpPr>
        <p:spPr bwMode="auto">
          <a:xfrm>
            <a:off x="5081076" y="1779587"/>
            <a:ext cx="1609725" cy="492125"/>
          </a:xfrm>
          <a:prstGeom prst="roundRect">
            <a:avLst>
              <a:gd name="adj" fmla="val 13870"/>
            </a:avLst>
          </a:prstGeom>
          <a:solidFill>
            <a:srgbClr val="D9D9D9"/>
          </a:solidFill>
          <a:ln w="9525">
            <a:noFill/>
            <a:round/>
            <a:headEnd/>
            <a:tailEnd/>
          </a:ln>
        </p:spPr>
        <p:txBody>
          <a:bodyPr lIns="36000" rIns="36000" anchor="ctr"/>
          <a:lstStyle/>
          <a:p>
            <a:pPr algn="ctr" defTabSz="914400"/>
            <a:r>
              <a:rPr lang="en-US" sz="1600" b="1">
                <a:solidFill>
                  <a:srgbClr val="000000"/>
                </a:solidFill>
                <a:latin typeface="Arial"/>
                <a:ea typeface="+mn-ea"/>
                <a:cs typeface="Arial" pitchFamily="34" charset="0"/>
              </a:rPr>
              <a:t>Business</a:t>
            </a:r>
            <a:br>
              <a:rPr lang="en-US" sz="1600" b="1">
                <a:solidFill>
                  <a:srgbClr val="000000"/>
                </a:solidFill>
                <a:latin typeface="Arial"/>
                <a:ea typeface="+mn-ea"/>
                <a:cs typeface="Arial" pitchFamily="34" charset="0"/>
              </a:rPr>
            </a:br>
            <a:r>
              <a:rPr lang="en-US" sz="1600" b="1">
                <a:solidFill>
                  <a:srgbClr val="000000"/>
                </a:solidFill>
                <a:latin typeface="Arial"/>
                <a:ea typeface="+mn-ea"/>
                <a:cs typeface="Arial" pitchFamily="34" charset="0"/>
              </a:rPr>
              <a:t>Solutions</a:t>
            </a:r>
          </a:p>
        </p:txBody>
      </p:sp>
      <p:pic>
        <p:nvPicPr>
          <p:cNvPr id="79" name="Picture 61"/>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174851" y="2584440"/>
            <a:ext cx="611188" cy="336550"/>
          </a:xfrm>
          <a:prstGeom prst="rect">
            <a:avLst/>
          </a:prstGeom>
          <a:noFill/>
          <a:ln w="9525">
            <a:noFill/>
            <a:miter lim="800000"/>
            <a:headEnd/>
            <a:tailEnd/>
          </a:ln>
        </p:spPr>
      </p:pic>
      <p:pic>
        <p:nvPicPr>
          <p:cNvPr id="80" name="Picture 64"/>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298676" y="3076565"/>
            <a:ext cx="376238" cy="376238"/>
          </a:xfrm>
          <a:prstGeom prst="rect">
            <a:avLst/>
          </a:prstGeom>
          <a:noFill/>
          <a:ln w="9525">
            <a:noFill/>
            <a:miter lim="800000"/>
            <a:headEnd/>
            <a:tailEnd/>
          </a:ln>
        </p:spPr>
      </p:pic>
      <p:pic>
        <p:nvPicPr>
          <p:cNvPr id="81" name="Picture 63"/>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159356" y="5318123"/>
            <a:ext cx="942975" cy="561975"/>
          </a:xfrm>
          <a:prstGeom prst="rect">
            <a:avLst/>
          </a:prstGeom>
          <a:noFill/>
          <a:ln w="9525">
            <a:noFill/>
            <a:miter lim="800000"/>
            <a:headEnd/>
            <a:tailEnd/>
          </a:ln>
        </p:spPr>
      </p:pic>
      <p:sp>
        <p:nvSpPr>
          <p:cNvPr id="82" name="Rectangle 5"/>
          <p:cNvSpPr>
            <a:spLocks noChangeArrowheads="1"/>
          </p:cNvSpPr>
          <p:nvPr/>
        </p:nvSpPr>
        <p:spPr bwMode="auto">
          <a:xfrm>
            <a:off x="1591739" y="5114918"/>
            <a:ext cx="1123950" cy="969962"/>
          </a:xfrm>
          <a:prstGeom prst="roundRect">
            <a:avLst>
              <a:gd name="adj" fmla="val 9958"/>
            </a:avLst>
          </a:prstGeom>
          <a:noFill/>
          <a:ln w="12700">
            <a:solidFill>
              <a:srgbClr val="B2B2B2"/>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83" name="Rectangle 5"/>
          <p:cNvSpPr>
            <a:spLocks noChangeArrowheads="1"/>
          </p:cNvSpPr>
          <p:nvPr/>
        </p:nvSpPr>
        <p:spPr bwMode="auto">
          <a:xfrm>
            <a:off x="1591739" y="2786053"/>
            <a:ext cx="1123950" cy="969962"/>
          </a:xfrm>
          <a:prstGeom prst="roundRect">
            <a:avLst>
              <a:gd name="adj" fmla="val 9958"/>
            </a:avLst>
          </a:prstGeom>
          <a:noFill/>
          <a:ln w="12700">
            <a:solidFill>
              <a:srgbClr val="B2B2B2"/>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84" name="TextBox 98"/>
          <p:cNvSpPr>
            <a:spLocks noChangeArrowheads="1"/>
          </p:cNvSpPr>
          <p:nvPr/>
        </p:nvSpPr>
        <p:spPr bwMode="auto">
          <a:xfrm>
            <a:off x="5081076" y="4235448"/>
            <a:ext cx="1609725" cy="492125"/>
          </a:xfrm>
          <a:prstGeom prst="roundRect">
            <a:avLst>
              <a:gd name="adj" fmla="val 13870"/>
            </a:avLst>
          </a:prstGeom>
          <a:solidFill>
            <a:srgbClr val="D9D9D9"/>
          </a:solidFill>
          <a:ln w="9525">
            <a:noFill/>
            <a:round/>
            <a:headEnd/>
            <a:tailEnd/>
          </a:ln>
        </p:spPr>
        <p:txBody>
          <a:bodyPr lIns="36000" rIns="36000" anchor="ctr"/>
          <a:lstStyle/>
          <a:p>
            <a:pPr algn="ctr" defTabSz="914400"/>
            <a:r>
              <a:rPr lang="en-US" sz="1600" b="1">
                <a:solidFill>
                  <a:srgbClr val="000000"/>
                </a:solidFill>
                <a:latin typeface="Arial"/>
                <a:ea typeface="+mn-ea"/>
                <a:cs typeface="Arial" pitchFamily="34" charset="0"/>
              </a:rPr>
              <a:t>Infrastructure</a:t>
            </a:r>
          </a:p>
        </p:txBody>
      </p:sp>
    </p:spTree>
    <p:extLst>
      <p:ext uri="{BB962C8B-B14F-4D97-AF65-F5344CB8AC3E}">
        <p14:creationId xmlns:p14="http://schemas.microsoft.com/office/powerpoint/2010/main" val="5783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now I need to hire API programmers? Teach them data science?</a:t>
            </a:r>
          </a:p>
        </p:txBody>
      </p:sp>
    </p:spTree>
    <p:extLst>
      <p:ext uri="{BB962C8B-B14F-4D97-AF65-F5344CB8AC3E}">
        <p14:creationId xmlns:p14="http://schemas.microsoft.com/office/powerpoint/2010/main" val="410148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364" y="135466"/>
            <a:ext cx="11318434" cy="980018"/>
          </a:xfrm>
        </p:spPr>
        <p:txBody>
          <a:bodyPr/>
          <a:lstStyle/>
          <a:p>
            <a:r>
              <a:rPr lang="en-US" dirty="0"/>
              <a:t>IBM enables collaboration between vertical skillsets</a:t>
            </a:r>
          </a:p>
        </p:txBody>
      </p:sp>
      <p:grpSp>
        <p:nvGrpSpPr>
          <p:cNvPr id="40" name="Group 39"/>
          <p:cNvGrpSpPr/>
          <p:nvPr/>
        </p:nvGrpSpPr>
        <p:grpSpPr>
          <a:xfrm>
            <a:off x="502364" y="1851949"/>
            <a:ext cx="11187275" cy="4810659"/>
            <a:chOff x="1942609" y="2583636"/>
            <a:chExt cx="7816862" cy="3361342"/>
          </a:xfrm>
        </p:grpSpPr>
        <p:grpSp>
          <p:nvGrpSpPr>
            <p:cNvPr id="4" name="Group 3"/>
            <p:cNvGrpSpPr/>
            <p:nvPr/>
          </p:nvGrpSpPr>
          <p:grpSpPr>
            <a:xfrm>
              <a:off x="1942609" y="3588617"/>
              <a:ext cx="7816862" cy="2047026"/>
              <a:chOff x="-477865" y="1404705"/>
              <a:chExt cx="18568512" cy="4862598"/>
            </a:xfrm>
            <a:solidFill>
              <a:schemeClr val="bg1">
                <a:lumMod val="75000"/>
                <a:alpha val="19000"/>
              </a:schemeClr>
            </a:solidFill>
          </p:grpSpPr>
          <p:sp>
            <p:nvSpPr>
              <p:cNvPr id="5" name="Hexagon 4"/>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6" name="Hexagon 5"/>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7" name="Hexagon 6"/>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8" name="Hexagon 7"/>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9" name="Hexagon 8"/>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0" name="Hexagon 9"/>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1" name="Hexagon 10"/>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2" name="Hexagon 11"/>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13" name="Hexagon 12"/>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14" name="Hexagon 13"/>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5" name="Hexagon 14"/>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6" name="Hexagon 15"/>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7" name="Hexagon 16"/>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8" name="Hexagon 17"/>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9" name="Hexagon 18"/>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20" name="Hexagon 19"/>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21" name="Hexagon 20"/>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22" name="Hexagon 21"/>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grpSp>
        <p:sp>
          <p:nvSpPr>
            <p:cNvPr id="23" name="Rounded Rectangle 43"/>
            <p:cNvSpPr/>
            <p:nvPr/>
          </p:nvSpPr>
          <p:spPr>
            <a:xfrm>
              <a:off x="403696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4" name="Rounded Rectangle 44"/>
            <p:cNvSpPr/>
            <p:nvPr/>
          </p:nvSpPr>
          <p:spPr>
            <a:xfrm>
              <a:off x="589688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5" name="Rounded Rectangle 45"/>
            <p:cNvSpPr/>
            <p:nvPr/>
          </p:nvSpPr>
          <p:spPr>
            <a:xfrm>
              <a:off x="775680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6" name="Rounded Rectangle 46"/>
            <p:cNvSpPr/>
            <p:nvPr/>
          </p:nvSpPr>
          <p:spPr>
            <a:xfrm>
              <a:off x="2162596" y="2835851"/>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7" name="TextBox 26"/>
            <p:cNvSpPr txBox="1"/>
            <p:nvPr/>
          </p:nvSpPr>
          <p:spPr>
            <a:xfrm>
              <a:off x="2221718" y="3019108"/>
              <a:ext cx="1638612" cy="258063"/>
            </a:xfrm>
            <a:prstGeom prst="rect">
              <a:avLst/>
            </a:prstGeom>
            <a:noFill/>
          </p:spPr>
          <p:txBody>
            <a:bodyPr wrap="square" rtlCol="0">
              <a:spAutoFit/>
            </a:bodyPr>
            <a:lstStyle/>
            <a:p>
              <a:pPr algn="ctr"/>
              <a:r>
                <a:rPr lang="en-US" b="1" dirty="0">
                  <a:ea typeface="Arial" charset="0"/>
                  <a:cs typeface="Arial" charset="0"/>
                </a:rPr>
                <a:t>Data Engineering</a:t>
              </a:r>
            </a:p>
          </p:txBody>
        </p:sp>
        <p:sp>
          <p:nvSpPr>
            <p:cNvPr id="28" name="TextBox 27"/>
            <p:cNvSpPr txBox="1"/>
            <p:nvPr/>
          </p:nvSpPr>
          <p:spPr>
            <a:xfrm>
              <a:off x="4402027" y="3019107"/>
              <a:ext cx="1026740" cy="258063"/>
            </a:xfrm>
            <a:prstGeom prst="rect">
              <a:avLst/>
            </a:prstGeom>
            <a:noFill/>
          </p:spPr>
          <p:txBody>
            <a:bodyPr wrap="none" rtlCol="0">
              <a:spAutoFit/>
            </a:bodyPr>
            <a:lstStyle/>
            <a:p>
              <a:pPr algn="ctr"/>
              <a:r>
                <a:rPr lang="en-US" b="1" dirty="0">
                  <a:ea typeface="Arial" charset="0"/>
                  <a:cs typeface="Arial" charset="0"/>
                </a:rPr>
                <a:t>Data Science</a:t>
              </a:r>
            </a:p>
          </p:txBody>
        </p:sp>
        <p:sp>
          <p:nvSpPr>
            <p:cNvPr id="29" name="TextBox 28"/>
            <p:cNvSpPr txBox="1"/>
            <p:nvPr/>
          </p:nvSpPr>
          <p:spPr>
            <a:xfrm>
              <a:off x="6105026" y="3019107"/>
              <a:ext cx="1340581" cy="258063"/>
            </a:xfrm>
            <a:prstGeom prst="rect">
              <a:avLst/>
            </a:prstGeom>
            <a:noFill/>
          </p:spPr>
          <p:txBody>
            <a:bodyPr wrap="none" rtlCol="0">
              <a:spAutoFit/>
            </a:bodyPr>
            <a:lstStyle/>
            <a:p>
              <a:pPr algn="ctr"/>
              <a:r>
                <a:rPr lang="en-US" b="1" dirty="0">
                  <a:ea typeface="Arial" charset="0"/>
                  <a:cs typeface="Arial" charset="0"/>
                </a:rPr>
                <a:t>Business Analysis</a:t>
              </a:r>
            </a:p>
          </p:txBody>
        </p:sp>
        <p:sp>
          <p:nvSpPr>
            <p:cNvPr id="30" name="TextBox 29"/>
            <p:cNvSpPr txBox="1"/>
            <p:nvPr/>
          </p:nvSpPr>
          <p:spPr>
            <a:xfrm>
              <a:off x="7939408" y="3019107"/>
              <a:ext cx="1391657" cy="258063"/>
            </a:xfrm>
            <a:prstGeom prst="rect">
              <a:avLst/>
            </a:prstGeom>
            <a:noFill/>
          </p:spPr>
          <p:txBody>
            <a:bodyPr wrap="none" rtlCol="0">
              <a:spAutoFit/>
            </a:bodyPr>
            <a:lstStyle/>
            <a:p>
              <a:pPr algn="ctr"/>
              <a:r>
                <a:rPr lang="en-US" b="1" dirty="0">
                  <a:ea typeface="Arial" charset="0"/>
                  <a:cs typeface="Arial" charset="0"/>
                </a:rPr>
                <a:t>App Development</a:t>
              </a:r>
            </a:p>
          </p:txBody>
        </p:sp>
        <p:pic>
          <p:nvPicPr>
            <p:cNvPr id="31" name="Picture 30" descr="Persona_Eden_BusinessAnaly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1879" y="2583636"/>
              <a:ext cx="446875" cy="436729"/>
            </a:xfrm>
            <a:prstGeom prst="rect">
              <a:avLst/>
            </a:prstGeom>
          </p:spPr>
        </p:pic>
        <p:pic>
          <p:nvPicPr>
            <p:cNvPr id="32" name="Picture 31"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1959" y="2583636"/>
              <a:ext cx="446875" cy="436729"/>
            </a:xfrm>
            <a:prstGeom prst="rect">
              <a:avLst/>
            </a:prstGeom>
          </p:spPr>
        </p:pic>
        <p:pic>
          <p:nvPicPr>
            <p:cNvPr id="33" name="Picture 32" descr="Persona_Harley_DataEngineer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7587" y="2583636"/>
              <a:ext cx="446874" cy="436728"/>
            </a:xfrm>
            <a:prstGeom prst="rect">
              <a:avLst/>
            </a:prstGeom>
          </p:spPr>
        </p:pic>
        <p:pic>
          <p:nvPicPr>
            <p:cNvPr id="34" name="Picture 33" descr="Persona_Kai_ApplicationDevelop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98" y="2583636"/>
              <a:ext cx="446875" cy="436729"/>
            </a:xfrm>
            <a:prstGeom prst="rect">
              <a:avLst/>
            </a:prstGeom>
          </p:spPr>
        </p:pic>
        <p:sp>
          <p:nvSpPr>
            <p:cNvPr id="35" name="TextBox 34"/>
            <p:cNvSpPr txBox="1"/>
            <p:nvPr/>
          </p:nvSpPr>
          <p:spPr>
            <a:xfrm>
              <a:off x="3644298" y="5623248"/>
              <a:ext cx="4447696" cy="321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lgn="ctr" defTabSz="309563">
                <a:spcBef>
                  <a:spcPts val="0"/>
                </a:spcBef>
              </a:pPr>
              <a:r>
                <a:rPr lang="en-US" sz="2400" dirty="0">
                  <a:ea typeface="Arial" charset="0"/>
                  <a:cs typeface="Arial" charset="0"/>
                  <a:sym typeface="HelvNeue Medium for IBM"/>
                </a:rPr>
                <a:t>open </a:t>
              </a:r>
              <a:r>
                <a:rPr lang="en-US" sz="2400" dirty="0">
                  <a:ea typeface="Arial" charset="0"/>
                  <a:cs typeface="Arial" charset="0"/>
                  <a:sym typeface="Wingdings"/>
                </a:rPr>
                <a:t></a:t>
              </a:r>
              <a:r>
                <a:rPr lang="en-US" sz="2400" dirty="0">
                  <a:ea typeface="Arial" charset="0"/>
                  <a:cs typeface="Arial" charset="0"/>
                  <a:sym typeface="HelvNeue Medium for IBM"/>
                </a:rPr>
                <a:t> intelligent </a:t>
              </a:r>
              <a:r>
                <a:rPr lang="en-US" sz="2400" dirty="0">
                  <a:ea typeface="Arial" charset="0"/>
                  <a:cs typeface="Arial" charset="0"/>
                  <a:sym typeface="Wingdings"/>
                </a:rPr>
                <a:t></a:t>
              </a:r>
              <a:r>
                <a:rPr lang="en-US" sz="2400" dirty="0">
                  <a:ea typeface="Arial" charset="0"/>
                  <a:cs typeface="Arial" charset="0"/>
                  <a:sym typeface="HelvNeue Medium for IBM"/>
                </a:rPr>
                <a:t> hybrid</a:t>
              </a:r>
            </a:p>
          </p:txBody>
        </p:sp>
        <p:sp>
          <p:nvSpPr>
            <p:cNvPr id="36" name="Rounded Rectangle 42"/>
            <p:cNvSpPr/>
            <p:nvPr/>
          </p:nvSpPr>
          <p:spPr>
            <a:xfrm>
              <a:off x="2017147" y="3661768"/>
              <a:ext cx="7668967" cy="1866482"/>
            </a:xfrm>
            <a:prstGeom prst="roundRect">
              <a:avLst>
                <a:gd name="adj" fmla="val 6160"/>
              </a:avLst>
            </a:prstGeom>
            <a:solidFill>
              <a:srgbClr val="024C90">
                <a:alpha val="8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endParaRPr lang="en-US" sz="2800">
                <a:solidFill>
                  <a:prstClr val="black"/>
                </a:solidFill>
                <a:latin typeface="Arial" charset="0"/>
                <a:ea typeface="Arial" charset="0"/>
                <a:cs typeface="Arial" charset="0"/>
              </a:endParaRPr>
            </a:p>
          </p:txBody>
        </p:sp>
        <p:sp>
          <p:nvSpPr>
            <p:cNvPr id="37" name="Rounded Rectangle 47"/>
            <p:cNvSpPr/>
            <p:nvPr/>
          </p:nvSpPr>
          <p:spPr>
            <a:xfrm>
              <a:off x="3385559" y="3857742"/>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r>
                <a:rPr lang="en-US" sz="2800" dirty="0">
                  <a:solidFill>
                    <a:srgbClr val="264A60"/>
                  </a:solidFill>
                  <a:latin typeface="Arial" charset="0"/>
                  <a:ea typeface="Arial" charset="0"/>
                  <a:cs typeface="Arial" charset="0"/>
                </a:rPr>
                <a:t>Experiences</a:t>
              </a:r>
            </a:p>
            <a:p>
              <a:pPr algn="ctr" defTabSz="685800">
                <a:spcBef>
                  <a:spcPts val="0"/>
                </a:spcBef>
              </a:pPr>
              <a:r>
                <a:rPr lang="en-US" sz="2000" dirty="0">
                  <a:solidFill>
                    <a:schemeClr val="tx2">
                      <a:lumMod val="50000"/>
                    </a:schemeClr>
                  </a:solidFill>
                  <a:latin typeface="Arial" charset="0"/>
                  <a:ea typeface="Arial" charset="0"/>
                  <a:cs typeface="Arial" charset="0"/>
                </a:rPr>
                <a:t>task-specific, collaborative</a:t>
              </a:r>
            </a:p>
          </p:txBody>
        </p:sp>
        <p:sp>
          <p:nvSpPr>
            <p:cNvPr id="38" name="Rounded Rectangle 49"/>
            <p:cNvSpPr/>
            <p:nvPr/>
          </p:nvSpPr>
          <p:spPr>
            <a:xfrm>
              <a:off x="3385559" y="4617227"/>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r>
                <a:rPr lang="en-US" sz="2800" dirty="0">
                  <a:solidFill>
                    <a:srgbClr val="264A60"/>
                  </a:solidFill>
                  <a:latin typeface="Arial" charset="0"/>
                  <a:ea typeface="Arial" charset="0"/>
                  <a:cs typeface="Arial" charset="0"/>
                </a:rPr>
                <a:t>Data and Analytics Services</a:t>
              </a:r>
            </a:p>
            <a:p>
              <a:pPr algn="ctr" defTabSz="685800">
                <a:spcBef>
                  <a:spcPts val="0"/>
                </a:spcBef>
              </a:pPr>
              <a:r>
                <a:rPr lang="en-US" sz="2000" dirty="0">
                  <a:solidFill>
                    <a:schemeClr val="tx2">
                      <a:lumMod val="50000"/>
                    </a:schemeClr>
                  </a:solidFill>
                  <a:latin typeface="Arial" charset="0"/>
                  <a:ea typeface="Arial" charset="0"/>
                  <a:cs typeface="Arial" charset="0"/>
                </a:rPr>
                <a:t>comprehensive</a:t>
              </a:r>
            </a:p>
          </p:txBody>
        </p: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8271" y="4295034"/>
              <a:ext cx="806860" cy="420239"/>
            </a:xfrm>
            <a:prstGeom prst="rect">
              <a:avLst/>
            </a:prstGeom>
          </p:spPr>
        </p:pic>
      </p:grpSp>
    </p:spTree>
    <p:extLst>
      <p:ext uri="{BB962C8B-B14F-4D97-AF65-F5344CB8AC3E}">
        <p14:creationId xmlns:p14="http://schemas.microsoft.com/office/powerpoint/2010/main" val="234447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142268" y="161263"/>
            <a:ext cx="3904324" cy="2403686"/>
            <a:chOff x="7559707" y="1182863"/>
            <a:chExt cx="4294755" cy="2644055"/>
          </a:xfrm>
        </p:grpSpPr>
        <p:pic>
          <p:nvPicPr>
            <p:cNvPr id="4108" name="Picture 12" descr="http://pngimg.com/uploads/laptop/laptop_PNG59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07" y="1182863"/>
              <a:ext cx="4294755" cy="26440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community.watsonanalytics.com/wp-content/uploads/2016/03/CA-dashboar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310" y="1366686"/>
              <a:ext cx="3041279" cy="1710324"/>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497" y="4355940"/>
            <a:ext cx="3918602" cy="2202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12" name="Picture 16" descr="http://www.trapeziumengineering.com/wp-content/uploads/2014/01/Gearbox-Render-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0520" y="4355940"/>
            <a:ext cx="4700544" cy="2502060"/>
          </a:xfrm>
          <a:prstGeom prst="snip2DiagRect">
            <a:avLst>
              <a:gd name="adj1" fmla="val 0"/>
              <a:gd name="adj2" fmla="val 42797"/>
            </a:avLst>
          </a:prstGeom>
          <a:noFill/>
          <a:extLst>
            <a:ext uri="{909E8E84-426E-40DD-AFC4-6F175D3DCCD1}">
              <a14:hiddenFill xmlns:a14="http://schemas.microsoft.com/office/drawing/2010/main">
                <a:solidFill>
                  <a:srgbClr val="FFFFFF"/>
                </a:solidFill>
              </a14:hiddenFill>
            </a:ext>
          </a:extLst>
        </p:spPr>
      </p:pic>
      <p:pic>
        <p:nvPicPr>
          <p:cNvPr id="4118" name="Picture 22" descr="http://breakinggov.com/wp-content/uploads/sites/4/2012/09/data-through-tubes-via-niem-1347044649.jpg"/>
          <p:cNvPicPr>
            <a:picLocks noChangeAspect="1" noChangeArrowheads="1"/>
          </p:cNvPicPr>
          <p:nvPr/>
        </p:nvPicPr>
        <p:blipFill rotWithShape="1">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l="4636" r="4222" b="2214"/>
          <a:stretch/>
        </p:blipFill>
        <p:spPr bwMode="auto">
          <a:xfrm>
            <a:off x="0" y="-1161"/>
            <a:ext cx="4194810" cy="25315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db.cse.ohio-state.edu/images/d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4230" y="397033"/>
            <a:ext cx="2169440" cy="240368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p:cNvSpPr/>
          <p:nvPr/>
        </p:nvSpPr>
        <p:spPr>
          <a:xfrm>
            <a:off x="2987733"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p:cNvSpPr/>
          <p:nvPr/>
        </p:nvSpPr>
        <p:spPr>
          <a:xfrm rot="16200000">
            <a:off x="5836557" y="1282293"/>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p:cNvSpPr/>
          <p:nvPr/>
        </p:nvSpPr>
        <p:spPr>
          <a:xfrm rot="16200000">
            <a:off x="5836557" y="4717711"/>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p:cNvSpPr/>
          <p:nvPr/>
        </p:nvSpPr>
        <p:spPr>
          <a:xfrm rot="17940000">
            <a:off x="5836557"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p:cNvSpPr/>
          <p:nvPr/>
        </p:nvSpPr>
        <p:spPr>
          <a:xfrm rot="10800000">
            <a:off x="9810792"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p:cNvSpPr>
            <a:spLocks noGrp="1"/>
          </p:cNvSpPr>
          <p:nvPr>
            <p:ph type="title"/>
          </p:nvPr>
        </p:nvSpPr>
        <p:spPr>
          <a:xfrm>
            <a:off x="4842380" y="113299"/>
            <a:ext cx="3146839" cy="779585"/>
          </a:xfrm>
        </p:spPr>
        <p:txBody>
          <a:bodyPr>
            <a:normAutofit fontScale="90000"/>
          </a:bodyPr>
          <a:lstStyle/>
          <a:p>
            <a:r>
              <a:rPr lang="en-US" sz="4400" dirty="0"/>
              <a:t>Process  view</a:t>
            </a:r>
          </a:p>
        </p:txBody>
      </p:sp>
    </p:spTree>
    <p:extLst>
      <p:ext uri="{BB962C8B-B14F-4D97-AF65-F5344CB8AC3E}">
        <p14:creationId xmlns:p14="http://schemas.microsoft.com/office/powerpoint/2010/main" val="17568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4973958" y="1318955"/>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sp>
        <p:nvSpPr>
          <p:cNvPr id="12" name="TextBox 11"/>
          <p:cNvSpPr txBox="1"/>
          <p:nvPr/>
        </p:nvSpPr>
        <p:spPr>
          <a:xfrm>
            <a:off x="1707385" y="1971981"/>
            <a:ext cx="3029997" cy="1015663"/>
          </a:xfrm>
          <a:prstGeom prst="rect">
            <a:avLst/>
          </a:prstGeom>
          <a:noFill/>
        </p:spPr>
        <p:txBody>
          <a:bodyPr wrap="none" rtlCol="0">
            <a:spAutoFit/>
          </a:bodyPr>
          <a:lstStyle/>
          <a:p>
            <a:r>
              <a:rPr lang="en-US" sz="2000" b="1" dirty="0">
                <a:solidFill>
                  <a:schemeClr val="accent3"/>
                </a:solidFill>
              </a:rPr>
              <a:t>Big Data expert</a:t>
            </a:r>
          </a:p>
          <a:p>
            <a:r>
              <a:rPr lang="en-US" sz="2000" dirty="0"/>
              <a:t>Operational data pipe lines</a:t>
            </a:r>
          </a:p>
          <a:p>
            <a:r>
              <a:rPr lang="en-US" sz="2000" dirty="0"/>
              <a:t>Data wrangling</a:t>
            </a:r>
          </a:p>
        </p:txBody>
      </p:sp>
      <p:sp>
        <p:nvSpPr>
          <p:cNvPr id="13" name="TextBox 12"/>
          <p:cNvSpPr txBox="1"/>
          <p:nvPr/>
        </p:nvSpPr>
        <p:spPr>
          <a:xfrm>
            <a:off x="1707385" y="3752365"/>
            <a:ext cx="3240311" cy="1015663"/>
          </a:xfrm>
          <a:prstGeom prst="rect">
            <a:avLst/>
          </a:prstGeom>
          <a:noFill/>
        </p:spPr>
        <p:txBody>
          <a:bodyPr wrap="none" rtlCol="0">
            <a:spAutoFit/>
          </a:bodyPr>
          <a:lstStyle/>
          <a:p>
            <a:r>
              <a:rPr lang="en-US" sz="2000" b="1" dirty="0">
                <a:solidFill>
                  <a:schemeClr val="accent3"/>
                </a:solidFill>
              </a:rPr>
              <a:t>Machine learning expert</a:t>
            </a:r>
          </a:p>
          <a:p>
            <a:r>
              <a:rPr lang="en-US" sz="2000" dirty="0"/>
              <a:t>Rapid analytics development</a:t>
            </a:r>
          </a:p>
          <a:p>
            <a:r>
              <a:rPr lang="en-US" sz="2000" dirty="0"/>
              <a:t>Use case preparation </a:t>
            </a:r>
          </a:p>
        </p:txBody>
      </p:sp>
      <p:sp>
        <p:nvSpPr>
          <p:cNvPr id="14" name="TextBox 13"/>
          <p:cNvSpPr txBox="1"/>
          <p:nvPr/>
        </p:nvSpPr>
        <p:spPr>
          <a:xfrm>
            <a:off x="7693064" y="1971981"/>
            <a:ext cx="2117887" cy="1015663"/>
          </a:xfrm>
          <a:prstGeom prst="rect">
            <a:avLst/>
          </a:prstGeom>
          <a:noFill/>
        </p:spPr>
        <p:txBody>
          <a:bodyPr wrap="none" rtlCol="0">
            <a:spAutoFit/>
          </a:bodyPr>
          <a:lstStyle/>
          <a:p>
            <a:r>
              <a:rPr lang="en-US" sz="2000" b="1" dirty="0">
                <a:solidFill>
                  <a:schemeClr val="accent3"/>
                </a:solidFill>
              </a:rPr>
              <a:t>Business expert</a:t>
            </a:r>
          </a:p>
          <a:p>
            <a:r>
              <a:rPr lang="en-US" sz="2000" dirty="0"/>
              <a:t>Citizen analyst</a:t>
            </a:r>
          </a:p>
          <a:p>
            <a:r>
              <a:rPr lang="en-US" sz="2000" dirty="0"/>
              <a:t>Insight generation</a:t>
            </a:r>
          </a:p>
        </p:txBody>
      </p:sp>
      <p:sp>
        <p:nvSpPr>
          <p:cNvPr id="15" name="TextBox 14"/>
          <p:cNvSpPr txBox="1"/>
          <p:nvPr/>
        </p:nvSpPr>
        <p:spPr>
          <a:xfrm>
            <a:off x="7693064" y="3752365"/>
            <a:ext cx="2494594" cy="1015663"/>
          </a:xfrm>
          <a:prstGeom prst="rect">
            <a:avLst/>
          </a:prstGeom>
          <a:noFill/>
        </p:spPr>
        <p:txBody>
          <a:bodyPr wrap="none" rtlCol="0">
            <a:spAutoFit/>
          </a:bodyPr>
          <a:lstStyle/>
          <a:p>
            <a:r>
              <a:rPr lang="en-US" sz="2000" b="1" dirty="0">
                <a:solidFill>
                  <a:schemeClr val="accent3"/>
                </a:solidFill>
              </a:rPr>
              <a:t>Programming expert</a:t>
            </a:r>
          </a:p>
          <a:p>
            <a:r>
              <a:rPr lang="en-US" sz="2000" dirty="0"/>
              <a:t>DevOps</a:t>
            </a:r>
          </a:p>
          <a:p>
            <a:r>
              <a:rPr lang="en-US" sz="2000" dirty="0"/>
              <a:t>Security and scale</a:t>
            </a:r>
          </a:p>
        </p:txBody>
      </p:sp>
      <p:pic>
        <p:nvPicPr>
          <p:cNvPr id="28" name="Picture 4" descr="https://www.moj.io/wp-content/uploads/slide4-connec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www.moj.io/wp-content/uploads/slide4-connec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386559" y="355170"/>
            <a:ext cx="3146839" cy="779585"/>
          </a:xfrm>
        </p:spPr>
        <p:txBody>
          <a:bodyPr>
            <a:normAutofit/>
          </a:bodyPr>
          <a:lstStyle/>
          <a:p>
            <a:r>
              <a:rPr lang="en-US" sz="4400" dirty="0"/>
              <a:t>Role view</a:t>
            </a:r>
          </a:p>
        </p:txBody>
      </p:sp>
    </p:spTree>
    <p:extLst>
      <p:ext uri="{BB962C8B-B14F-4D97-AF65-F5344CB8AC3E}">
        <p14:creationId xmlns:p14="http://schemas.microsoft.com/office/powerpoint/2010/main" val="243395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0" name="TextBox 2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1" name="TextBox 30"/>
          <p:cNvSpPr txBox="1"/>
          <p:nvPr/>
        </p:nvSpPr>
        <p:spPr>
          <a:xfrm>
            <a:off x="994082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85805" y="2031814"/>
            <a:ext cx="2993580" cy="654528"/>
          </a:xfrm>
          <a:prstGeom prst="rect">
            <a:avLst/>
          </a:prstGeom>
        </p:spPr>
      </p:pic>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1739" y="4273153"/>
            <a:ext cx="4054768" cy="639102"/>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652830" y="2045073"/>
            <a:ext cx="3043677" cy="654528"/>
          </a:xfrm>
          <a:prstGeom prst="rect">
            <a:avLst/>
          </a:prstGeom>
        </p:spPr>
      </p:pic>
      <p:pic>
        <p:nvPicPr>
          <p:cNvPr id="1026" name="Picture 2" descr="https://www.wku.edu/bi/images/ibm_watson.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225468" y="1966899"/>
            <a:ext cx="745917" cy="681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227096" y="4273153"/>
            <a:ext cx="3327676" cy="662453"/>
          </a:xfrm>
          <a:prstGeom prst="rect">
            <a:avLst/>
          </a:prstGeom>
        </p:spPr>
      </p:pic>
      <p:pic>
        <p:nvPicPr>
          <p:cNvPr id="24" name="Picture 2" descr="https://www.wku.edu/bi/images/ibm_watson.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75484" y="2059984"/>
            <a:ext cx="1539904" cy="6560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4188841" y="332519"/>
            <a:ext cx="3146839" cy="779585"/>
          </a:xfrm>
        </p:spPr>
        <p:txBody>
          <a:bodyPr>
            <a:normAutofit fontScale="90000"/>
          </a:bodyPr>
          <a:lstStyle/>
          <a:p>
            <a:r>
              <a:rPr lang="en-US" sz="4400" dirty="0"/>
              <a:t>Product view</a:t>
            </a:r>
          </a:p>
        </p:txBody>
      </p:sp>
    </p:spTree>
    <p:extLst>
      <p:ext uri="{BB962C8B-B14F-4D97-AF65-F5344CB8AC3E}">
        <p14:creationId xmlns:p14="http://schemas.microsoft.com/office/powerpoint/2010/main" val="96509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282" y="152400"/>
            <a:ext cx="9596118" cy="4191000"/>
          </a:xfrm>
        </p:spPr>
        <p:txBody>
          <a:bodyPr>
            <a:noAutofit/>
          </a:bodyPr>
          <a:lstStyle/>
          <a:p>
            <a:pPr algn="ctr"/>
            <a:r>
              <a:rPr lang="en-US" sz="4000" dirty="0"/>
              <a:t>The </a:t>
            </a:r>
            <a:r>
              <a:rPr lang="en-US" sz="5400" b="1" dirty="0"/>
              <a:t>distance </a:t>
            </a:r>
            <a:br>
              <a:rPr lang="en-US" sz="5400" b="1" dirty="0"/>
            </a:br>
            <a:r>
              <a:rPr lang="en-US" sz="4000" dirty="0"/>
              <a:t>between your </a:t>
            </a:r>
            <a:br>
              <a:rPr lang="en-US" sz="4000" dirty="0"/>
            </a:br>
            <a:r>
              <a:rPr lang="en-US" sz="5400" b="1" dirty="0"/>
              <a:t>goals </a:t>
            </a:r>
            <a:r>
              <a:rPr lang="en-US" sz="4000" dirty="0"/>
              <a:t>and </a:t>
            </a:r>
            <a:r>
              <a:rPr lang="en-US" sz="5400" b="1" dirty="0"/>
              <a:t>reality</a:t>
            </a:r>
            <a:r>
              <a:rPr lang="en-US" sz="4000" dirty="0"/>
              <a:t> </a:t>
            </a:r>
            <a:br>
              <a:rPr lang="en-US" sz="4000" dirty="0"/>
            </a:br>
            <a:r>
              <a:rPr lang="en-US" sz="4000" dirty="0"/>
              <a:t>is called </a:t>
            </a:r>
            <a:br>
              <a:rPr lang="en-US" sz="4000" dirty="0"/>
            </a:br>
            <a:r>
              <a:rPr lang="en-US" sz="5400" b="1" dirty="0"/>
              <a:t>action</a:t>
            </a:r>
            <a:br>
              <a:rPr lang="en-US" sz="2000" dirty="0"/>
            </a:br>
            <a:r>
              <a:rPr lang="en-US" sz="2800" dirty="0"/>
              <a:t> </a:t>
            </a:r>
            <a:br>
              <a:rPr lang="en-US" sz="2000" dirty="0"/>
            </a:b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7642" y="5203571"/>
            <a:ext cx="3072359" cy="1228943"/>
          </a:xfrm>
          <a:prstGeom prst="rect">
            <a:avLst/>
          </a:prstGeom>
        </p:spPr>
      </p:pic>
      <p:sp>
        <p:nvSpPr>
          <p:cNvPr id="4" name="TextBox 3"/>
          <p:cNvSpPr txBox="1"/>
          <p:nvPr/>
        </p:nvSpPr>
        <p:spPr>
          <a:xfrm rot="20400000">
            <a:off x="2949360" y="4334723"/>
            <a:ext cx="2834430" cy="1200329"/>
          </a:xfrm>
          <a:prstGeom prst="rect">
            <a:avLst/>
          </a:prstGeom>
          <a:noFill/>
        </p:spPr>
        <p:txBody>
          <a:bodyPr wrap="none" rtlCol="0">
            <a:spAutoFit/>
          </a:bodyPr>
          <a:lstStyle/>
          <a:p>
            <a:r>
              <a:rPr lang="en-US" sz="7200" dirty="0">
                <a:latin typeface="Chiller" panose="04020404031007020602" pitchFamily="82" charset="0"/>
              </a:rPr>
              <a:t>Let’s talk</a:t>
            </a:r>
          </a:p>
        </p:txBody>
      </p:sp>
    </p:spTree>
    <p:extLst>
      <p:ext uri="{BB962C8B-B14F-4D97-AF65-F5344CB8AC3E}">
        <p14:creationId xmlns:p14="http://schemas.microsoft.com/office/powerpoint/2010/main" val="43280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COGNITIVE APPLICATIONS WITH A PEEK UNDER THE HOOD </a:t>
            </a:r>
          </a:p>
        </p:txBody>
      </p:sp>
    </p:spTree>
    <p:extLst>
      <p:ext uri="{BB962C8B-B14F-4D97-AF65-F5344CB8AC3E}">
        <p14:creationId xmlns:p14="http://schemas.microsoft.com/office/powerpoint/2010/main" val="37499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470386" y="439242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28442" y="442444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5247" y="568274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40606" b="2052"/>
          <a:stretch/>
        </p:blipFill>
        <p:spPr>
          <a:xfrm>
            <a:off x="379417" y="4883464"/>
            <a:ext cx="11354495" cy="1610123"/>
          </a:xfrm>
          <a:prstGeom prst="rect">
            <a:avLst/>
          </a:prstGeom>
        </p:spPr>
      </p:pic>
      <p:sp>
        <p:nvSpPr>
          <p:cNvPr id="7" name="TextBox 6"/>
          <p:cNvSpPr txBox="1"/>
          <p:nvPr/>
        </p:nvSpPr>
        <p:spPr>
          <a:xfrm>
            <a:off x="7531602" y="129893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108557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61973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587295"/>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5212" y="1254522"/>
            <a:ext cx="8911673" cy="2514599"/>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71535"/>
          <a:stretch/>
        </p:blipFill>
        <p:spPr>
          <a:xfrm>
            <a:off x="379417" y="4160659"/>
            <a:ext cx="11354495" cy="799277"/>
          </a:xfrm>
          <a:prstGeom prst="rect">
            <a:avLst/>
          </a:prstGeom>
        </p:spPr>
      </p:pic>
      <p:sp>
        <p:nvSpPr>
          <p:cNvPr id="3" name="Title 2"/>
          <p:cNvSpPr>
            <a:spLocks noGrp="1"/>
          </p:cNvSpPr>
          <p:nvPr>
            <p:ph type="title"/>
          </p:nvPr>
        </p:nvSpPr>
        <p:spPr>
          <a:xfrm>
            <a:off x="375212" y="0"/>
            <a:ext cx="11362905" cy="905719"/>
          </a:xfrm>
        </p:spPr>
        <p:txBody>
          <a:bodyPr>
            <a:normAutofit/>
          </a:bodyPr>
          <a:lstStyle/>
          <a:p>
            <a:r>
              <a:rPr lang="en-US" sz="4000" dirty="0"/>
              <a:t>The cognitive technology of IBM is called </a:t>
            </a:r>
            <a:r>
              <a:rPr lang="en-US" sz="4000" b="1" dirty="0"/>
              <a:t>Watson</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502326" y="1254158"/>
            <a:ext cx="2231586" cy="2514963"/>
          </a:xfrm>
          <a:prstGeom prst="rect">
            <a:avLst/>
          </a:prstGeom>
        </p:spPr>
      </p:pic>
    </p:spTree>
    <p:extLst>
      <p:ext uri="{BB962C8B-B14F-4D97-AF65-F5344CB8AC3E}">
        <p14:creationId xmlns:p14="http://schemas.microsoft.com/office/powerpoint/2010/main" val="30014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en-US" dirty="0"/>
              <a:t>Engagement Survey Sentiment Analysis</a:t>
            </a:r>
          </a:p>
        </p:txBody>
      </p:sp>
      <p:sp>
        <p:nvSpPr>
          <p:cNvPr id="4" name="Text Placeholder 3"/>
          <p:cNvSpPr>
            <a:spLocks noGrp="1"/>
          </p:cNvSpPr>
          <p:nvPr>
            <p:ph type="body" idx="1"/>
          </p:nvPr>
        </p:nvSpPr>
        <p:spPr/>
        <p:txBody>
          <a:bodyPr/>
          <a:lstStyle/>
          <a:p>
            <a:r>
              <a:rPr lang="en-US" dirty="0"/>
              <a:t>A simple cognitive example</a:t>
            </a:r>
          </a:p>
        </p:txBody>
      </p:sp>
    </p:spTree>
    <p:extLst>
      <p:ext uri="{BB962C8B-B14F-4D97-AF65-F5344CB8AC3E}">
        <p14:creationId xmlns:p14="http://schemas.microsoft.com/office/powerpoint/2010/main" val="306668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838200" y="1028700"/>
            <a:ext cx="10244138" cy="19208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Description</a:t>
            </a:r>
          </a:p>
          <a:p>
            <a:pPr algn="ctr">
              <a:defRPr/>
            </a:pPr>
            <a:r>
              <a:rPr lang="en-US" sz="2400" dirty="0">
                <a:solidFill>
                  <a:srgbClr val="000000"/>
                </a:solidFill>
                <a:latin typeface="Arial" charset="0"/>
                <a:ea typeface="Arial" charset="0"/>
                <a:cs typeface="Arial" charset="0"/>
              </a:rPr>
              <a:t>Engagement Survey Sentiment Analysis is a solution that provides a comprehensive analysis on the sentiment expressed by employees on an internal survey: collected data is anonymous.</a:t>
            </a:r>
          </a:p>
        </p:txBody>
      </p:sp>
      <p:sp>
        <p:nvSpPr>
          <p:cNvPr id="6" name="Rounded Rectangle 5"/>
          <p:cNvSpPr/>
          <p:nvPr/>
        </p:nvSpPr>
        <p:spPr bwMode="auto">
          <a:xfrm>
            <a:off x="838200" y="3130550"/>
            <a:ext cx="10244138" cy="16065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Expected Benefits</a:t>
            </a:r>
          </a:p>
          <a:p>
            <a:pPr algn="ctr">
              <a:defRPr/>
            </a:pPr>
            <a:r>
              <a:rPr lang="en-US" sz="2400" dirty="0">
                <a:solidFill>
                  <a:srgbClr val="000000"/>
                </a:solidFill>
                <a:latin typeface="Arial" charset="0"/>
                <a:ea typeface="Arial" charset="0"/>
                <a:cs typeface="Arial" charset="0"/>
              </a:rPr>
              <a:t>Gaining access into previously unavailable insights concerning internal climate. It helps us knowing how people think about different topics, avoiding manual workload and avoid bias.</a:t>
            </a:r>
          </a:p>
        </p:txBody>
      </p:sp>
      <p:sp>
        <p:nvSpPr>
          <p:cNvPr id="7" name="Rounded Rectangle 6"/>
          <p:cNvSpPr/>
          <p:nvPr/>
        </p:nvSpPr>
        <p:spPr bwMode="auto">
          <a:xfrm>
            <a:off x="838200" y="5097463"/>
            <a:ext cx="10244138" cy="11366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Targeted Audience</a:t>
            </a:r>
          </a:p>
          <a:p>
            <a:pPr algn="ctr">
              <a:defRPr/>
            </a:pPr>
            <a:r>
              <a:rPr lang="en-US" sz="2400" dirty="0">
                <a:solidFill>
                  <a:srgbClr val="000000"/>
                </a:solidFill>
                <a:latin typeface="Arial" charset="0"/>
                <a:ea typeface="Arial" charset="0"/>
                <a:cs typeface="Arial" charset="0"/>
              </a:rPr>
              <a:t>Senior Leaders</a:t>
            </a:r>
          </a:p>
        </p:txBody>
      </p:sp>
      <p:sp>
        <p:nvSpPr>
          <p:cNvPr id="2" name="Title 1"/>
          <p:cNvSpPr>
            <a:spLocks noGrp="1"/>
          </p:cNvSpPr>
          <p:nvPr>
            <p:ph type="title"/>
          </p:nvPr>
        </p:nvSpPr>
        <p:spPr>
          <a:xfrm>
            <a:off x="3585291" y="121920"/>
            <a:ext cx="4441109" cy="725805"/>
          </a:xfrm>
        </p:spPr>
        <p:txBody>
          <a:bodyPr/>
          <a:lstStyle/>
          <a:p>
            <a:r>
              <a:rPr lang="en-US" dirty="0"/>
              <a:t>Solution overview</a:t>
            </a:r>
          </a:p>
        </p:txBody>
      </p:sp>
    </p:spTree>
    <p:extLst>
      <p:ext uri="{BB962C8B-B14F-4D97-AF65-F5344CB8AC3E}">
        <p14:creationId xmlns:p14="http://schemas.microsoft.com/office/powerpoint/2010/main" val="50291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p:cNvSpPr/>
          <p:nvPr/>
        </p:nvSpPr>
        <p:spPr>
          <a:xfrm>
            <a:off x="1302514" y="1655608"/>
            <a:ext cx="8705132" cy="3827854"/>
          </a:xfrm>
          <a:custGeom>
            <a:avLst/>
            <a:gdLst>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2773680 w 8503920"/>
              <a:gd name="connsiteY32" fmla="*/ 1325509 h 3445441"/>
              <a:gd name="connsiteX33" fmla="*/ 3093720 w 8503920"/>
              <a:gd name="connsiteY33" fmla="*/ 837829 h 3445441"/>
              <a:gd name="connsiteX34" fmla="*/ 3185160 w 8503920"/>
              <a:gd name="connsiteY34" fmla="*/ 670189 h 3445441"/>
              <a:gd name="connsiteX35" fmla="*/ 3246120 w 8503920"/>
              <a:gd name="connsiteY35" fmla="*/ 609229 h 3445441"/>
              <a:gd name="connsiteX36" fmla="*/ 3276600 w 8503920"/>
              <a:gd name="connsiteY36" fmla="*/ 548269 h 3445441"/>
              <a:gd name="connsiteX37" fmla="*/ 3627120 w 8503920"/>
              <a:gd name="connsiteY37" fmla="*/ 395869 h 3445441"/>
              <a:gd name="connsiteX38" fmla="*/ 3733800 w 8503920"/>
              <a:gd name="connsiteY38" fmla="*/ 350149 h 3445441"/>
              <a:gd name="connsiteX39" fmla="*/ 3810000 w 8503920"/>
              <a:gd name="connsiteY39" fmla="*/ 304429 h 3445441"/>
              <a:gd name="connsiteX40" fmla="*/ 4038600 w 8503920"/>
              <a:gd name="connsiteY40" fmla="*/ 243469 h 3445441"/>
              <a:gd name="connsiteX41" fmla="*/ 4099560 w 8503920"/>
              <a:gd name="connsiteY41" fmla="*/ 228229 h 3445441"/>
              <a:gd name="connsiteX42" fmla="*/ 4145280 w 8503920"/>
              <a:gd name="connsiteY42" fmla="*/ 197749 h 3445441"/>
              <a:gd name="connsiteX43" fmla="*/ 4404360 w 8503920"/>
              <a:gd name="connsiteY43" fmla="*/ 167269 h 3445441"/>
              <a:gd name="connsiteX44" fmla="*/ 4663440 w 8503920"/>
              <a:gd name="connsiteY44" fmla="*/ 121549 h 3445441"/>
              <a:gd name="connsiteX45" fmla="*/ 4968240 w 8503920"/>
              <a:gd name="connsiteY45" fmla="*/ 91069 h 3445441"/>
              <a:gd name="connsiteX46" fmla="*/ 5196840 w 8503920"/>
              <a:gd name="connsiteY46" fmla="*/ 75829 h 3445441"/>
              <a:gd name="connsiteX47" fmla="*/ 5516880 w 8503920"/>
              <a:gd name="connsiteY47" fmla="*/ 45349 h 3445441"/>
              <a:gd name="connsiteX48" fmla="*/ 6355080 w 8503920"/>
              <a:gd name="connsiteY48" fmla="*/ 30109 h 3445441"/>
              <a:gd name="connsiteX49" fmla="*/ 7147560 w 8503920"/>
              <a:gd name="connsiteY49" fmla="*/ 30109 h 3445441"/>
              <a:gd name="connsiteX50" fmla="*/ 7467600 w 8503920"/>
              <a:gd name="connsiteY50" fmla="*/ 121549 h 3445441"/>
              <a:gd name="connsiteX51" fmla="*/ 7604760 w 8503920"/>
              <a:gd name="connsiteY51" fmla="*/ 197749 h 3445441"/>
              <a:gd name="connsiteX52" fmla="*/ 7680960 w 8503920"/>
              <a:gd name="connsiteY52" fmla="*/ 258709 h 3445441"/>
              <a:gd name="connsiteX53" fmla="*/ 7894320 w 8503920"/>
              <a:gd name="connsiteY53" fmla="*/ 380629 h 3445441"/>
              <a:gd name="connsiteX54" fmla="*/ 7985760 w 8503920"/>
              <a:gd name="connsiteY54" fmla="*/ 517789 h 3445441"/>
              <a:gd name="connsiteX55" fmla="*/ 8138160 w 8503920"/>
              <a:gd name="connsiteY55" fmla="*/ 715909 h 3445441"/>
              <a:gd name="connsiteX56" fmla="*/ 8366760 w 8503920"/>
              <a:gd name="connsiteY56" fmla="*/ 1325509 h 3445441"/>
              <a:gd name="connsiteX57" fmla="*/ 8442960 w 8503920"/>
              <a:gd name="connsiteY57" fmla="*/ 1523629 h 3445441"/>
              <a:gd name="connsiteX58" fmla="*/ 8503920 w 8503920"/>
              <a:gd name="connsiteY58" fmla="*/ 1706509 h 3445441"/>
              <a:gd name="connsiteX59" fmla="*/ 8488680 w 8503920"/>
              <a:gd name="connsiteY59" fmla="*/ 2255149 h 3445441"/>
              <a:gd name="connsiteX60" fmla="*/ 8473440 w 8503920"/>
              <a:gd name="connsiteY60" fmla="*/ 2361829 h 3445441"/>
              <a:gd name="connsiteX61" fmla="*/ 8458200 w 8503920"/>
              <a:gd name="connsiteY61" fmla="*/ 2483749 h 3445441"/>
              <a:gd name="connsiteX62" fmla="*/ 8412480 w 8503920"/>
              <a:gd name="connsiteY62" fmla="*/ 2636149 h 3445441"/>
              <a:gd name="connsiteX63" fmla="*/ 8260080 w 8503920"/>
              <a:gd name="connsiteY63" fmla="*/ 2834269 h 3445441"/>
              <a:gd name="connsiteX64" fmla="*/ 8214360 w 8503920"/>
              <a:gd name="connsiteY64" fmla="*/ 2864749 h 3445441"/>
              <a:gd name="connsiteX65" fmla="*/ 8092440 w 8503920"/>
              <a:gd name="connsiteY65" fmla="*/ 2956189 h 3445441"/>
              <a:gd name="connsiteX66" fmla="*/ 8046720 w 8503920"/>
              <a:gd name="connsiteY66" fmla="*/ 2971429 h 3445441"/>
              <a:gd name="connsiteX67" fmla="*/ 7848600 w 8503920"/>
              <a:gd name="connsiteY67" fmla="*/ 3078109 h 3445441"/>
              <a:gd name="connsiteX68" fmla="*/ 7696200 w 8503920"/>
              <a:gd name="connsiteY68" fmla="*/ 3139069 h 3445441"/>
              <a:gd name="connsiteX69" fmla="*/ 7269480 w 8503920"/>
              <a:gd name="connsiteY69" fmla="*/ 3306709 h 3445441"/>
              <a:gd name="connsiteX70" fmla="*/ 6934200 w 8503920"/>
              <a:gd name="connsiteY70" fmla="*/ 3367669 h 3445441"/>
              <a:gd name="connsiteX71" fmla="*/ 6598920 w 8503920"/>
              <a:gd name="connsiteY71" fmla="*/ 3398149 h 3445441"/>
              <a:gd name="connsiteX72" fmla="*/ 4251960 w 8503920"/>
              <a:gd name="connsiteY72" fmla="*/ 3413389 h 3445441"/>
              <a:gd name="connsiteX73" fmla="*/ 4038600 w 8503920"/>
              <a:gd name="connsiteY73" fmla="*/ 3428629 h 3445441"/>
              <a:gd name="connsiteX74" fmla="*/ 3992880 w 8503920"/>
              <a:gd name="connsiteY74" fmla="*/ 3443869 h 3445441"/>
              <a:gd name="connsiteX75" fmla="*/ 3886200 w 8503920"/>
              <a:gd name="connsiteY75"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3093720 w 8503920"/>
              <a:gd name="connsiteY32" fmla="*/ 837829 h 3445441"/>
              <a:gd name="connsiteX33" fmla="*/ 3185160 w 8503920"/>
              <a:gd name="connsiteY33" fmla="*/ 670189 h 3445441"/>
              <a:gd name="connsiteX34" fmla="*/ 3246120 w 8503920"/>
              <a:gd name="connsiteY34" fmla="*/ 609229 h 3445441"/>
              <a:gd name="connsiteX35" fmla="*/ 3276600 w 8503920"/>
              <a:gd name="connsiteY35" fmla="*/ 548269 h 3445441"/>
              <a:gd name="connsiteX36" fmla="*/ 3627120 w 8503920"/>
              <a:gd name="connsiteY36" fmla="*/ 395869 h 3445441"/>
              <a:gd name="connsiteX37" fmla="*/ 3733800 w 8503920"/>
              <a:gd name="connsiteY37" fmla="*/ 350149 h 3445441"/>
              <a:gd name="connsiteX38" fmla="*/ 3810000 w 8503920"/>
              <a:gd name="connsiteY38" fmla="*/ 304429 h 3445441"/>
              <a:gd name="connsiteX39" fmla="*/ 4038600 w 8503920"/>
              <a:gd name="connsiteY39" fmla="*/ 243469 h 3445441"/>
              <a:gd name="connsiteX40" fmla="*/ 4099560 w 8503920"/>
              <a:gd name="connsiteY40" fmla="*/ 228229 h 3445441"/>
              <a:gd name="connsiteX41" fmla="*/ 4145280 w 8503920"/>
              <a:gd name="connsiteY41" fmla="*/ 197749 h 3445441"/>
              <a:gd name="connsiteX42" fmla="*/ 4404360 w 8503920"/>
              <a:gd name="connsiteY42" fmla="*/ 167269 h 3445441"/>
              <a:gd name="connsiteX43" fmla="*/ 4663440 w 8503920"/>
              <a:gd name="connsiteY43" fmla="*/ 121549 h 3445441"/>
              <a:gd name="connsiteX44" fmla="*/ 4968240 w 8503920"/>
              <a:gd name="connsiteY44" fmla="*/ 91069 h 3445441"/>
              <a:gd name="connsiteX45" fmla="*/ 5196840 w 8503920"/>
              <a:gd name="connsiteY45" fmla="*/ 75829 h 3445441"/>
              <a:gd name="connsiteX46" fmla="*/ 5516880 w 8503920"/>
              <a:gd name="connsiteY46" fmla="*/ 45349 h 3445441"/>
              <a:gd name="connsiteX47" fmla="*/ 6355080 w 8503920"/>
              <a:gd name="connsiteY47" fmla="*/ 30109 h 3445441"/>
              <a:gd name="connsiteX48" fmla="*/ 7147560 w 8503920"/>
              <a:gd name="connsiteY48" fmla="*/ 30109 h 3445441"/>
              <a:gd name="connsiteX49" fmla="*/ 7467600 w 8503920"/>
              <a:gd name="connsiteY49" fmla="*/ 121549 h 3445441"/>
              <a:gd name="connsiteX50" fmla="*/ 7604760 w 8503920"/>
              <a:gd name="connsiteY50" fmla="*/ 197749 h 3445441"/>
              <a:gd name="connsiteX51" fmla="*/ 7680960 w 8503920"/>
              <a:gd name="connsiteY51" fmla="*/ 258709 h 3445441"/>
              <a:gd name="connsiteX52" fmla="*/ 7894320 w 8503920"/>
              <a:gd name="connsiteY52" fmla="*/ 380629 h 3445441"/>
              <a:gd name="connsiteX53" fmla="*/ 7985760 w 8503920"/>
              <a:gd name="connsiteY53" fmla="*/ 517789 h 3445441"/>
              <a:gd name="connsiteX54" fmla="*/ 8138160 w 8503920"/>
              <a:gd name="connsiteY54" fmla="*/ 715909 h 3445441"/>
              <a:gd name="connsiteX55" fmla="*/ 8366760 w 8503920"/>
              <a:gd name="connsiteY55" fmla="*/ 1325509 h 3445441"/>
              <a:gd name="connsiteX56" fmla="*/ 8442960 w 8503920"/>
              <a:gd name="connsiteY56" fmla="*/ 1523629 h 3445441"/>
              <a:gd name="connsiteX57" fmla="*/ 8503920 w 8503920"/>
              <a:gd name="connsiteY57" fmla="*/ 1706509 h 3445441"/>
              <a:gd name="connsiteX58" fmla="*/ 8488680 w 8503920"/>
              <a:gd name="connsiteY58" fmla="*/ 2255149 h 3445441"/>
              <a:gd name="connsiteX59" fmla="*/ 8473440 w 8503920"/>
              <a:gd name="connsiteY59" fmla="*/ 2361829 h 3445441"/>
              <a:gd name="connsiteX60" fmla="*/ 8458200 w 8503920"/>
              <a:gd name="connsiteY60" fmla="*/ 2483749 h 3445441"/>
              <a:gd name="connsiteX61" fmla="*/ 8412480 w 8503920"/>
              <a:gd name="connsiteY61" fmla="*/ 2636149 h 3445441"/>
              <a:gd name="connsiteX62" fmla="*/ 8260080 w 8503920"/>
              <a:gd name="connsiteY62" fmla="*/ 2834269 h 3445441"/>
              <a:gd name="connsiteX63" fmla="*/ 8214360 w 8503920"/>
              <a:gd name="connsiteY63" fmla="*/ 2864749 h 3445441"/>
              <a:gd name="connsiteX64" fmla="*/ 8092440 w 8503920"/>
              <a:gd name="connsiteY64" fmla="*/ 2956189 h 3445441"/>
              <a:gd name="connsiteX65" fmla="*/ 8046720 w 8503920"/>
              <a:gd name="connsiteY65" fmla="*/ 2971429 h 3445441"/>
              <a:gd name="connsiteX66" fmla="*/ 7848600 w 8503920"/>
              <a:gd name="connsiteY66" fmla="*/ 3078109 h 3445441"/>
              <a:gd name="connsiteX67" fmla="*/ 7696200 w 8503920"/>
              <a:gd name="connsiteY67" fmla="*/ 3139069 h 3445441"/>
              <a:gd name="connsiteX68" fmla="*/ 7269480 w 8503920"/>
              <a:gd name="connsiteY68" fmla="*/ 3306709 h 3445441"/>
              <a:gd name="connsiteX69" fmla="*/ 6934200 w 8503920"/>
              <a:gd name="connsiteY69" fmla="*/ 3367669 h 3445441"/>
              <a:gd name="connsiteX70" fmla="*/ 6598920 w 8503920"/>
              <a:gd name="connsiteY70" fmla="*/ 3398149 h 3445441"/>
              <a:gd name="connsiteX71" fmla="*/ 4251960 w 8503920"/>
              <a:gd name="connsiteY71" fmla="*/ 3413389 h 3445441"/>
              <a:gd name="connsiteX72" fmla="*/ 4038600 w 8503920"/>
              <a:gd name="connsiteY72" fmla="*/ 3428629 h 3445441"/>
              <a:gd name="connsiteX73" fmla="*/ 3992880 w 8503920"/>
              <a:gd name="connsiteY73" fmla="*/ 3443869 h 3445441"/>
              <a:gd name="connsiteX74" fmla="*/ 3886200 w 8503920"/>
              <a:gd name="connsiteY74"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950720 w 8503920"/>
              <a:gd name="connsiteY25" fmla="*/ 2483749 h 3445441"/>
              <a:gd name="connsiteX26" fmla="*/ 2148840 w 8503920"/>
              <a:gd name="connsiteY26" fmla="*/ 2178949 h 3445441"/>
              <a:gd name="connsiteX27" fmla="*/ 2453640 w 8503920"/>
              <a:gd name="connsiteY27" fmla="*/ 1813189 h 3445441"/>
              <a:gd name="connsiteX28" fmla="*/ 2545080 w 8503920"/>
              <a:gd name="connsiteY28" fmla="*/ 1660789 h 3445441"/>
              <a:gd name="connsiteX29" fmla="*/ 2575560 w 8503920"/>
              <a:gd name="connsiteY29" fmla="*/ 1615069 h 3445441"/>
              <a:gd name="connsiteX30" fmla="*/ 2697480 w 8503920"/>
              <a:gd name="connsiteY30" fmla="*/ 1477909 h 3445441"/>
              <a:gd name="connsiteX31" fmla="*/ 3093720 w 8503920"/>
              <a:gd name="connsiteY31" fmla="*/ 837829 h 3445441"/>
              <a:gd name="connsiteX32" fmla="*/ 3185160 w 8503920"/>
              <a:gd name="connsiteY32" fmla="*/ 670189 h 3445441"/>
              <a:gd name="connsiteX33" fmla="*/ 3246120 w 8503920"/>
              <a:gd name="connsiteY33" fmla="*/ 609229 h 3445441"/>
              <a:gd name="connsiteX34" fmla="*/ 3276600 w 8503920"/>
              <a:gd name="connsiteY34" fmla="*/ 548269 h 3445441"/>
              <a:gd name="connsiteX35" fmla="*/ 3627120 w 8503920"/>
              <a:gd name="connsiteY35" fmla="*/ 395869 h 3445441"/>
              <a:gd name="connsiteX36" fmla="*/ 3733800 w 8503920"/>
              <a:gd name="connsiteY36" fmla="*/ 350149 h 3445441"/>
              <a:gd name="connsiteX37" fmla="*/ 3810000 w 8503920"/>
              <a:gd name="connsiteY37" fmla="*/ 304429 h 3445441"/>
              <a:gd name="connsiteX38" fmla="*/ 4038600 w 8503920"/>
              <a:gd name="connsiteY38" fmla="*/ 243469 h 3445441"/>
              <a:gd name="connsiteX39" fmla="*/ 4099560 w 8503920"/>
              <a:gd name="connsiteY39" fmla="*/ 228229 h 3445441"/>
              <a:gd name="connsiteX40" fmla="*/ 4145280 w 8503920"/>
              <a:gd name="connsiteY40" fmla="*/ 197749 h 3445441"/>
              <a:gd name="connsiteX41" fmla="*/ 4404360 w 8503920"/>
              <a:gd name="connsiteY41" fmla="*/ 167269 h 3445441"/>
              <a:gd name="connsiteX42" fmla="*/ 4663440 w 8503920"/>
              <a:gd name="connsiteY42" fmla="*/ 121549 h 3445441"/>
              <a:gd name="connsiteX43" fmla="*/ 4968240 w 8503920"/>
              <a:gd name="connsiteY43" fmla="*/ 91069 h 3445441"/>
              <a:gd name="connsiteX44" fmla="*/ 5196840 w 8503920"/>
              <a:gd name="connsiteY44" fmla="*/ 75829 h 3445441"/>
              <a:gd name="connsiteX45" fmla="*/ 5516880 w 8503920"/>
              <a:gd name="connsiteY45" fmla="*/ 45349 h 3445441"/>
              <a:gd name="connsiteX46" fmla="*/ 6355080 w 8503920"/>
              <a:gd name="connsiteY46" fmla="*/ 30109 h 3445441"/>
              <a:gd name="connsiteX47" fmla="*/ 7147560 w 8503920"/>
              <a:gd name="connsiteY47" fmla="*/ 30109 h 3445441"/>
              <a:gd name="connsiteX48" fmla="*/ 7467600 w 8503920"/>
              <a:gd name="connsiteY48" fmla="*/ 121549 h 3445441"/>
              <a:gd name="connsiteX49" fmla="*/ 7604760 w 8503920"/>
              <a:gd name="connsiteY49" fmla="*/ 197749 h 3445441"/>
              <a:gd name="connsiteX50" fmla="*/ 7680960 w 8503920"/>
              <a:gd name="connsiteY50" fmla="*/ 258709 h 3445441"/>
              <a:gd name="connsiteX51" fmla="*/ 7894320 w 8503920"/>
              <a:gd name="connsiteY51" fmla="*/ 380629 h 3445441"/>
              <a:gd name="connsiteX52" fmla="*/ 7985760 w 8503920"/>
              <a:gd name="connsiteY52" fmla="*/ 517789 h 3445441"/>
              <a:gd name="connsiteX53" fmla="*/ 8138160 w 8503920"/>
              <a:gd name="connsiteY53" fmla="*/ 715909 h 3445441"/>
              <a:gd name="connsiteX54" fmla="*/ 8366760 w 8503920"/>
              <a:gd name="connsiteY54" fmla="*/ 1325509 h 3445441"/>
              <a:gd name="connsiteX55" fmla="*/ 8442960 w 8503920"/>
              <a:gd name="connsiteY55" fmla="*/ 1523629 h 3445441"/>
              <a:gd name="connsiteX56" fmla="*/ 8503920 w 8503920"/>
              <a:gd name="connsiteY56" fmla="*/ 1706509 h 3445441"/>
              <a:gd name="connsiteX57" fmla="*/ 8488680 w 8503920"/>
              <a:gd name="connsiteY57" fmla="*/ 2255149 h 3445441"/>
              <a:gd name="connsiteX58" fmla="*/ 8473440 w 8503920"/>
              <a:gd name="connsiteY58" fmla="*/ 2361829 h 3445441"/>
              <a:gd name="connsiteX59" fmla="*/ 8458200 w 8503920"/>
              <a:gd name="connsiteY59" fmla="*/ 2483749 h 3445441"/>
              <a:gd name="connsiteX60" fmla="*/ 8412480 w 8503920"/>
              <a:gd name="connsiteY60" fmla="*/ 2636149 h 3445441"/>
              <a:gd name="connsiteX61" fmla="*/ 8260080 w 8503920"/>
              <a:gd name="connsiteY61" fmla="*/ 2834269 h 3445441"/>
              <a:gd name="connsiteX62" fmla="*/ 8214360 w 8503920"/>
              <a:gd name="connsiteY62" fmla="*/ 2864749 h 3445441"/>
              <a:gd name="connsiteX63" fmla="*/ 8092440 w 8503920"/>
              <a:gd name="connsiteY63" fmla="*/ 2956189 h 3445441"/>
              <a:gd name="connsiteX64" fmla="*/ 8046720 w 8503920"/>
              <a:gd name="connsiteY64" fmla="*/ 2971429 h 3445441"/>
              <a:gd name="connsiteX65" fmla="*/ 7848600 w 8503920"/>
              <a:gd name="connsiteY65" fmla="*/ 3078109 h 3445441"/>
              <a:gd name="connsiteX66" fmla="*/ 7696200 w 8503920"/>
              <a:gd name="connsiteY66" fmla="*/ 3139069 h 3445441"/>
              <a:gd name="connsiteX67" fmla="*/ 7269480 w 8503920"/>
              <a:gd name="connsiteY67" fmla="*/ 3306709 h 3445441"/>
              <a:gd name="connsiteX68" fmla="*/ 6934200 w 8503920"/>
              <a:gd name="connsiteY68" fmla="*/ 3367669 h 3445441"/>
              <a:gd name="connsiteX69" fmla="*/ 6598920 w 8503920"/>
              <a:gd name="connsiteY69" fmla="*/ 3398149 h 3445441"/>
              <a:gd name="connsiteX70" fmla="*/ 4251960 w 8503920"/>
              <a:gd name="connsiteY70" fmla="*/ 3413389 h 3445441"/>
              <a:gd name="connsiteX71" fmla="*/ 4038600 w 8503920"/>
              <a:gd name="connsiteY71" fmla="*/ 3428629 h 3445441"/>
              <a:gd name="connsiteX72" fmla="*/ 3992880 w 8503920"/>
              <a:gd name="connsiteY72" fmla="*/ 3443869 h 3445441"/>
              <a:gd name="connsiteX73" fmla="*/ 3886200 w 8503920"/>
              <a:gd name="connsiteY73"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276600 w 8503920"/>
              <a:gd name="connsiteY33" fmla="*/ 548269 h 3445441"/>
              <a:gd name="connsiteX34" fmla="*/ 3627120 w 8503920"/>
              <a:gd name="connsiteY34" fmla="*/ 395869 h 3445441"/>
              <a:gd name="connsiteX35" fmla="*/ 3733800 w 8503920"/>
              <a:gd name="connsiteY35" fmla="*/ 350149 h 3445441"/>
              <a:gd name="connsiteX36" fmla="*/ 3810000 w 8503920"/>
              <a:gd name="connsiteY36" fmla="*/ 304429 h 3445441"/>
              <a:gd name="connsiteX37" fmla="*/ 4038600 w 8503920"/>
              <a:gd name="connsiteY37" fmla="*/ 243469 h 3445441"/>
              <a:gd name="connsiteX38" fmla="*/ 4099560 w 8503920"/>
              <a:gd name="connsiteY38" fmla="*/ 228229 h 3445441"/>
              <a:gd name="connsiteX39" fmla="*/ 4145280 w 8503920"/>
              <a:gd name="connsiteY39" fmla="*/ 197749 h 3445441"/>
              <a:gd name="connsiteX40" fmla="*/ 4404360 w 8503920"/>
              <a:gd name="connsiteY40" fmla="*/ 167269 h 3445441"/>
              <a:gd name="connsiteX41" fmla="*/ 4663440 w 8503920"/>
              <a:gd name="connsiteY41" fmla="*/ 121549 h 3445441"/>
              <a:gd name="connsiteX42" fmla="*/ 4968240 w 8503920"/>
              <a:gd name="connsiteY42" fmla="*/ 91069 h 3445441"/>
              <a:gd name="connsiteX43" fmla="*/ 5196840 w 8503920"/>
              <a:gd name="connsiteY43" fmla="*/ 75829 h 3445441"/>
              <a:gd name="connsiteX44" fmla="*/ 5516880 w 8503920"/>
              <a:gd name="connsiteY44" fmla="*/ 45349 h 3445441"/>
              <a:gd name="connsiteX45" fmla="*/ 6355080 w 8503920"/>
              <a:gd name="connsiteY45" fmla="*/ 30109 h 3445441"/>
              <a:gd name="connsiteX46" fmla="*/ 7147560 w 8503920"/>
              <a:gd name="connsiteY46" fmla="*/ 30109 h 3445441"/>
              <a:gd name="connsiteX47" fmla="*/ 7467600 w 8503920"/>
              <a:gd name="connsiteY47" fmla="*/ 121549 h 3445441"/>
              <a:gd name="connsiteX48" fmla="*/ 7604760 w 8503920"/>
              <a:gd name="connsiteY48" fmla="*/ 197749 h 3445441"/>
              <a:gd name="connsiteX49" fmla="*/ 7680960 w 8503920"/>
              <a:gd name="connsiteY49" fmla="*/ 258709 h 3445441"/>
              <a:gd name="connsiteX50" fmla="*/ 7894320 w 8503920"/>
              <a:gd name="connsiteY50" fmla="*/ 380629 h 3445441"/>
              <a:gd name="connsiteX51" fmla="*/ 7985760 w 8503920"/>
              <a:gd name="connsiteY51" fmla="*/ 517789 h 3445441"/>
              <a:gd name="connsiteX52" fmla="*/ 8138160 w 8503920"/>
              <a:gd name="connsiteY52" fmla="*/ 715909 h 3445441"/>
              <a:gd name="connsiteX53" fmla="*/ 8366760 w 8503920"/>
              <a:gd name="connsiteY53" fmla="*/ 1325509 h 3445441"/>
              <a:gd name="connsiteX54" fmla="*/ 8442960 w 8503920"/>
              <a:gd name="connsiteY54" fmla="*/ 1523629 h 3445441"/>
              <a:gd name="connsiteX55" fmla="*/ 8503920 w 8503920"/>
              <a:gd name="connsiteY55" fmla="*/ 1706509 h 3445441"/>
              <a:gd name="connsiteX56" fmla="*/ 8488680 w 8503920"/>
              <a:gd name="connsiteY56" fmla="*/ 2255149 h 3445441"/>
              <a:gd name="connsiteX57" fmla="*/ 8473440 w 8503920"/>
              <a:gd name="connsiteY57" fmla="*/ 2361829 h 3445441"/>
              <a:gd name="connsiteX58" fmla="*/ 8458200 w 8503920"/>
              <a:gd name="connsiteY58" fmla="*/ 2483749 h 3445441"/>
              <a:gd name="connsiteX59" fmla="*/ 8412480 w 8503920"/>
              <a:gd name="connsiteY59" fmla="*/ 2636149 h 3445441"/>
              <a:gd name="connsiteX60" fmla="*/ 8260080 w 8503920"/>
              <a:gd name="connsiteY60" fmla="*/ 2834269 h 3445441"/>
              <a:gd name="connsiteX61" fmla="*/ 8214360 w 8503920"/>
              <a:gd name="connsiteY61" fmla="*/ 2864749 h 3445441"/>
              <a:gd name="connsiteX62" fmla="*/ 8092440 w 8503920"/>
              <a:gd name="connsiteY62" fmla="*/ 2956189 h 3445441"/>
              <a:gd name="connsiteX63" fmla="*/ 8046720 w 8503920"/>
              <a:gd name="connsiteY63" fmla="*/ 2971429 h 3445441"/>
              <a:gd name="connsiteX64" fmla="*/ 7848600 w 8503920"/>
              <a:gd name="connsiteY64" fmla="*/ 3078109 h 3445441"/>
              <a:gd name="connsiteX65" fmla="*/ 7696200 w 8503920"/>
              <a:gd name="connsiteY65" fmla="*/ 3139069 h 3445441"/>
              <a:gd name="connsiteX66" fmla="*/ 7269480 w 8503920"/>
              <a:gd name="connsiteY66" fmla="*/ 3306709 h 3445441"/>
              <a:gd name="connsiteX67" fmla="*/ 6934200 w 8503920"/>
              <a:gd name="connsiteY67" fmla="*/ 3367669 h 3445441"/>
              <a:gd name="connsiteX68" fmla="*/ 6598920 w 8503920"/>
              <a:gd name="connsiteY68" fmla="*/ 3398149 h 3445441"/>
              <a:gd name="connsiteX69" fmla="*/ 4251960 w 8503920"/>
              <a:gd name="connsiteY69" fmla="*/ 3413389 h 3445441"/>
              <a:gd name="connsiteX70" fmla="*/ 4038600 w 8503920"/>
              <a:gd name="connsiteY70" fmla="*/ 3428629 h 3445441"/>
              <a:gd name="connsiteX71" fmla="*/ 3992880 w 8503920"/>
              <a:gd name="connsiteY71" fmla="*/ 3443869 h 3445441"/>
              <a:gd name="connsiteX72" fmla="*/ 3886200 w 8503920"/>
              <a:gd name="connsiteY72"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627120 w 8503920"/>
              <a:gd name="connsiteY33" fmla="*/ 395869 h 3445441"/>
              <a:gd name="connsiteX34" fmla="*/ 3733800 w 8503920"/>
              <a:gd name="connsiteY34" fmla="*/ 350149 h 3445441"/>
              <a:gd name="connsiteX35" fmla="*/ 3810000 w 8503920"/>
              <a:gd name="connsiteY35" fmla="*/ 304429 h 3445441"/>
              <a:gd name="connsiteX36" fmla="*/ 4038600 w 8503920"/>
              <a:gd name="connsiteY36" fmla="*/ 243469 h 3445441"/>
              <a:gd name="connsiteX37" fmla="*/ 4099560 w 8503920"/>
              <a:gd name="connsiteY37" fmla="*/ 228229 h 3445441"/>
              <a:gd name="connsiteX38" fmla="*/ 4145280 w 8503920"/>
              <a:gd name="connsiteY38" fmla="*/ 197749 h 3445441"/>
              <a:gd name="connsiteX39" fmla="*/ 4404360 w 8503920"/>
              <a:gd name="connsiteY39" fmla="*/ 167269 h 3445441"/>
              <a:gd name="connsiteX40" fmla="*/ 4663440 w 8503920"/>
              <a:gd name="connsiteY40" fmla="*/ 121549 h 3445441"/>
              <a:gd name="connsiteX41" fmla="*/ 4968240 w 8503920"/>
              <a:gd name="connsiteY41" fmla="*/ 91069 h 3445441"/>
              <a:gd name="connsiteX42" fmla="*/ 5196840 w 8503920"/>
              <a:gd name="connsiteY42" fmla="*/ 75829 h 3445441"/>
              <a:gd name="connsiteX43" fmla="*/ 5516880 w 8503920"/>
              <a:gd name="connsiteY43" fmla="*/ 45349 h 3445441"/>
              <a:gd name="connsiteX44" fmla="*/ 6355080 w 8503920"/>
              <a:gd name="connsiteY44" fmla="*/ 30109 h 3445441"/>
              <a:gd name="connsiteX45" fmla="*/ 7147560 w 8503920"/>
              <a:gd name="connsiteY45" fmla="*/ 30109 h 3445441"/>
              <a:gd name="connsiteX46" fmla="*/ 7467600 w 8503920"/>
              <a:gd name="connsiteY46" fmla="*/ 121549 h 3445441"/>
              <a:gd name="connsiteX47" fmla="*/ 7604760 w 8503920"/>
              <a:gd name="connsiteY47" fmla="*/ 197749 h 3445441"/>
              <a:gd name="connsiteX48" fmla="*/ 7680960 w 8503920"/>
              <a:gd name="connsiteY48" fmla="*/ 258709 h 3445441"/>
              <a:gd name="connsiteX49" fmla="*/ 7894320 w 8503920"/>
              <a:gd name="connsiteY49" fmla="*/ 380629 h 3445441"/>
              <a:gd name="connsiteX50" fmla="*/ 7985760 w 8503920"/>
              <a:gd name="connsiteY50" fmla="*/ 517789 h 3445441"/>
              <a:gd name="connsiteX51" fmla="*/ 8138160 w 8503920"/>
              <a:gd name="connsiteY51" fmla="*/ 715909 h 3445441"/>
              <a:gd name="connsiteX52" fmla="*/ 8366760 w 8503920"/>
              <a:gd name="connsiteY52" fmla="*/ 1325509 h 3445441"/>
              <a:gd name="connsiteX53" fmla="*/ 8442960 w 8503920"/>
              <a:gd name="connsiteY53" fmla="*/ 1523629 h 3445441"/>
              <a:gd name="connsiteX54" fmla="*/ 8503920 w 8503920"/>
              <a:gd name="connsiteY54" fmla="*/ 1706509 h 3445441"/>
              <a:gd name="connsiteX55" fmla="*/ 8488680 w 8503920"/>
              <a:gd name="connsiteY55" fmla="*/ 2255149 h 3445441"/>
              <a:gd name="connsiteX56" fmla="*/ 8473440 w 8503920"/>
              <a:gd name="connsiteY56" fmla="*/ 2361829 h 3445441"/>
              <a:gd name="connsiteX57" fmla="*/ 8458200 w 8503920"/>
              <a:gd name="connsiteY57" fmla="*/ 2483749 h 3445441"/>
              <a:gd name="connsiteX58" fmla="*/ 8412480 w 8503920"/>
              <a:gd name="connsiteY58" fmla="*/ 2636149 h 3445441"/>
              <a:gd name="connsiteX59" fmla="*/ 8260080 w 8503920"/>
              <a:gd name="connsiteY59" fmla="*/ 2834269 h 3445441"/>
              <a:gd name="connsiteX60" fmla="*/ 8214360 w 8503920"/>
              <a:gd name="connsiteY60" fmla="*/ 2864749 h 3445441"/>
              <a:gd name="connsiteX61" fmla="*/ 8092440 w 8503920"/>
              <a:gd name="connsiteY61" fmla="*/ 2956189 h 3445441"/>
              <a:gd name="connsiteX62" fmla="*/ 8046720 w 8503920"/>
              <a:gd name="connsiteY62" fmla="*/ 2971429 h 3445441"/>
              <a:gd name="connsiteX63" fmla="*/ 7848600 w 8503920"/>
              <a:gd name="connsiteY63" fmla="*/ 3078109 h 3445441"/>
              <a:gd name="connsiteX64" fmla="*/ 7696200 w 8503920"/>
              <a:gd name="connsiteY64" fmla="*/ 3139069 h 3445441"/>
              <a:gd name="connsiteX65" fmla="*/ 7269480 w 8503920"/>
              <a:gd name="connsiteY65" fmla="*/ 3306709 h 3445441"/>
              <a:gd name="connsiteX66" fmla="*/ 6934200 w 8503920"/>
              <a:gd name="connsiteY66" fmla="*/ 3367669 h 3445441"/>
              <a:gd name="connsiteX67" fmla="*/ 6598920 w 8503920"/>
              <a:gd name="connsiteY67" fmla="*/ 3398149 h 3445441"/>
              <a:gd name="connsiteX68" fmla="*/ 4251960 w 8503920"/>
              <a:gd name="connsiteY68" fmla="*/ 3413389 h 3445441"/>
              <a:gd name="connsiteX69" fmla="*/ 4038600 w 8503920"/>
              <a:gd name="connsiteY69" fmla="*/ 3428629 h 3445441"/>
              <a:gd name="connsiteX70" fmla="*/ 3992880 w 8503920"/>
              <a:gd name="connsiteY70" fmla="*/ 3443869 h 3445441"/>
              <a:gd name="connsiteX71" fmla="*/ 3886200 w 8503920"/>
              <a:gd name="connsiteY71"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627120 w 8503920"/>
              <a:gd name="connsiteY32" fmla="*/ 395869 h 3445441"/>
              <a:gd name="connsiteX33" fmla="*/ 3733800 w 8503920"/>
              <a:gd name="connsiteY33" fmla="*/ 350149 h 3445441"/>
              <a:gd name="connsiteX34" fmla="*/ 3810000 w 8503920"/>
              <a:gd name="connsiteY34" fmla="*/ 304429 h 3445441"/>
              <a:gd name="connsiteX35" fmla="*/ 4038600 w 8503920"/>
              <a:gd name="connsiteY35" fmla="*/ 243469 h 3445441"/>
              <a:gd name="connsiteX36" fmla="*/ 4099560 w 8503920"/>
              <a:gd name="connsiteY36" fmla="*/ 228229 h 3445441"/>
              <a:gd name="connsiteX37" fmla="*/ 4145280 w 8503920"/>
              <a:gd name="connsiteY37" fmla="*/ 197749 h 3445441"/>
              <a:gd name="connsiteX38" fmla="*/ 4404360 w 8503920"/>
              <a:gd name="connsiteY38" fmla="*/ 167269 h 3445441"/>
              <a:gd name="connsiteX39" fmla="*/ 4663440 w 8503920"/>
              <a:gd name="connsiteY39" fmla="*/ 121549 h 3445441"/>
              <a:gd name="connsiteX40" fmla="*/ 4968240 w 8503920"/>
              <a:gd name="connsiteY40" fmla="*/ 91069 h 3445441"/>
              <a:gd name="connsiteX41" fmla="*/ 5196840 w 8503920"/>
              <a:gd name="connsiteY41" fmla="*/ 75829 h 3445441"/>
              <a:gd name="connsiteX42" fmla="*/ 5516880 w 8503920"/>
              <a:gd name="connsiteY42" fmla="*/ 45349 h 3445441"/>
              <a:gd name="connsiteX43" fmla="*/ 6355080 w 8503920"/>
              <a:gd name="connsiteY43" fmla="*/ 30109 h 3445441"/>
              <a:gd name="connsiteX44" fmla="*/ 7147560 w 8503920"/>
              <a:gd name="connsiteY44" fmla="*/ 30109 h 3445441"/>
              <a:gd name="connsiteX45" fmla="*/ 7467600 w 8503920"/>
              <a:gd name="connsiteY45" fmla="*/ 121549 h 3445441"/>
              <a:gd name="connsiteX46" fmla="*/ 7604760 w 8503920"/>
              <a:gd name="connsiteY46" fmla="*/ 197749 h 3445441"/>
              <a:gd name="connsiteX47" fmla="*/ 7680960 w 8503920"/>
              <a:gd name="connsiteY47" fmla="*/ 258709 h 3445441"/>
              <a:gd name="connsiteX48" fmla="*/ 7894320 w 8503920"/>
              <a:gd name="connsiteY48" fmla="*/ 380629 h 3445441"/>
              <a:gd name="connsiteX49" fmla="*/ 7985760 w 8503920"/>
              <a:gd name="connsiteY49" fmla="*/ 517789 h 3445441"/>
              <a:gd name="connsiteX50" fmla="*/ 8138160 w 8503920"/>
              <a:gd name="connsiteY50" fmla="*/ 715909 h 3445441"/>
              <a:gd name="connsiteX51" fmla="*/ 8366760 w 8503920"/>
              <a:gd name="connsiteY51" fmla="*/ 1325509 h 3445441"/>
              <a:gd name="connsiteX52" fmla="*/ 8442960 w 8503920"/>
              <a:gd name="connsiteY52" fmla="*/ 1523629 h 3445441"/>
              <a:gd name="connsiteX53" fmla="*/ 8503920 w 8503920"/>
              <a:gd name="connsiteY53" fmla="*/ 1706509 h 3445441"/>
              <a:gd name="connsiteX54" fmla="*/ 8488680 w 8503920"/>
              <a:gd name="connsiteY54" fmla="*/ 2255149 h 3445441"/>
              <a:gd name="connsiteX55" fmla="*/ 8473440 w 8503920"/>
              <a:gd name="connsiteY55" fmla="*/ 2361829 h 3445441"/>
              <a:gd name="connsiteX56" fmla="*/ 8458200 w 8503920"/>
              <a:gd name="connsiteY56" fmla="*/ 2483749 h 3445441"/>
              <a:gd name="connsiteX57" fmla="*/ 8412480 w 8503920"/>
              <a:gd name="connsiteY57" fmla="*/ 2636149 h 3445441"/>
              <a:gd name="connsiteX58" fmla="*/ 8260080 w 8503920"/>
              <a:gd name="connsiteY58" fmla="*/ 2834269 h 3445441"/>
              <a:gd name="connsiteX59" fmla="*/ 8214360 w 8503920"/>
              <a:gd name="connsiteY59" fmla="*/ 2864749 h 3445441"/>
              <a:gd name="connsiteX60" fmla="*/ 8092440 w 8503920"/>
              <a:gd name="connsiteY60" fmla="*/ 2956189 h 3445441"/>
              <a:gd name="connsiteX61" fmla="*/ 8046720 w 8503920"/>
              <a:gd name="connsiteY61" fmla="*/ 2971429 h 3445441"/>
              <a:gd name="connsiteX62" fmla="*/ 7848600 w 8503920"/>
              <a:gd name="connsiteY62" fmla="*/ 3078109 h 3445441"/>
              <a:gd name="connsiteX63" fmla="*/ 7696200 w 8503920"/>
              <a:gd name="connsiteY63" fmla="*/ 3139069 h 3445441"/>
              <a:gd name="connsiteX64" fmla="*/ 7269480 w 8503920"/>
              <a:gd name="connsiteY64" fmla="*/ 3306709 h 3445441"/>
              <a:gd name="connsiteX65" fmla="*/ 6934200 w 8503920"/>
              <a:gd name="connsiteY65" fmla="*/ 3367669 h 3445441"/>
              <a:gd name="connsiteX66" fmla="*/ 6598920 w 8503920"/>
              <a:gd name="connsiteY66" fmla="*/ 3398149 h 3445441"/>
              <a:gd name="connsiteX67" fmla="*/ 4251960 w 8503920"/>
              <a:gd name="connsiteY67" fmla="*/ 3413389 h 3445441"/>
              <a:gd name="connsiteX68" fmla="*/ 4038600 w 8503920"/>
              <a:gd name="connsiteY68" fmla="*/ 3428629 h 3445441"/>
              <a:gd name="connsiteX69" fmla="*/ 3992880 w 8503920"/>
              <a:gd name="connsiteY69" fmla="*/ 3443869 h 3445441"/>
              <a:gd name="connsiteX70" fmla="*/ 3886200 w 8503920"/>
              <a:gd name="connsiteY70"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447800 w 8503920"/>
              <a:gd name="connsiteY22" fmla="*/ 2895229 h 3445441"/>
              <a:gd name="connsiteX23" fmla="*/ 1950720 w 8503920"/>
              <a:gd name="connsiteY23" fmla="*/ 2483749 h 3445441"/>
              <a:gd name="connsiteX24" fmla="*/ 2148840 w 8503920"/>
              <a:gd name="connsiteY24" fmla="*/ 2178949 h 3445441"/>
              <a:gd name="connsiteX25" fmla="*/ 2453640 w 8503920"/>
              <a:gd name="connsiteY25" fmla="*/ 1813189 h 3445441"/>
              <a:gd name="connsiteX26" fmla="*/ 2545080 w 8503920"/>
              <a:gd name="connsiteY26" fmla="*/ 1660789 h 3445441"/>
              <a:gd name="connsiteX27" fmla="*/ 2575560 w 8503920"/>
              <a:gd name="connsiteY27" fmla="*/ 1615069 h 3445441"/>
              <a:gd name="connsiteX28" fmla="*/ 2697480 w 8503920"/>
              <a:gd name="connsiteY28" fmla="*/ 1477909 h 3445441"/>
              <a:gd name="connsiteX29" fmla="*/ 3093720 w 8503920"/>
              <a:gd name="connsiteY29" fmla="*/ 837829 h 3445441"/>
              <a:gd name="connsiteX30" fmla="*/ 3185160 w 8503920"/>
              <a:gd name="connsiteY30" fmla="*/ 670189 h 3445441"/>
              <a:gd name="connsiteX31" fmla="*/ 3627120 w 8503920"/>
              <a:gd name="connsiteY31" fmla="*/ 395869 h 3445441"/>
              <a:gd name="connsiteX32" fmla="*/ 3733800 w 8503920"/>
              <a:gd name="connsiteY32" fmla="*/ 350149 h 3445441"/>
              <a:gd name="connsiteX33" fmla="*/ 3810000 w 8503920"/>
              <a:gd name="connsiteY33" fmla="*/ 304429 h 3445441"/>
              <a:gd name="connsiteX34" fmla="*/ 4038600 w 8503920"/>
              <a:gd name="connsiteY34" fmla="*/ 243469 h 3445441"/>
              <a:gd name="connsiteX35" fmla="*/ 4099560 w 8503920"/>
              <a:gd name="connsiteY35" fmla="*/ 228229 h 3445441"/>
              <a:gd name="connsiteX36" fmla="*/ 4145280 w 8503920"/>
              <a:gd name="connsiteY36" fmla="*/ 197749 h 3445441"/>
              <a:gd name="connsiteX37" fmla="*/ 4404360 w 8503920"/>
              <a:gd name="connsiteY37" fmla="*/ 167269 h 3445441"/>
              <a:gd name="connsiteX38" fmla="*/ 4663440 w 8503920"/>
              <a:gd name="connsiteY38" fmla="*/ 121549 h 3445441"/>
              <a:gd name="connsiteX39" fmla="*/ 4968240 w 8503920"/>
              <a:gd name="connsiteY39" fmla="*/ 91069 h 3445441"/>
              <a:gd name="connsiteX40" fmla="*/ 5196840 w 8503920"/>
              <a:gd name="connsiteY40" fmla="*/ 75829 h 3445441"/>
              <a:gd name="connsiteX41" fmla="*/ 5516880 w 8503920"/>
              <a:gd name="connsiteY41" fmla="*/ 45349 h 3445441"/>
              <a:gd name="connsiteX42" fmla="*/ 6355080 w 8503920"/>
              <a:gd name="connsiteY42" fmla="*/ 30109 h 3445441"/>
              <a:gd name="connsiteX43" fmla="*/ 7147560 w 8503920"/>
              <a:gd name="connsiteY43" fmla="*/ 30109 h 3445441"/>
              <a:gd name="connsiteX44" fmla="*/ 7467600 w 8503920"/>
              <a:gd name="connsiteY44" fmla="*/ 121549 h 3445441"/>
              <a:gd name="connsiteX45" fmla="*/ 7604760 w 8503920"/>
              <a:gd name="connsiteY45" fmla="*/ 197749 h 3445441"/>
              <a:gd name="connsiteX46" fmla="*/ 7680960 w 8503920"/>
              <a:gd name="connsiteY46" fmla="*/ 258709 h 3445441"/>
              <a:gd name="connsiteX47" fmla="*/ 7894320 w 8503920"/>
              <a:gd name="connsiteY47" fmla="*/ 380629 h 3445441"/>
              <a:gd name="connsiteX48" fmla="*/ 7985760 w 8503920"/>
              <a:gd name="connsiteY48" fmla="*/ 517789 h 3445441"/>
              <a:gd name="connsiteX49" fmla="*/ 8138160 w 8503920"/>
              <a:gd name="connsiteY49" fmla="*/ 715909 h 3445441"/>
              <a:gd name="connsiteX50" fmla="*/ 8366760 w 8503920"/>
              <a:gd name="connsiteY50" fmla="*/ 1325509 h 3445441"/>
              <a:gd name="connsiteX51" fmla="*/ 8442960 w 8503920"/>
              <a:gd name="connsiteY51" fmla="*/ 1523629 h 3445441"/>
              <a:gd name="connsiteX52" fmla="*/ 8503920 w 8503920"/>
              <a:gd name="connsiteY52" fmla="*/ 1706509 h 3445441"/>
              <a:gd name="connsiteX53" fmla="*/ 8488680 w 8503920"/>
              <a:gd name="connsiteY53" fmla="*/ 2255149 h 3445441"/>
              <a:gd name="connsiteX54" fmla="*/ 8473440 w 8503920"/>
              <a:gd name="connsiteY54" fmla="*/ 2361829 h 3445441"/>
              <a:gd name="connsiteX55" fmla="*/ 8458200 w 8503920"/>
              <a:gd name="connsiteY55" fmla="*/ 2483749 h 3445441"/>
              <a:gd name="connsiteX56" fmla="*/ 8412480 w 8503920"/>
              <a:gd name="connsiteY56" fmla="*/ 2636149 h 3445441"/>
              <a:gd name="connsiteX57" fmla="*/ 8260080 w 8503920"/>
              <a:gd name="connsiteY57" fmla="*/ 2834269 h 3445441"/>
              <a:gd name="connsiteX58" fmla="*/ 8214360 w 8503920"/>
              <a:gd name="connsiteY58" fmla="*/ 2864749 h 3445441"/>
              <a:gd name="connsiteX59" fmla="*/ 8092440 w 8503920"/>
              <a:gd name="connsiteY59" fmla="*/ 2956189 h 3445441"/>
              <a:gd name="connsiteX60" fmla="*/ 8046720 w 8503920"/>
              <a:gd name="connsiteY60" fmla="*/ 2971429 h 3445441"/>
              <a:gd name="connsiteX61" fmla="*/ 7848600 w 8503920"/>
              <a:gd name="connsiteY61" fmla="*/ 3078109 h 3445441"/>
              <a:gd name="connsiteX62" fmla="*/ 7696200 w 8503920"/>
              <a:gd name="connsiteY62" fmla="*/ 3139069 h 3445441"/>
              <a:gd name="connsiteX63" fmla="*/ 7269480 w 8503920"/>
              <a:gd name="connsiteY63" fmla="*/ 3306709 h 3445441"/>
              <a:gd name="connsiteX64" fmla="*/ 6934200 w 8503920"/>
              <a:gd name="connsiteY64" fmla="*/ 3367669 h 3445441"/>
              <a:gd name="connsiteX65" fmla="*/ 6598920 w 8503920"/>
              <a:gd name="connsiteY65" fmla="*/ 3398149 h 3445441"/>
              <a:gd name="connsiteX66" fmla="*/ 4251960 w 8503920"/>
              <a:gd name="connsiteY66" fmla="*/ 3413389 h 3445441"/>
              <a:gd name="connsiteX67" fmla="*/ 4038600 w 8503920"/>
              <a:gd name="connsiteY67" fmla="*/ 3428629 h 3445441"/>
              <a:gd name="connsiteX68" fmla="*/ 3992880 w 8503920"/>
              <a:gd name="connsiteY68" fmla="*/ 3443869 h 3445441"/>
              <a:gd name="connsiteX69" fmla="*/ 3886200 w 8503920"/>
              <a:gd name="connsiteY69"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696200 w 8503920"/>
              <a:gd name="connsiteY61" fmla="*/ 3139069 h 3445441"/>
              <a:gd name="connsiteX62" fmla="*/ 7269480 w 8503920"/>
              <a:gd name="connsiteY62" fmla="*/ 3306709 h 3445441"/>
              <a:gd name="connsiteX63" fmla="*/ 6934200 w 8503920"/>
              <a:gd name="connsiteY63" fmla="*/ 3367669 h 3445441"/>
              <a:gd name="connsiteX64" fmla="*/ 6598920 w 8503920"/>
              <a:gd name="connsiteY64" fmla="*/ 3398149 h 3445441"/>
              <a:gd name="connsiteX65" fmla="*/ 4251960 w 8503920"/>
              <a:gd name="connsiteY65" fmla="*/ 3413389 h 3445441"/>
              <a:gd name="connsiteX66" fmla="*/ 4038600 w 8503920"/>
              <a:gd name="connsiteY66" fmla="*/ 3428629 h 3445441"/>
              <a:gd name="connsiteX67" fmla="*/ 3992880 w 8503920"/>
              <a:gd name="connsiteY67" fmla="*/ 3443869 h 3445441"/>
              <a:gd name="connsiteX68" fmla="*/ 3886200 w 8503920"/>
              <a:gd name="connsiteY68"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269480 w 8503920"/>
              <a:gd name="connsiteY61" fmla="*/ 3306709 h 3445441"/>
              <a:gd name="connsiteX62" fmla="*/ 6934200 w 8503920"/>
              <a:gd name="connsiteY62" fmla="*/ 3367669 h 3445441"/>
              <a:gd name="connsiteX63" fmla="*/ 6598920 w 8503920"/>
              <a:gd name="connsiteY63" fmla="*/ 3398149 h 3445441"/>
              <a:gd name="connsiteX64" fmla="*/ 4251960 w 8503920"/>
              <a:gd name="connsiteY64" fmla="*/ 3413389 h 3445441"/>
              <a:gd name="connsiteX65" fmla="*/ 4038600 w 8503920"/>
              <a:gd name="connsiteY65" fmla="*/ 3428629 h 3445441"/>
              <a:gd name="connsiteX66" fmla="*/ 3992880 w 8503920"/>
              <a:gd name="connsiteY66" fmla="*/ 3443869 h 3445441"/>
              <a:gd name="connsiteX67" fmla="*/ 3886200 w 8503920"/>
              <a:gd name="connsiteY6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894320 w 8511320"/>
              <a:gd name="connsiteY46" fmla="*/ 380629 h 3445441"/>
              <a:gd name="connsiteX47" fmla="*/ 7985760 w 8511320"/>
              <a:gd name="connsiteY47" fmla="*/ 517789 h 3445441"/>
              <a:gd name="connsiteX48" fmla="*/ 8138160 w 8511320"/>
              <a:gd name="connsiteY48" fmla="*/ 715909 h 3445441"/>
              <a:gd name="connsiteX49" fmla="*/ 8366760 w 8511320"/>
              <a:gd name="connsiteY49" fmla="*/ 1325509 h 3445441"/>
              <a:gd name="connsiteX50" fmla="*/ 8503920 w 8511320"/>
              <a:gd name="connsiteY50" fmla="*/ 1706509 h 3445441"/>
              <a:gd name="connsiteX51" fmla="*/ 8488680 w 8511320"/>
              <a:gd name="connsiteY51" fmla="*/ 2255149 h 3445441"/>
              <a:gd name="connsiteX52" fmla="*/ 8473440 w 8511320"/>
              <a:gd name="connsiteY52" fmla="*/ 2361829 h 3445441"/>
              <a:gd name="connsiteX53" fmla="*/ 8458200 w 8511320"/>
              <a:gd name="connsiteY53" fmla="*/ 2483749 h 3445441"/>
              <a:gd name="connsiteX54" fmla="*/ 8412480 w 8511320"/>
              <a:gd name="connsiteY54" fmla="*/ 2636149 h 3445441"/>
              <a:gd name="connsiteX55" fmla="*/ 8260080 w 8511320"/>
              <a:gd name="connsiteY55" fmla="*/ 2834269 h 3445441"/>
              <a:gd name="connsiteX56" fmla="*/ 8214360 w 8511320"/>
              <a:gd name="connsiteY56" fmla="*/ 2864749 h 3445441"/>
              <a:gd name="connsiteX57" fmla="*/ 8092440 w 8511320"/>
              <a:gd name="connsiteY57" fmla="*/ 2956189 h 3445441"/>
              <a:gd name="connsiteX58" fmla="*/ 8046720 w 8511320"/>
              <a:gd name="connsiteY58" fmla="*/ 2971429 h 3445441"/>
              <a:gd name="connsiteX59" fmla="*/ 7848600 w 8511320"/>
              <a:gd name="connsiteY59" fmla="*/ 3078109 h 3445441"/>
              <a:gd name="connsiteX60" fmla="*/ 7269480 w 8511320"/>
              <a:gd name="connsiteY60" fmla="*/ 3306709 h 3445441"/>
              <a:gd name="connsiteX61" fmla="*/ 6934200 w 8511320"/>
              <a:gd name="connsiteY61" fmla="*/ 3367669 h 3445441"/>
              <a:gd name="connsiteX62" fmla="*/ 6598920 w 8511320"/>
              <a:gd name="connsiteY62" fmla="*/ 3398149 h 3445441"/>
              <a:gd name="connsiteX63" fmla="*/ 4251960 w 8511320"/>
              <a:gd name="connsiteY63" fmla="*/ 3413389 h 3445441"/>
              <a:gd name="connsiteX64" fmla="*/ 4038600 w 8511320"/>
              <a:gd name="connsiteY64" fmla="*/ 3428629 h 3445441"/>
              <a:gd name="connsiteX65" fmla="*/ 3992880 w 8511320"/>
              <a:gd name="connsiteY65" fmla="*/ 3443869 h 3445441"/>
              <a:gd name="connsiteX66" fmla="*/ 3886200 w 8511320"/>
              <a:gd name="connsiteY6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985760 w 8511320"/>
              <a:gd name="connsiteY46" fmla="*/ 517789 h 3445441"/>
              <a:gd name="connsiteX47" fmla="*/ 8138160 w 8511320"/>
              <a:gd name="connsiteY47" fmla="*/ 715909 h 3445441"/>
              <a:gd name="connsiteX48" fmla="*/ 8366760 w 8511320"/>
              <a:gd name="connsiteY48" fmla="*/ 1325509 h 3445441"/>
              <a:gd name="connsiteX49" fmla="*/ 8503920 w 8511320"/>
              <a:gd name="connsiteY49" fmla="*/ 1706509 h 3445441"/>
              <a:gd name="connsiteX50" fmla="*/ 8488680 w 8511320"/>
              <a:gd name="connsiteY50" fmla="*/ 2255149 h 3445441"/>
              <a:gd name="connsiteX51" fmla="*/ 8473440 w 8511320"/>
              <a:gd name="connsiteY51" fmla="*/ 2361829 h 3445441"/>
              <a:gd name="connsiteX52" fmla="*/ 8458200 w 8511320"/>
              <a:gd name="connsiteY52" fmla="*/ 2483749 h 3445441"/>
              <a:gd name="connsiteX53" fmla="*/ 8412480 w 8511320"/>
              <a:gd name="connsiteY53" fmla="*/ 2636149 h 3445441"/>
              <a:gd name="connsiteX54" fmla="*/ 8260080 w 8511320"/>
              <a:gd name="connsiteY54" fmla="*/ 2834269 h 3445441"/>
              <a:gd name="connsiteX55" fmla="*/ 8214360 w 8511320"/>
              <a:gd name="connsiteY55" fmla="*/ 2864749 h 3445441"/>
              <a:gd name="connsiteX56" fmla="*/ 8092440 w 8511320"/>
              <a:gd name="connsiteY56" fmla="*/ 2956189 h 3445441"/>
              <a:gd name="connsiteX57" fmla="*/ 8046720 w 8511320"/>
              <a:gd name="connsiteY57" fmla="*/ 2971429 h 3445441"/>
              <a:gd name="connsiteX58" fmla="*/ 7848600 w 8511320"/>
              <a:gd name="connsiteY58" fmla="*/ 3078109 h 3445441"/>
              <a:gd name="connsiteX59" fmla="*/ 7269480 w 8511320"/>
              <a:gd name="connsiteY59" fmla="*/ 3306709 h 3445441"/>
              <a:gd name="connsiteX60" fmla="*/ 6934200 w 8511320"/>
              <a:gd name="connsiteY60" fmla="*/ 3367669 h 3445441"/>
              <a:gd name="connsiteX61" fmla="*/ 6598920 w 8511320"/>
              <a:gd name="connsiteY61" fmla="*/ 3398149 h 3445441"/>
              <a:gd name="connsiteX62" fmla="*/ 4251960 w 8511320"/>
              <a:gd name="connsiteY62" fmla="*/ 3413389 h 3445441"/>
              <a:gd name="connsiteX63" fmla="*/ 4038600 w 8511320"/>
              <a:gd name="connsiteY63" fmla="*/ 3428629 h 3445441"/>
              <a:gd name="connsiteX64" fmla="*/ 3992880 w 8511320"/>
              <a:gd name="connsiteY64" fmla="*/ 3443869 h 3445441"/>
              <a:gd name="connsiteX65" fmla="*/ 3886200 w 8511320"/>
              <a:gd name="connsiteY65"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185160 w 8511320"/>
              <a:gd name="connsiteY28" fmla="*/ 670189 h 3445441"/>
              <a:gd name="connsiteX29" fmla="*/ 3627120 w 8511320"/>
              <a:gd name="connsiteY29" fmla="*/ 395869 h 3445441"/>
              <a:gd name="connsiteX30" fmla="*/ 3733800 w 8511320"/>
              <a:gd name="connsiteY30" fmla="*/ 350149 h 3445441"/>
              <a:gd name="connsiteX31" fmla="*/ 3810000 w 8511320"/>
              <a:gd name="connsiteY31" fmla="*/ 304429 h 3445441"/>
              <a:gd name="connsiteX32" fmla="*/ 4038600 w 8511320"/>
              <a:gd name="connsiteY32" fmla="*/ 243469 h 3445441"/>
              <a:gd name="connsiteX33" fmla="*/ 4099560 w 8511320"/>
              <a:gd name="connsiteY33" fmla="*/ 228229 h 3445441"/>
              <a:gd name="connsiteX34" fmla="*/ 4145280 w 8511320"/>
              <a:gd name="connsiteY34" fmla="*/ 197749 h 3445441"/>
              <a:gd name="connsiteX35" fmla="*/ 4404360 w 8511320"/>
              <a:gd name="connsiteY35" fmla="*/ 167269 h 3445441"/>
              <a:gd name="connsiteX36" fmla="*/ 4663440 w 8511320"/>
              <a:gd name="connsiteY36" fmla="*/ 121549 h 3445441"/>
              <a:gd name="connsiteX37" fmla="*/ 4968240 w 8511320"/>
              <a:gd name="connsiteY37" fmla="*/ 91069 h 3445441"/>
              <a:gd name="connsiteX38" fmla="*/ 5196840 w 8511320"/>
              <a:gd name="connsiteY38" fmla="*/ 75829 h 3445441"/>
              <a:gd name="connsiteX39" fmla="*/ 5516880 w 8511320"/>
              <a:gd name="connsiteY39" fmla="*/ 45349 h 3445441"/>
              <a:gd name="connsiteX40" fmla="*/ 6355080 w 8511320"/>
              <a:gd name="connsiteY40" fmla="*/ 30109 h 3445441"/>
              <a:gd name="connsiteX41" fmla="*/ 7147560 w 8511320"/>
              <a:gd name="connsiteY41" fmla="*/ 30109 h 3445441"/>
              <a:gd name="connsiteX42" fmla="*/ 7467600 w 8511320"/>
              <a:gd name="connsiteY42" fmla="*/ 121549 h 3445441"/>
              <a:gd name="connsiteX43" fmla="*/ 7604760 w 8511320"/>
              <a:gd name="connsiteY43" fmla="*/ 197749 h 3445441"/>
              <a:gd name="connsiteX44" fmla="*/ 7680960 w 8511320"/>
              <a:gd name="connsiteY44" fmla="*/ 258709 h 3445441"/>
              <a:gd name="connsiteX45" fmla="*/ 7985760 w 8511320"/>
              <a:gd name="connsiteY45" fmla="*/ 517789 h 3445441"/>
              <a:gd name="connsiteX46" fmla="*/ 8138160 w 8511320"/>
              <a:gd name="connsiteY46" fmla="*/ 715909 h 3445441"/>
              <a:gd name="connsiteX47" fmla="*/ 8366760 w 8511320"/>
              <a:gd name="connsiteY47" fmla="*/ 1325509 h 3445441"/>
              <a:gd name="connsiteX48" fmla="*/ 8503920 w 8511320"/>
              <a:gd name="connsiteY48" fmla="*/ 1706509 h 3445441"/>
              <a:gd name="connsiteX49" fmla="*/ 8488680 w 8511320"/>
              <a:gd name="connsiteY49" fmla="*/ 2255149 h 3445441"/>
              <a:gd name="connsiteX50" fmla="*/ 8473440 w 8511320"/>
              <a:gd name="connsiteY50" fmla="*/ 2361829 h 3445441"/>
              <a:gd name="connsiteX51" fmla="*/ 8458200 w 8511320"/>
              <a:gd name="connsiteY51" fmla="*/ 2483749 h 3445441"/>
              <a:gd name="connsiteX52" fmla="*/ 8412480 w 8511320"/>
              <a:gd name="connsiteY52" fmla="*/ 2636149 h 3445441"/>
              <a:gd name="connsiteX53" fmla="*/ 8260080 w 8511320"/>
              <a:gd name="connsiteY53" fmla="*/ 2834269 h 3445441"/>
              <a:gd name="connsiteX54" fmla="*/ 8214360 w 8511320"/>
              <a:gd name="connsiteY54" fmla="*/ 2864749 h 3445441"/>
              <a:gd name="connsiteX55" fmla="*/ 8092440 w 8511320"/>
              <a:gd name="connsiteY55" fmla="*/ 2956189 h 3445441"/>
              <a:gd name="connsiteX56" fmla="*/ 8046720 w 8511320"/>
              <a:gd name="connsiteY56" fmla="*/ 2971429 h 3445441"/>
              <a:gd name="connsiteX57" fmla="*/ 7848600 w 8511320"/>
              <a:gd name="connsiteY57" fmla="*/ 3078109 h 3445441"/>
              <a:gd name="connsiteX58" fmla="*/ 7269480 w 8511320"/>
              <a:gd name="connsiteY58" fmla="*/ 3306709 h 3445441"/>
              <a:gd name="connsiteX59" fmla="*/ 6934200 w 8511320"/>
              <a:gd name="connsiteY59" fmla="*/ 3367669 h 3445441"/>
              <a:gd name="connsiteX60" fmla="*/ 6598920 w 8511320"/>
              <a:gd name="connsiteY60" fmla="*/ 3398149 h 3445441"/>
              <a:gd name="connsiteX61" fmla="*/ 4251960 w 8511320"/>
              <a:gd name="connsiteY61" fmla="*/ 3413389 h 3445441"/>
              <a:gd name="connsiteX62" fmla="*/ 4038600 w 8511320"/>
              <a:gd name="connsiteY62" fmla="*/ 3428629 h 3445441"/>
              <a:gd name="connsiteX63" fmla="*/ 3992880 w 8511320"/>
              <a:gd name="connsiteY63" fmla="*/ 3443869 h 3445441"/>
              <a:gd name="connsiteX64" fmla="*/ 3886200 w 8511320"/>
              <a:gd name="connsiteY64"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627120 w 8511320"/>
              <a:gd name="connsiteY28" fmla="*/ 395869 h 3445441"/>
              <a:gd name="connsiteX29" fmla="*/ 3733800 w 8511320"/>
              <a:gd name="connsiteY29" fmla="*/ 350149 h 3445441"/>
              <a:gd name="connsiteX30" fmla="*/ 3810000 w 8511320"/>
              <a:gd name="connsiteY30" fmla="*/ 304429 h 3445441"/>
              <a:gd name="connsiteX31" fmla="*/ 4038600 w 8511320"/>
              <a:gd name="connsiteY31" fmla="*/ 243469 h 3445441"/>
              <a:gd name="connsiteX32" fmla="*/ 4099560 w 8511320"/>
              <a:gd name="connsiteY32" fmla="*/ 228229 h 3445441"/>
              <a:gd name="connsiteX33" fmla="*/ 4145280 w 8511320"/>
              <a:gd name="connsiteY33" fmla="*/ 197749 h 3445441"/>
              <a:gd name="connsiteX34" fmla="*/ 4404360 w 8511320"/>
              <a:gd name="connsiteY34" fmla="*/ 167269 h 3445441"/>
              <a:gd name="connsiteX35" fmla="*/ 4663440 w 8511320"/>
              <a:gd name="connsiteY35" fmla="*/ 121549 h 3445441"/>
              <a:gd name="connsiteX36" fmla="*/ 4968240 w 8511320"/>
              <a:gd name="connsiteY36" fmla="*/ 91069 h 3445441"/>
              <a:gd name="connsiteX37" fmla="*/ 5196840 w 8511320"/>
              <a:gd name="connsiteY37" fmla="*/ 75829 h 3445441"/>
              <a:gd name="connsiteX38" fmla="*/ 5516880 w 8511320"/>
              <a:gd name="connsiteY38" fmla="*/ 45349 h 3445441"/>
              <a:gd name="connsiteX39" fmla="*/ 6355080 w 8511320"/>
              <a:gd name="connsiteY39" fmla="*/ 30109 h 3445441"/>
              <a:gd name="connsiteX40" fmla="*/ 7147560 w 8511320"/>
              <a:gd name="connsiteY40" fmla="*/ 30109 h 3445441"/>
              <a:gd name="connsiteX41" fmla="*/ 7467600 w 8511320"/>
              <a:gd name="connsiteY41" fmla="*/ 121549 h 3445441"/>
              <a:gd name="connsiteX42" fmla="*/ 7604760 w 8511320"/>
              <a:gd name="connsiteY42" fmla="*/ 197749 h 3445441"/>
              <a:gd name="connsiteX43" fmla="*/ 7680960 w 8511320"/>
              <a:gd name="connsiteY43" fmla="*/ 258709 h 3445441"/>
              <a:gd name="connsiteX44" fmla="*/ 7985760 w 8511320"/>
              <a:gd name="connsiteY44" fmla="*/ 517789 h 3445441"/>
              <a:gd name="connsiteX45" fmla="*/ 8138160 w 8511320"/>
              <a:gd name="connsiteY45" fmla="*/ 715909 h 3445441"/>
              <a:gd name="connsiteX46" fmla="*/ 8366760 w 8511320"/>
              <a:gd name="connsiteY46" fmla="*/ 1325509 h 3445441"/>
              <a:gd name="connsiteX47" fmla="*/ 8503920 w 8511320"/>
              <a:gd name="connsiteY47" fmla="*/ 1706509 h 3445441"/>
              <a:gd name="connsiteX48" fmla="*/ 8488680 w 8511320"/>
              <a:gd name="connsiteY48" fmla="*/ 2255149 h 3445441"/>
              <a:gd name="connsiteX49" fmla="*/ 8473440 w 8511320"/>
              <a:gd name="connsiteY49" fmla="*/ 2361829 h 3445441"/>
              <a:gd name="connsiteX50" fmla="*/ 8458200 w 8511320"/>
              <a:gd name="connsiteY50" fmla="*/ 2483749 h 3445441"/>
              <a:gd name="connsiteX51" fmla="*/ 8412480 w 8511320"/>
              <a:gd name="connsiteY51" fmla="*/ 2636149 h 3445441"/>
              <a:gd name="connsiteX52" fmla="*/ 8260080 w 8511320"/>
              <a:gd name="connsiteY52" fmla="*/ 2834269 h 3445441"/>
              <a:gd name="connsiteX53" fmla="*/ 8214360 w 8511320"/>
              <a:gd name="connsiteY53" fmla="*/ 2864749 h 3445441"/>
              <a:gd name="connsiteX54" fmla="*/ 8092440 w 8511320"/>
              <a:gd name="connsiteY54" fmla="*/ 2956189 h 3445441"/>
              <a:gd name="connsiteX55" fmla="*/ 8046720 w 8511320"/>
              <a:gd name="connsiteY55" fmla="*/ 2971429 h 3445441"/>
              <a:gd name="connsiteX56" fmla="*/ 7848600 w 8511320"/>
              <a:gd name="connsiteY56" fmla="*/ 3078109 h 3445441"/>
              <a:gd name="connsiteX57" fmla="*/ 7269480 w 8511320"/>
              <a:gd name="connsiteY57" fmla="*/ 3306709 h 3445441"/>
              <a:gd name="connsiteX58" fmla="*/ 6934200 w 8511320"/>
              <a:gd name="connsiteY58" fmla="*/ 3367669 h 3445441"/>
              <a:gd name="connsiteX59" fmla="*/ 6598920 w 8511320"/>
              <a:gd name="connsiteY59" fmla="*/ 3398149 h 3445441"/>
              <a:gd name="connsiteX60" fmla="*/ 4251960 w 8511320"/>
              <a:gd name="connsiteY60" fmla="*/ 3413389 h 3445441"/>
              <a:gd name="connsiteX61" fmla="*/ 4038600 w 8511320"/>
              <a:gd name="connsiteY61" fmla="*/ 3428629 h 3445441"/>
              <a:gd name="connsiteX62" fmla="*/ 3992880 w 8511320"/>
              <a:gd name="connsiteY62" fmla="*/ 3443869 h 3445441"/>
              <a:gd name="connsiteX63" fmla="*/ 3886200 w 8511320"/>
              <a:gd name="connsiteY63"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575560 w 8511320"/>
              <a:gd name="connsiteY24" fmla="*/ 1615069 h 3445441"/>
              <a:gd name="connsiteX25" fmla="*/ 2697480 w 8511320"/>
              <a:gd name="connsiteY25" fmla="*/ 1477909 h 3445441"/>
              <a:gd name="connsiteX26" fmla="*/ 3093720 w 8511320"/>
              <a:gd name="connsiteY26" fmla="*/ 837829 h 3445441"/>
              <a:gd name="connsiteX27" fmla="*/ 3627120 w 8511320"/>
              <a:gd name="connsiteY27" fmla="*/ 395869 h 3445441"/>
              <a:gd name="connsiteX28" fmla="*/ 3733800 w 8511320"/>
              <a:gd name="connsiteY28" fmla="*/ 350149 h 3445441"/>
              <a:gd name="connsiteX29" fmla="*/ 3810000 w 8511320"/>
              <a:gd name="connsiteY29" fmla="*/ 304429 h 3445441"/>
              <a:gd name="connsiteX30" fmla="*/ 4038600 w 8511320"/>
              <a:gd name="connsiteY30" fmla="*/ 243469 h 3445441"/>
              <a:gd name="connsiteX31" fmla="*/ 4099560 w 8511320"/>
              <a:gd name="connsiteY31" fmla="*/ 228229 h 3445441"/>
              <a:gd name="connsiteX32" fmla="*/ 4145280 w 8511320"/>
              <a:gd name="connsiteY32" fmla="*/ 197749 h 3445441"/>
              <a:gd name="connsiteX33" fmla="*/ 4404360 w 8511320"/>
              <a:gd name="connsiteY33" fmla="*/ 167269 h 3445441"/>
              <a:gd name="connsiteX34" fmla="*/ 4663440 w 8511320"/>
              <a:gd name="connsiteY34" fmla="*/ 121549 h 3445441"/>
              <a:gd name="connsiteX35" fmla="*/ 4968240 w 8511320"/>
              <a:gd name="connsiteY35" fmla="*/ 91069 h 3445441"/>
              <a:gd name="connsiteX36" fmla="*/ 5196840 w 8511320"/>
              <a:gd name="connsiteY36" fmla="*/ 75829 h 3445441"/>
              <a:gd name="connsiteX37" fmla="*/ 5516880 w 8511320"/>
              <a:gd name="connsiteY37" fmla="*/ 45349 h 3445441"/>
              <a:gd name="connsiteX38" fmla="*/ 6355080 w 8511320"/>
              <a:gd name="connsiteY38" fmla="*/ 30109 h 3445441"/>
              <a:gd name="connsiteX39" fmla="*/ 7147560 w 8511320"/>
              <a:gd name="connsiteY39" fmla="*/ 30109 h 3445441"/>
              <a:gd name="connsiteX40" fmla="*/ 7467600 w 8511320"/>
              <a:gd name="connsiteY40" fmla="*/ 121549 h 3445441"/>
              <a:gd name="connsiteX41" fmla="*/ 7604760 w 8511320"/>
              <a:gd name="connsiteY41" fmla="*/ 197749 h 3445441"/>
              <a:gd name="connsiteX42" fmla="*/ 7680960 w 8511320"/>
              <a:gd name="connsiteY42" fmla="*/ 258709 h 3445441"/>
              <a:gd name="connsiteX43" fmla="*/ 7985760 w 8511320"/>
              <a:gd name="connsiteY43" fmla="*/ 517789 h 3445441"/>
              <a:gd name="connsiteX44" fmla="*/ 8138160 w 8511320"/>
              <a:gd name="connsiteY44" fmla="*/ 715909 h 3445441"/>
              <a:gd name="connsiteX45" fmla="*/ 8366760 w 8511320"/>
              <a:gd name="connsiteY45" fmla="*/ 1325509 h 3445441"/>
              <a:gd name="connsiteX46" fmla="*/ 8503920 w 8511320"/>
              <a:gd name="connsiteY46" fmla="*/ 1706509 h 3445441"/>
              <a:gd name="connsiteX47" fmla="*/ 8488680 w 8511320"/>
              <a:gd name="connsiteY47" fmla="*/ 2255149 h 3445441"/>
              <a:gd name="connsiteX48" fmla="*/ 8473440 w 8511320"/>
              <a:gd name="connsiteY48" fmla="*/ 2361829 h 3445441"/>
              <a:gd name="connsiteX49" fmla="*/ 8458200 w 8511320"/>
              <a:gd name="connsiteY49" fmla="*/ 2483749 h 3445441"/>
              <a:gd name="connsiteX50" fmla="*/ 8412480 w 8511320"/>
              <a:gd name="connsiteY50" fmla="*/ 2636149 h 3445441"/>
              <a:gd name="connsiteX51" fmla="*/ 8260080 w 8511320"/>
              <a:gd name="connsiteY51" fmla="*/ 2834269 h 3445441"/>
              <a:gd name="connsiteX52" fmla="*/ 8214360 w 8511320"/>
              <a:gd name="connsiteY52" fmla="*/ 2864749 h 3445441"/>
              <a:gd name="connsiteX53" fmla="*/ 8092440 w 8511320"/>
              <a:gd name="connsiteY53" fmla="*/ 2956189 h 3445441"/>
              <a:gd name="connsiteX54" fmla="*/ 8046720 w 8511320"/>
              <a:gd name="connsiteY54" fmla="*/ 2971429 h 3445441"/>
              <a:gd name="connsiteX55" fmla="*/ 7848600 w 8511320"/>
              <a:gd name="connsiteY55" fmla="*/ 3078109 h 3445441"/>
              <a:gd name="connsiteX56" fmla="*/ 7269480 w 8511320"/>
              <a:gd name="connsiteY56" fmla="*/ 3306709 h 3445441"/>
              <a:gd name="connsiteX57" fmla="*/ 6934200 w 8511320"/>
              <a:gd name="connsiteY57" fmla="*/ 3367669 h 3445441"/>
              <a:gd name="connsiteX58" fmla="*/ 6598920 w 8511320"/>
              <a:gd name="connsiteY58" fmla="*/ 3398149 h 3445441"/>
              <a:gd name="connsiteX59" fmla="*/ 4251960 w 8511320"/>
              <a:gd name="connsiteY59" fmla="*/ 3413389 h 3445441"/>
              <a:gd name="connsiteX60" fmla="*/ 4038600 w 8511320"/>
              <a:gd name="connsiteY60" fmla="*/ 3428629 h 3445441"/>
              <a:gd name="connsiteX61" fmla="*/ 3992880 w 8511320"/>
              <a:gd name="connsiteY61" fmla="*/ 3443869 h 3445441"/>
              <a:gd name="connsiteX62" fmla="*/ 3886200 w 8511320"/>
              <a:gd name="connsiteY62"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697480 w 8511320"/>
              <a:gd name="connsiteY24" fmla="*/ 1477909 h 3445441"/>
              <a:gd name="connsiteX25" fmla="*/ 3093720 w 8511320"/>
              <a:gd name="connsiteY25" fmla="*/ 837829 h 3445441"/>
              <a:gd name="connsiteX26" fmla="*/ 3627120 w 8511320"/>
              <a:gd name="connsiteY26" fmla="*/ 395869 h 3445441"/>
              <a:gd name="connsiteX27" fmla="*/ 3733800 w 8511320"/>
              <a:gd name="connsiteY27" fmla="*/ 350149 h 3445441"/>
              <a:gd name="connsiteX28" fmla="*/ 3810000 w 8511320"/>
              <a:gd name="connsiteY28" fmla="*/ 304429 h 3445441"/>
              <a:gd name="connsiteX29" fmla="*/ 4038600 w 8511320"/>
              <a:gd name="connsiteY29" fmla="*/ 243469 h 3445441"/>
              <a:gd name="connsiteX30" fmla="*/ 4099560 w 8511320"/>
              <a:gd name="connsiteY30" fmla="*/ 228229 h 3445441"/>
              <a:gd name="connsiteX31" fmla="*/ 4145280 w 8511320"/>
              <a:gd name="connsiteY31" fmla="*/ 197749 h 3445441"/>
              <a:gd name="connsiteX32" fmla="*/ 4404360 w 8511320"/>
              <a:gd name="connsiteY32" fmla="*/ 167269 h 3445441"/>
              <a:gd name="connsiteX33" fmla="*/ 4663440 w 8511320"/>
              <a:gd name="connsiteY33" fmla="*/ 121549 h 3445441"/>
              <a:gd name="connsiteX34" fmla="*/ 4968240 w 8511320"/>
              <a:gd name="connsiteY34" fmla="*/ 91069 h 3445441"/>
              <a:gd name="connsiteX35" fmla="*/ 5196840 w 8511320"/>
              <a:gd name="connsiteY35" fmla="*/ 75829 h 3445441"/>
              <a:gd name="connsiteX36" fmla="*/ 5516880 w 8511320"/>
              <a:gd name="connsiteY36" fmla="*/ 45349 h 3445441"/>
              <a:gd name="connsiteX37" fmla="*/ 6355080 w 8511320"/>
              <a:gd name="connsiteY37" fmla="*/ 30109 h 3445441"/>
              <a:gd name="connsiteX38" fmla="*/ 7147560 w 8511320"/>
              <a:gd name="connsiteY38" fmla="*/ 30109 h 3445441"/>
              <a:gd name="connsiteX39" fmla="*/ 7467600 w 8511320"/>
              <a:gd name="connsiteY39" fmla="*/ 121549 h 3445441"/>
              <a:gd name="connsiteX40" fmla="*/ 7604760 w 8511320"/>
              <a:gd name="connsiteY40" fmla="*/ 197749 h 3445441"/>
              <a:gd name="connsiteX41" fmla="*/ 7680960 w 8511320"/>
              <a:gd name="connsiteY41" fmla="*/ 258709 h 3445441"/>
              <a:gd name="connsiteX42" fmla="*/ 7985760 w 8511320"/>
              <a:gd name="connsiteY42" fmla="*/ 517789 h 3445441"/>
              <a:gd name="connsiteX43" fmla="*/ 8138160 w 8511320"/>
              <a:gd name="connsiteY43" fmla="*/ 715909 h 3445441"/>
              <a:gd name="connsiteX44" fmla="*/ 8366760 w 8511320"/>
              <a:gd name="connsiteY44" fmla="*/ 1325509 h 3445441"/>
              <a:gd name="connsiteX45" fmla="*/ 8503920 w 8511320"/>
              <a:gd name="connsiteY45" fmla="*/ 1706509 h 3445441"/>
              <a:gd name="connsiteX46" fmla="*/ 8488680 w 8511320"/>
              <a:gd name="connsiteY46" fmla="*/ 2255149 h 3445441"/>
              <a:gd name="connsiteX47" fmla="*/ 8473440 w 8511320"/>
              <a:gd name="connsiteY47" fmla="*/ 2361829 h 3445441"/>
              <a:gd name="connsiteX48" fmla="*/ 8458200 w 8511320"/>
              <a:gd name="connsiteY48" fmla="*/ 2483749 h 3445441"/>
              <a:gd name="connsiteX49" fmla="*/ 8412480 w 8511320"/>
              <a:gd name="connsiteY49" fmla="*/ 2636149 h 3445441"/>
              <a:gd name="connsiteX50" fmla="*/ 8260080 w 8511320"/>
              <a:gd name="connsiteY50" fmla="*/ 2834269 h 3445441"/>
              <a:gd name="connsiteX51" fmla="*/ 8214360 w 8511320"/>
              <a:gd name="connsiteY51" fmla="*/ 2864749 h 3445441"/>
              <a:gd name="connsiteX52" fmla="*/ 8092440 w 8511320"/>
              <a:gd name="connsiteY52" fmla="*/ 2956189 h 3445441"/>
              <a:gd name="connsiteX53" fmla="*/ 8046720 w 8511320"/>
              <a:gd name="connsiteY53" fmla="*/ 2971429 h 3445441"/>
              <a:gd name="connsiteX54" fmla="*/ 7848600 w 8511320"/>
              <a:gd name="connsiteY54" fmla="*/ 3078109 h 3445441"/>
              <a:gd name="connsiteX55" fmla="*/ 7269480 w 8511320"/>
              <a:gd name="connsiteY55" fmla="*/ 3306709 h 3445441"/>
              <a:gd name="connsiteX56" fmla="*/ 6934200 w 8511320"/>
              <a:gd name="connsiteY56" fmla="*/ 3367669 h 3445441"/>
              <a:gd name="connsiteX57" fmla="*/ 6598920 w 8511320"/>
              <a:gd name="connsiteY57" fmla="*/ 3398149 h 3445441"/>
              <a:gd name="connsiteX58" fmla="*/ 4251960 w 8511320"/>
              <a:gd name="connsiteY58" fmla="*/ 3413389 h 3445441"/>
              <a:gd name="connsiteX59" fmla="*/ 4038600 w 8511320"/>
              <a:gd name="connsiteY59" fmla="*/ 3428629 h 3445441"/>
              <a:gd name="connsiteX60" fmla="*/ 3992880 w 8511320"/>
              <a:gd name="connsiteY60" fmla="*/ 3443869 h 3445441"/>
              <a:gd name="connsiteX61" fmla="*/ 3886200 w 8511320"/>
              <a:gd name="connsiteY6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3093720 w 8511320"/>
              <a:gd name="connsiteY24" fmla="*/ 837829 h 3445441"/>
              <a:gd name="connsiteX25" fmla="*/ 3627120 w 8511320"/>
              <a:gd name="connsiteY25" fmla="*/ 395869 h 3445441"/>
              <a:gd name="connsiteX26" fmla="*/ 3733800 w 8511320"/>
              <a:gd name="connsiteY26" fmla="*/ 350149 h 3445441"/>
              <a:gd name="connsiteX27" fmla="*/ 3810000 w 8511320"/>
              <a:gd name="connsiteY27" fmla="*/ 304429 h 3445441"/>
              <a:gd name="connsiteX28" fmla="*/ 4038600 w 8511320"/>
              <a:gd name="connsiteY28" fmla="*/ 243469 h 3445441"/>
              <a:gd name="connsiteX29" fmla="*/ 4099560 w 8511320"/>
              <a:gd name="connsiteY29" fmla="*/ 228229 h 3445441"/>
              <a:gd name="connsiteX30" fmla="*/ 4145280 w 8511320"/>
              <a:gd name="connsiteY30" fmla="*/ 197749 h 3445441"/>
              <a:gd name="connsiteX31" fmla="*/ 4404360 w 8511320"/>
              <a:gd name="connsiteY31" fmla="*/ 167269 h 3445441"/>
              <a:gd name="connsiteX32" fmla="*/ 4663440 w 8511320"/>
              <a:gd name="connsiteY32" fmla="*/ 121549 h 3445441"/>
              <a:gd name="connsiteX33" fmla="*/ 4968240 w 8511320"/>
              <a:gd name="connsiteY33" fmla="*/ 91069 h 3445441"/>
              <a:gd name="connsiteX34" fmla="*/ 5196840 w 8511320"/>
              <a:gd name="connsiteY34" fmla="*/ 75829 h 3445441"/>
              <a:gd name="connsiteX35" fmla="*/ 5516880 w 8511320"/>
              <a:gd name="connsiteY35" fmla="*/ 45349 h 3445441"/>
              <a:gd name="connsiteX36" fmla="*/ 6355080 w 8511320"/>
              <a:gd name="connsiteY36" fmla="*/ 30109 h 3445441"/>
              <a:gd name="connsiteX37" fmla="*/ 7147560 w 8511320"/>
              <a:gd name="connsiteY37" fmla="*/ 30109 h 3445441"/>
              <a:gd name="connsiteX38" fmla="*/ 7467600 w 8511320"/>
              <a:gd name="connsiteY38" fmla="*/ 121549 h 3445441"/>
              <a:gd name="connsiteX39" fmla="*/ 7604760 w 8511320"/>
              <a:gd name="connsiteY39" fmla="*/ 197749 h 3445441"/>
              <a:gd name="connsiteX40" fmla="*/ 7680960 w 8511320"/>
              <a:gd name="connsiteY40" fmla="*/ 258709 h 3445441"/>
              <a:gd name="connsiteX41" fmla="*/ 7985760 w 8511320"/>
              <a:gd name="connsiteY41" fmla="*/ 517789 h 3445441"/>
              <a:gd name="connsiteX42" fmla="*/ 8138160 w 8511320"/>
              <a:gd name="connsiteY42" fmla="*/ 715909 h 3445441"/>
              <a:gd name="connsiteX43" fmla="*/ 8366760 w 8511320"/>
              <a:gd name="connsiteY43" fmla="*/ 1325509 h 3445441"/>
              <a:gd name="connsiteX44" fmla="*/ 8503920 w 8511320"/>
              <a:gd name="connsiteY44" fmla="*/ 1706509 h 3445441"/>
              <a:gd name="connsiteX45" fmla="*/ 8488680 w 8511320"/>
              <a:gd name="connsiteY45" fmla="*/ 2255149 h 3445441"/>
              <a:gd name="connsiteX46" fmla="*/ 8473440 w 8511320"/>
              <a:gd name="connsiteY46" fmla="*/ 2361829 h 3445441"/>
              <a:gd name="connsiteX47" fmla="*/ 8458200 w 8511320"/>
              <a:gd name="connsiteY47" fmla="*/ 2483749 h 3445441"/>
              <a:gd name="connsiteX48" fmla="*/ 8412480 w 8511320"/>
              <a:gd name="connsiteY48" fmla="*/ 2636149 h 3445441"/>
              <a:gd name="connsiteX49" fmla="*/ 8260080 w 8511320"/>
              <a:gd name="connsiteY49" fmla="*/ 2834269 h 3445441"/>
              <a:gd name="connsiteX50" fmla="*/ 8214360 w 8511320"/>
              <a:gd name="connsiteY50" fmla="*/ 2864749 h 3445441"/>
              <a:gd name="connsiteX51" fmla="*/ 8092440 w 8511320"/>
              <a:gd name="connsiteY51" fmla="*/ 2956189 h 3445441"/>
              <a:gd name="connsiteX52" fmla="*/ 8046720 w 8511320"/>
              <a:gd name="connsiteY52" fmla="*/ 2971429 h 3445441"/>
              <a:gd name="connsiteX53" fmla="*/ 7848600 w 8511320"/>
              <a:gd name="connsiteY53" fmla="*/ 3078109 h 3445441"/>
              <a:gd name="connsiteX54" fmla="*/ 7269480 w 8511320"/>
              <a:gd name="connsiteY54" fmla="*/ 3306709 h 3445441"/>
              <a:gd name="connsiteX55" fmla="*/ 6934200 w 8511320"/>
              <a:gd name="connsiteY55" fmla="*/ 3367669 h 3445441"/>
              <a:gd name="connsiteX56" fmla="*/ 6598920 w 8511320"/>
              <a:gd name="connsiteY56" fmla="*/ 3398149 h 3445441"/>
              <a:gd name="connsiteX57" fmla="*/ 4251960 w 8511320"/>
              <a:gd name="connsiteY57" fmla="*/ 3413389 h 3445441"/>
              <a:gd name="connsiteX58" fmla="*/ 4038600 w 8511320"/>
              <a:gd name="connsiteY58" fmla="*/ 3428629 h 3445441"/>
              <a:gd name="connsiteX59" fmla="*/ 3992880 w 8511320"/>
              <a:gd name="connsiteY59" fmla="*/ 3443869 h 3445441"/>
              <a:gd name="connsiteX60" fmla="*/ 3886200 w 8511320"/>
              <a:gd name="connsiteY60"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3093720 w 8511320"/>
              <a:gd name="connsiteY23" fmla="*/ 837829 h 3445441"/>
              <a:gd name="connsiteX24" fmla="*/ 3627120 w 8511320"/>
              <a:gd name="connsiteY24" fmla="*/ 395869 h 3445441"/>
              <a:gd name="connsiteX25" fmla="*/ 3733800 w 8511320"/>
              <a:gd name="connsiteY25" fmla="*/ 350149 h 3445441"/>
              <a:gd name="connsiteX26" fmla="*/ 3810000 w 8511320"/>
              <a:gd name="connsiteY26" fmla="*/ 304429 h 3445441"/>
              <a:gd name="connsiteX27" fmla="*/ 4038600 w 8511320"/>
              <a:gd name="connsiteY27" fmla="*/ 243469 h 3445441"/>
              <a:gd name="connsiteX28" fmla="*/ 4099560 w 8511320"/>
              <a:gd name="connsiteY28" fmla="*/ 228229 h 3445441"/>
              <a:gd name="connsiteX29" fmla="*/ 4145280 w 8511320"/>
              <a:gd name="connsiteY29" fmla="*/ 197749 h 3445441"/>
              <a:gd name="connsiteX30" fmla="*/ 4404360 w 8511320"/>
              <a:gd name="connsiteY30" fmla="*/ 167269 h 3445441"/>
              <a:gd name="connsiteX31" fmla="*/ 4663440 w 8511320"/>
              <a:gd name="connsiteY31" fmla="*/ 121549 h 3445441"/>
              <a:gd name="connsiteX32" fmla="*/ 4968240 w 8511320"/>
              <a:gd name="connsiteY32" fmla="*/ 91069 h 3445441"/>
              <a:gd name="connsiteX33" fmla="*/ 5196840 w 8511320"/>
              <a:gd name="connsiteY33" fmla="*/ 75829 h 3445441"/>
              <a:gd name="connsiteX34" fmla="*/ 5516880 w 8511320"/>
              <a:gd name="connsiteY34" fmla="*/ 45349 h 3445441"/>
              <a:gd name="connsiteX35" fmla="*/ 6355080 w 8511320"/>
              <a:gd name="connsiteY35" fmla="*/ 30109 h 3445441"/>
              <a:gd name="connsiteX36" fmla="*/ 7147560 w 8511320"/>
              <a:gd name="connsiteY36" fmla="*/ 30109 h 3445441"/>
              <a:gd name="connsiteX37" fmla="*/ 7467600 w 8511320"/>
              <a:gd name="connsiteY37" fmla="*/ 121549 h 3445441"/>
              <a:gd name="connsiteX38" fmla="*/ 7604760 w 8511320"/>
              <a:gd name="connsiteY38" fmla="*/ 197749 h 3445441"/>
              <a:gd name="connsiteX39" fmla="*/ 7680960 w 8511320"/>
              <a:gd name="connsiteY39" fmla="*/ 258709 h 3445441"/>
              <a:gd name="connsiteX40" fmla="*/ 7985760 w 8511320"/>
              <a:gd name="connsiteY40" fmla="*/ 517789 h 3445441"/>
              <a:gd name="connsiteX41" fmla="*/ 8138160 w 8511320"/>
              <a:gd name="connsiteY41" fmla="*/ 715909 h 3445441"/>
              <a:gd name="connsiteX42" fmla="*/ 8366760 w 8511320"/>
              <a:gd name="connsiteY42" fmla="*/ 1325509 h 3445441"/>
              <a:gd name="connsiteX43" fmla="*/ 8503920 w 8511320"/>
              <a:gd name="connsiteY43" fmla="*/ 1706509 h 3445441"/>
              <a:gd name="connsiteX44" fmla="*/ 8488680 w 8511320"/>
              <a:gd name="connsiteY44" fmla="*/ 2255149 h 3445441"/>
              <a:gd name="connsiteX45" fmla="*/ 8473440 w 8511320"/>
              <a:gd name="connsiteY45" fmla="*/ 2361829 h 3445441"/>
              <a:gd name="connsiteX46" fmla="*/ 8458200 w 8511320"/>
              <a:gd name="connsiteY46" fmla="*/ 2483749 h 3445441"/>
              <a:gd name="connsiteX47" fmla="*/ 8412480 w 8511320"/>
              <a:gd name="connsiteY47" fmla="*/ 2636149 h 3445441"/>
              <a:gd name="connsiteX48" fmla="*/ 8260080 w 8511320"/>
              <a:gd name="connsiteY48" fmla="*/ 2834269 h 3445441"/>
              <a:gd name="connsiteX49" fmla="*/ 8214360 w 8511320"/>
              <a:gd name="connsiteY49" fmla="*/ 2864749 h 3445441"/>
              <a:gd name="connsiteX50" fmla="*/ 8092440 w 8511320"/>
              <a:gd name="connsiteY50" fmla="*/ 2956189 h 3445441"/>
              <a:gd name="connsiteX51" fmla="*/ 8046720 w 8511320"/>
              <a:gd name="connsiteY51" fmla="*/ 2971429 h 3445441"/>
              <a:gd name="connsiteX52" fmla="*/ 7848600 w 8511320"/>
              <a:gd name="connsiteY52" fmla="*/ 3078109 h 3445441"/>
              <a:gd name="connsiteX53" fmla="*/ 7269480 w 8511320"/>
              <a:gd name="connsiteY53" fmla="*/ 3306709 h 3445441"/>
              <a:gd name="connsiteX54" fmla="*/ 6934200 w 8511320"/>
              <a:gd name="connsiteY54" fmla="*/ 3367669 h 3445441"/>
              <a:gd name="connsiteX55" fmla="*/ 6598920 w 8511320"/>
              <a:gd name="connsiteY55" fmla="*/ 3398149 h 3445441"/>
              <a:gd name="connsiteX56" fmla="*/ 4251960 w 8511320"/>
              <a:gd name="connsiteY56" fmla="*/ 3413389 h 3445441"/>
              <a:gd name="connsiteX57" fmla="*/ 4038600 w 8511320"/>
              <a:gd name="connsiteY57" fmla="*/ 3428629 h 3445441"/>
              <a:gd name="connsiteX58" fmla="*/ 3992880 w 8511320"/>
              <a:gd name="connsiteY58" fmla="*/ 3443869 h 3445441"/>
              <a:gd name="connsiteX59" fmla="*/ 3886200 w 8511320"/>
              <a:gd name="connsiteY59"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1447800 w 8511320"/>
              <a:gd name="connsiteY19" fmla="*/ 2895229 h 3445441"/>
              <a:gd name="connsiteX20" fmla="*/ 2148840 w 8511320"/>
              <a:gd name="connsiteY20" fmla="*/ 2178949 h 3445441"/>
              <a:gd name="connsiteX21" fmla="*/ 2453640 w 8511320"/>
              <a:gd name="connsiteY21" fmla="*/ 1813189 h 3445441"/>
              <a:gd name="connsiteX22" fmla="*/ 3093720 w 8511320"/>
              <a:gd name="connsiteY22" fmla="*/ 837829 h 3445441"/>
              <a:gd name="connsiteX23" fmla="*/ 3627120 w 8511320"/>
              <a:gd name="connsiteY23" fmla="*/ 395869 h 3445441"/>
              <a:gd name="connsiteX24" fmla="*/ 3733800 w 8511320"/>
              <a:gd name="connsiteY24" fmla="*/ 350149 h 3445441"/>
              <a:gd name="connsiteX25" fmla="*/ 3810000 w 8511320"/>
              <a:gd name="connsiteY25" fmla="*/ 304429 h 3445441"/>
              <a:gd name="connsiteX26" fmla="*/ 4038600 w 8511320"/>
              <a:gd name="connsiteY26" fmla="*/ 243469 h 3445441"/>
              <a:gd name="connsiteX27" fmla="*/ 4099560 w 8511320"/>
              <a:gd name="connsiteY27" fmla="*/ 228229 h 3445441"/>
              <a:gd name="connsiteX28" fmla="*/ 4145280 w 8511320"/>
              <a:gd name="connsiteY28" fmla="*/ 197749 h 3445441"/>
              <a:gd name="connsiteX29" fmla="*/ 4404360 w 8511320"/>
              <a:gd name="connsiteY29" fmla="*/ 167269 h 3445441"/>
              <a:gd name="connsiteX30" fmla="*/ 4663440 w 8511320"/>
              <a:gd name="connsiteY30" fmla="*/ 121549 h 3445441"/>
              <a:gd name="connsiteX31" fmla="*/ 4968240 w 8511320"/>
              <a:gd name="connsiteY31" fmla="*/ 91069 h 3445441"/>
              <a:gd name="connsiteX32" fmla="*/ 5196840 w 8511320"/>
              <a:gd name="connsiteY32" fmla="*/ 75829 h 3445441"/>
              <a:gd name="connsiteX33" fmla="*/ 5516880 w 8511320"/>
              <a:gd name="connsiteY33" fmla="*/ 45349 h 3445441"/>
              <a:gd name="connsiteX34" fmla="*/ 6355080 w 8511320"/>
              <a:gd name="connsiteY34" fmla="*/ 30109 h 3445441"/>
              <a:gd name="connsiteX35" fmla="*/ 7147560 w 8511320"/>
              <a:gd name="connsiteY35" fmla="*/ 30109 h 3445441"/>
              <a:gd name="connsiteX36" fmla="*/ 7467600 w 8511320"/>
              <a:gd name="connsiteY36" fmla="*/ 121549 h 3445441"/>
              <a:gd name="connsiteX37" fmla="*/ 7604760 w 8511320"/>
              <a:gd name="connsiteY37" fmla="*/ 197749 h 3445441"/>
              <a:gd name="connsiteX38" fmla="*/ 7680960 w 8511320"/>
              <a:gd name="connsiteY38" fmla="*/ 258709 h 3445441"/>
              <a:gd name="connsiteX39" fmla="*/ 7985760 w 8511320"/>
              <a:gd name="connsiteY39" fmla="*/ 517789 h 3445441"/>
              <a:gd name="connsiteX40" fmla="*/ 8138160 w 8511320"/>
              <a:gd name="connsiteY40" fmla="*/ 715909 h 3445441"/>
              <a:gd name="connsiteX41" fmla="*/ 8366760 w 8511320"/>
              <a:gd name="connsiteY41" fmla="*/ 1325509 h 3445441"/>
              <a:gd name="connsiteX42" fmla="*/ 8503920 w 8511320"/>
              <a:gd name="connsiteY42" fmla="*/ 1706509 h 3445441"/>
              <a:gd name="connsiteX43" fmla="*/ 8488680 w 8511320"/>
              <a:gd name="connsiteY43" fmla="*/ 2255149 h 3445441"/>
              <a:gd name="connsiteX44" fmla="*/ 8473440 w 8511320"/>
              <a:gd name="connsiteY44" fmla="*/ 2361829 h 3445441"/>
              <a:gd name="connsiteX45" fmla="*/ 8458200 w 8511320"/>
              <a:gd name="connsiteY45" fmla="*/ 2483749 h 3445441"/>
              <a:gd name="connsiteX46" fmla="*/ 8412480 w 8511320"/>
              <a:gd name="connsiteY46" fmla="*/ 2636149 h 3445441"/>
              <a:gd name="connsiteX47" fmla="*/ 8260080 w 8511320"/>
              <a:gd name="connsiteY47" fmla="*/ 2834269 h 3445441"/>
              <a:gd name="connsiteX48" fmla="*/ 8214360 w 8511320"/>
              <a:gd name="connsiteY48" fmla="*/ 2864749 h 3445441"/>
              <a:gd name="connsiteX49" fmla="*/ 8092440 w 8511320"/>
              <a:gd name="connsiteY49" fmla="*/ 2956189 h 3445441"/>
              <a:gd name="connsiteX50" fmla="*/ 8046720 w 8511320"/>
              <a:gd name="connsiteY50" fmla="*/ 2971429 h 3445441"/>
              <a:gd name="connsiteX51" fmla="*/ 7848600 w 8511320"/>
              <a:gd name="connsiteY51" fmla="*/ 3078109 h 3445441"/>
              <a:gd name="connsiteX52" fmla="*/ 7269480 w 8511320"/>
              <a:gd name="connsiteY52" fmla="*/ 3306709 h 3445441"/>
              <a:gd name="connsiteX53" fmla="*/ 6934200 w 8511320"/>
              <a:gd name="connsiteY53" fmla="*/ 3367669 h 3445441"/>
              <a:gd name="connsiteX54" fmla="*/ 6598920 w 8511320"/>
              <a:gd name="connsiteY54" fmla="*/ 3398149 h 3445441"/>
              <a:gd name="connsiteX55" fmla="*/ 4251960 w 8511320"/>
              <a:gd name="connsiteY55" fmla="*/ 3413389 h 3445441"/>
              <a:gd name="connsiteX56" fmla="*/ 4038600 w 8511320"/>
              <a:gd name="connsiteY56" fmla="*/ 3428629 h 3445441"/>
              <a:gd name="connsiteX57" fmla="*/ 3992880 w 8511320"/>
              <a:gd name="connsiteY57" fmla="*/ 3443869 h 3445441"/>
              <a:gd name="connsiteX58" fmla="*/ 3886200 w 8511320"/>
              <a:gd name="connsiteY58"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1447800 w 8511320"/>
              <a:gd name="connsiteY18" fmla="*/ 2895229 h 3445441"/>
              <a:gd name="connsiteX19" fmla="*/ 2148840 w 8511320"/>
              <a:gd name="connsiteY19" fmla="*/ 2178949 h 3445441"/>
              <a:gd name="connsiteX20" fmla="*/ 2453640 w 8511320"/>
              <a:gd name="connsiteY20" fmla="*/ 1813189 h 3445441"/>
              <a:gd name="connsiteX21" fmla="*/ 3093720 w 8511320"/>
              <a:gd name="connsiteY21" fmla="*/ 837829 h 3445441"/>
              <a:gd name="connsiteX22" fmla="*/ 3627120 w 8511320"/>
              <a:gd name="connsiteY22" fmla="*/ 395869 h 3445441"/>
              <a:gd name="connsiteX23" fmla="*/ 3733800 w 8511320"/>
              <a:gd name="connsiteY23" fmla="*/ 350149 h 3445441"/>
              <a:gd name="connsiteX24" fmla="*/ 3810000 w 8511320"/>
              <a:gd name="connsiteY24" fmla="*/ 304429 h 3445441"/>
              <a:gd name="connsiteX25" fmla="*/ 4038600 w 8511320"/>
              <a:gd name="connsiteY25" fmla="*/ 243469 h 3445441"/>
              <a:gd name="connsiteX26" fmla="*/ 4099560 w 8511320"/>
              <a:gd name="connsiteY26" fmla="*/ 228229 h 3445441"/>
              <a:gd name="connsiteX27" fmla="*/ 4145280 w 8511320"/>
              <a:gd name="connsiteY27" fmla="*/ 197749 h 3445441"/>
              <a:gd name="connsiteX28" fmla="*/ 4404360 w 8511320"/>
              <a:gd name="connsiteY28" fmla="*/ 167269 h 3445441"/>
              <a:gd name="connsiteX29" fmla="*/ 4663440 w 8511320"/>
              <a:gd name="connsiteY29" fmla="*/ 121549 h 3445441"/>
              <a:gd name="connsiteX30" fmla="*/ 4968240 w 8511320"/>
              <a:gd name="connsiteY30" fmla="*/ 91069 h 3445441"/>
              <a:gd name="connsiteX31" fmla="*/ 5196840 w 8511320"/>
              <a:gd name="connsiteY31" fmla="*/ 75829 h 3445441"/>
              <a:gd name="connsiteX32" fmla="*/ 5516880 w 8511320"/>
              <a:gd name="connsiteY32" fmla="*/ 45349 h 3445441"/>
              <a:gd name="connsiteX33" fmla="*/ 6355080 w 8511320"/>
              <a:gd name="connsiteY33" fmla="*/ 30109 h 3445441"/>
              <a:gd name="connsiteX34" fmla="*/ 7147560 w 8511320"/>
              <a:gd name="connsiteY34" fmla="*/ 30109 h 3445441"/>
              <a:gd name="connsiteX35" fmla="*/ 7467600 w 8511320"/>
              <a:gd name="connsiteY35" fmla="*/ 121549 h 3445441"/>
              <a:gd name="connsiteX36" fmla="*/ 7604760 w 8511320"/>
              <a:gd name="connsiteY36" fmla="*/ 197749 h 3445441"/>
              <a:gd name="connsiteX37" fmla="*/ 7680960 w 8511320"/>
              <a:gd name="connsiteY37" fmla="*/ 258709 h 3445441"/>
              <a:gd name="connsiteX38" fmla="*/ 7985760 w 8511320"/>
              <a:gd name="connsiteY38" fmla="*/ 517789 h 3445441"/>
              <a:gd name="connsiteX39" fmla="*/ 8138160 w 8511320"/>
              <a:gd name="connsiteY39" fmla="*/ 715909 h 3445441"/>
              <a:gd name="connsiteX40" fmla="*/ 8366760 w 8511320"/>
              <a:gd name="connsiteY40" fmla="*/ 1325509 h 3445441"/>
              <a:gd name="connsiteX41" fmla="*/ 8503920 w 8511320"/>
              <a:gd name="connsiteY41" fmla="*/ 1706509 h 3445441"/>
              <a:gd name="connsiteX42" fmla="*/ 8488680 w 8511320"/>
              <a:gd name="connsiteY42" fmla="*/ 2255149 h 3445441"/>
              <a:gd name="connsiteX43" fmla="*/ 8473440 w 8511320"/>
              <a:gd name="connsiteY43" fmla="*/ 2361829 h 3445441"/>
              <a:gd name="connsiteX44" fmla="*/ 8458200 w 8511320"/>
              <a:gd name="connsiteY44" fmla="*/ 2483749 h 3445441"/>
              <a:gd name="connsiteX45" fmla="*/ 8412480 w 8511320"/>
              <a:gd name="connsiteY45" fmla="*/ 2636149 h 3445441"/>
              <a:gd name="connsiteX46" fmla="*/ 8260080 w 8511320"/>
              <a:gd name="connsiteY46" fmla="*/ 2834269 h 3445441"/>
              <a:gd name="connsiteX47" fmla="*/ 8214360 w 8511320"/>
              <a:gd name="connsiteY47" fmla="*/ 2864749 h 3445441"/>
              <a:gd name="connsiteX48" fmla="*/ 8092440 w 8511320"/>
              <a:gd name="connsiteY48" fmla="*/ 2956189 h 3445441"/>
              <a:gd name="connsiteX49" fmla="*/ 8046720 w 8511320"/>
              <a:gd name="connsiteY49" fmla="*/ 2971429 h 3445441"/>
              <a:gd name="connsiteX50" fmla="*/ 7848600 w 8511320"/>
              <a:gd name="connsiteY50" fmla="*/ 3078109 h 3445441"/>
              <a:gd name="connsiteX51" fmla="*/ 7269480 w 8511320"/>
              <a:gd name="connsiteY51" fmla="*/ 3306709 h 3445441"/>
              <a:gd name="connsiteX52" fmla="*/ 6934200 w 8511320"/>
              <a:gd name="connsiteY52" fmla="*/ 3367669 h 3445441"/>
              <a:gd name="connsiteX53" fmla="*/ 6598920 w 8511320"/>
              <a:gd name="connsiteY53" fmla="*/ 3398149 h 3445441"/>
              <a:gd name="connsiteX54" fmla="*/ 4251960 w 8511320"/>
              <a:gd name="connsiteY54" fmla="*/ 3413389 h 3445441"/>
              <a:gd name="connsiteX55" fmla="*/ 4038600 w 8511320"/>
              <a:gd name="connsiteY55" fmla="*/ 3428629 h 3445441"/>
              <a:gd name="connsiteX56" fmla="*/ 3992880 w 8511320"/>
              <a:gd name="connsiteY56" fmla="*/ 3443869 h 3445441"/>
              <a:gd name="connsiteX57" fmla="*/ 3886200 w 8511320"/>
              <a:gd name="connsiteY5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1447800 w 8511320"/>
              <a:gd name="connsiteY17" fmla="*/ 2895229 h 3445441"/>
              <a:gd name="connsiteX18" fmla="*/ 2148840 w 8511320"/>
              <a:gd name="connsiteY18" fmla="*/ 2178949 h 3445441"/>
              <a:gd name="connsiteX19" fmla="*/ 2453640 w 8511320"/>
              <a:gd name="connsiteY19" fmla="*/ 1813189 h 3445441"/>
              <a:gd name="connsiteX20" fmla="*/ 3093720 w 8511320"/>
              <a:gd name="connsiteY20" fmla="*/ 837829 h 3445441"/>
              <a:gd name="connsiteX21" fmla="*/ 3627120 w 8511320"/>
              <a:gd name="connsiteY21" fmla="*/ 395869 h 3445441"/>
              <a:gd name="connsiteX22" fmla="*/ 3733800 w 8511320"/>
              <a:gd name="connsiteY22" fmla="*/ 350149 h 3445441"/>
              <a:gd name="connsiteX23" fmla="*/ 3810000 w 8511320"/>
              <a:gd name="connsiteY23" fmla="*/ 304429 h 3445441"/>
              <a:gd name="connsiteX24" fmla="*/ 4038600 w 8511320"/>
              <a:gd name="connsiteY24" fmla="*/ 243469 h 3445441"/>
              <a:gd name="connsiteX25" fmla="*/ 4099560 w 8511320"/>
              <a:gd name="connsiteY25" fmla="*/ 228229 h 3445441"/>
              <a:gd name="connsiteX26" fmla="*/ 4145280 w 8511320"/>
              <a:gd name="connsiteY26" fmla="*/ 197749 h 3445441"/>
              <a:gd name="connsiteX27" fmla="*/ 4404360 w 8511320"/>
              <a:gd name="connsiteY27" fmla="*/ 167269 h 3445441"/>
              <a:gd name="connsiteX28" fmla="*/ 4663440 w 8511320"/>
              <a:gd name="connsiteY28" fmla="*/ 121549 h 3445441"/>
              <a:gd name="connsiteX29" fmla="*/ 4968240 w 8511320"/>
              <a:gd name="connsiteY29" fmla="*/ 91069 h 3445441"/>
              <a:gd name="connsiteX30" fmla="*/ 5196840 w 8511320"/>
              <a:gd name="connsiteY30" fmla="*/ 75829 h 3445441"/>
              <a:gd name="connsiteX31" fmla="*/ 5516880 w 8511320"/>
              <a:gd name="connsiteY31" fmla="*/ 45349 h 3445441"/>
              <a:gd name="connsiteX32" fmla="*/ 6355080 w 8511320"/>
              <a:gd name="connsiteY32" fmla="*/ 30109 h 3445441"/>
              <a:gd name="connsiteX33" fmla="*/ 7147560 w 8511320"/>
              <a:gd name="connsiteY33" fmla="*/ 30109 h 3445441"/>
              <a:gd name="connsiteX34" fmla="*/ 7467600 w 8511320"/>
              <a:gd name="connsiteY34" fmla="*/ 121549 h 3445441"/>
              <a:gd name="connsiteX35" fmla="*/ 7604760 w 8511320"/>
              <a:gd name="connsiteY35" fmla="*/ 197749 h 3445441"/>
              <a:gd name="connsiteX36" fmla="*/ 7680960 w 8511320"/>
              <a:gd name="connsiteY36" fmla="*/ 258709 h 3445441"/>
              <a:gd name="connsiteX37" fmla="*/ 7985760 w 8511320"/>
              <a:gd name="connsiteY37" fmla="*/ 517789 h 3445441"/>
              <a:gd name="connsiteX38" fmla="*/ 8138160 w 8511320"/>
              <a:gd name="connsiteY38" fmla="*/ 715909 h 3445441"/>
              <a:gd name="connsiteX39" fmla="*/ 8366760 w 8511320"/>
              <a:gd name="connsiteY39" fmla="*/ 1325509 h 3445441"/>
              <a:gd name="connsiteX40" fmla="*/ 8503920 w 8511320"/>
              <a:gd name="connsiteY40" fmla="*/ 1706509 h 3445441"/>
              <a:gd name="connsiteX41" fmla="*/ 8488680 w 8511320"/>
              <a:gd name="connsiteY41" fmla="*/ 2255149 h 3445441"/>
              <a:gd name="connsiteX42" fmla="*/ 8473440 w 8511320"/>
              <a:gd name="connsiteY42" fmla="*/ 2361829 h 3445441"/>
              <a:gd name="connsiteX43" fmla="*/ 8458200 w 8511320"/>
              <a:gd name="connsiteY43" fmla="*/ 2483749 h 3445441"/>
              <a:gd name="connsiteX44" fmla="*/ 8412480 w 8511320"/>
              <a:gd name="connsiteY44" fmla="*/ 2636149 h 3445441"/>
              <a:gd name="connsiteX45" fmla="*/ 8260080 w 8511320"/>
              <a:gd name="connsiteY45" fmla="*/ 2834269 h 3445441"/>
              <a:gd name="connsiteX46" fmla="*/ 8214360 w 8511320"/>
              <a:gd name="connsiteY46" fmla="*/ 2864749 h 3445441"/>
              <a:gd name="connsiteX47" fmla="*/ 8092440 w 8511320"/>
              <a:gd name="connsiteY47" fmla="*/ 2956189 h 3445441"/>
              <a:gd name="connsiteX48" fmla="*/ 8046720 w 8511320"/>
              <a:gd name="connsiteY48" fmla="*/ 2971429 h 3445441"/>
              <a:gd name="connsiteX49" fmla="*/ 7848600 w 8511320"/>
              <a:gd name="connsiteY49" fmla="*/ 3078109 h 3445441"/>
              <a:gd name="connsiteX50" fmla="*/ 7269480 w 8511320"/>
              <a:gd name="connsiteY50" fmla="*/ 3306709 h 3445441"/>
              <a:gd name="connsiteX51" fmla="*/ 6934200 w 8511320"/>
              <a:gd name="connsiteY51" fmla="*/ 3367669 h 3445441"/>
              <a:gd name="connsiteX52" fmla="*/ 6598920 w 8511320"/>
              <a:gd name="connsiteY52" fmla="*/ 3398149 h 3445441"/>
              <a:gd name="connsiteX53" fmla="*/ 4251960 w 8511320"/>
              <a:gd name="connsiteY53" fmla="*/ 3413389 h 3445441"/>
              <a:gd name="connsiteX54" fmla="*/ 4038600 w 8511320"/>
              <a:gd name="connsiteY54" fmla="*/ 3428629 h 3445441"/>
              <a:gd name="connsiteX55" fmla="*/ 3992880 w 8511320"/>
              <a:gd name="connsiteY55" fmla="*/ 3443869 h 3445441"/>
              <a:gd name="connsiteX56" fmla="*/ 3886200 w 8511320"/>
              <a:gd name="connsiteY5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2148840 w 8511320"/>
              <a:gd name="connsiteY17" fmla="*/ 2178949 h 3445441"/>
              <a:gd name="connsiteX18" fmla="*/ 2453640 w 8511320"/>
              <a:gd name="connsiteY18" fmla="*/ 1813189 h 3445441"/>
              <a:gd name="connsiteX19" fmla="*/ 3093720 w 8511320"/>
              <a:gd name="connsiteY19" fmla="*/ 837829 h 3445441"/>
              <a:gd name="connsiteX20" fmla="*/ 3627120 w 8511320"/>
              <a:gd name="connsiteY20" fmla="*/ 395869 h 3445441"/>
              <a:gd name="connsiteX21" fmla="*/ 3733800 w 8511320"/>
              <a:gd name="connsiteY21" fmla="*/ 350149 h 3445441"/>
              <a:gd name="connsiteX22" fmla="*/ 3810000 w 8511320"/>
              <a:gd name="connsiteY22" fmla="*/ 304429 h 3445441"/>
              <a:gd name="connsiteX23" fmla="*/ 4038600 w 8511320"/>
              <a:gd name="connsiteY23" fmla="*/ 243469 h 3445441"/>
              <a:gd name="connsiteX24" fmla="*/ 4099560 w 8511320"/>
              <a:gd name="connsiteY24" fmla="*/ 228229 h 3445441"/>
              <a:gd name="connsiteX25" fmla="*/ 4145280 w 8511320"/>
              <a:gd name="connsiteY25" fmla="*/ 197749 h 3445441"/>
              <a:gd name="connsiteX26" fmla="*/ 4404360 w 8511320"/>
              <a:gd name="connsiteY26" fmla="*/ 167269 h 3445441"/>
              <a:gd name="connsiteX27" fmla="*/ 4663440 w 8511320"/>
              <a:gd name="connsiteY27" fmla="*/ 121549 h 3445441"/>
              <a:gd name="connsiteX28" fmla="*/ 4968240 w 8511320"/>
              <a:gd name="connsiteY28" fmla="*/ 91069 h 3445441"/>
              <a:gd name="connsiteX29" fmla="*/ 5196840 w 8511320"/>
              <a:gd name="connsiteY29" fmla="*/ 75829 h 3445441"/>
              <a:gd name="connsiteX30" fmla="*/ 5516880 w 8511320"/>
              <a:gd name="connsiteY30" fmla="*/ 45349 h 3445441"/>
              <a:gd name="connsiteX31" fmla="*/ 6355080 w 8511320"/>
              <a:gd name="connsiteY31" fmla="*/ 30109 h 3445441"/>
              <a:gd name="connsiteX32" fmla="*/ 7147560 w 8511320"/>
              <a:gd name="connsiteY32" fmla="*/ 30109 h 3445441"/>
              <a:gd name="connsiteX33" fmla="*/ 7467600 w 8511320"/>
              <a:gd name="connsiteY33" fmla="*/ 121549 h 3445441"/>
              <a:gd name="connsiteX34" fmla="*/ 7604760 w 8511320"/>
              <a:gd name="connsiteY34" fmla="*/ 197749 h 3445441"/>
              <a:gd name="connsiteX35" fmla="*/ 7680960 w 8511320"/>
              <a:gd name="connsiteY35" fmla="*/ 258709 h 3445441"/>
              <a:gd name="connsiteX36" fmla="*/ 7985760 w 8511320"/>
              <a:gd name="connsiteY36" fmla="*/ 517789 h 3445441"/>
              <a:gd name="connsiteX37" fmla="*/ 8138160 w 8511320"/>
              <a:gd name="connsiteY37" fmla="*/ 715909 h 3445441"/>
              <a:gd name="connsiteX38" fmla="*/ 8366760 w 8511320"/>
              <a:gd name="connsiteY38" fmla="*/ 1325509 h 3445441"/>
              <a:gd name="connsiteX39" fmla="*/ 8503920 w 8511320"/>
              <a:gd name="connsiteY39" fmla="*/ 1706509 h 3445441"/>
              <a:gd name="connsiteX40" fmla="*/ 8488680 w 8511320"/>
              <a:gd name="connsiteY40" fmla="*/ 2255149 h 3445441"/>
              <a:gd name="connsiteX41" fmla="*/ 8473440 w 8511320"/>
              <a:gd name="connsiteY41" fmla="*/ 2361829 h 3445441"/>
              <a:gd name="connsiteX42" fmla="*/ 8458200 w 8511320"/>
              <a:gd name="connsiteY42" fmla="*/ 2483749 h 3445441"/>
              <a:gd name="connsiteX43" fmla="*/ 8412480 w 8511320"/>
              <a:gd name="connsiteY43" fmla="*/ 2636149 h 3445441"/>
              <a:gd name="connsiteX44" fmla="*/ 8260080 w 8511320"/>
              <a:gd name="connsiteY44" fmla="*/ 2834269 h 3445441"/>
              <a:gd name="connsiteX45" fmla="*/ 8214360 w 8511320"/>
              <a:gd name="connsiteY45" fmla="*/ 2864749 h 3445441"/>
              <a:gd name="connsiteX46" fmla="*/ 8092440 w 8511320"/>
              <a:gd name="connsiteY46" fmla="*/ 2956189 h 3445441"/>
              <a:gd name="connsiteX47" fmla="*/ 8046720 w 8511320"/>
              <a:gd name="connsiteY47" fmla="*/ 2971429 h 3445441"/>
              <a:gd name="connsiteX48" fmla="*/ 7848600 w 8511320"/>
              <a:gd name="connsiteY48" fmla="*/ 3078109 h 3445441"/>
              <a:gd name="connsiteX49" fmla="*/ 7269480 w 8511320"/>
              <a:gd name="connsiteY49" fmla="*/ 3306709 h 3445441"/>
              <a:gd name="connsiteX50" fmla="*/ 6934200 w 8511320"/>
              <a:gd name="connsiteY50" fmla="*/ 3367669 h 3445441"/>
              <a:gd name="connsiteX51" fmla="*/ 6598920 w 8511320"/>
              <a:gd name="connsiteY51" fmla="*/ 3398149 h 3445441"/>
              <a:gd name="connsiteX52" fmla="*/ 4251960 w 8511320"/>
              <a:gd name="connsiteY52" fmla="*/ 3413389 h 3445441"/>
              <a:gd name="connsiteX53" fmla="*/ 4038600 w 8511320"/>
              <a:gd name="connsiteY53" fmla="*/ 3428629 h 3445441"/>
              <a:gd name="connsiteX54" fmla="*/ 3992880 w 8511320"/>
              <a:gd name="connsiteY54" fmla="*/ 3443869 h 3445441"/>
              <a:gd name="connsiteX55" fmla="*/ 3886200 w 8511320"/>
              <a:gd name="connsiteY55" fmla="*/ 3443869 h 3445441"/>
              <a:gd name="connsiteX0" fmla="*/ 298163 w 8519923"/>
              <a:gd name="connsiteY0" fmla="*/ 456829 h 3445441"/>
              <a:gd name="connsiteX1" fmla="*/ 267683 w 8519923"/>
              <a:gd name="connsiteY1" fmla="*/ 1035949 h 3445441"/>
              <a:gd name="connsiteX2" fmla="*/ 252443 w 8519923"/>
              <a:gd name="connsiteY2" fmla="*/ 1096909 h 3445441"/>
              <a:gd name="connsiteX3" fmla="*/ 221963 w 8519923"/>
              <a:gd name="connsiteY3" fmla="*/ 1249309 h 3445441"/>
              <a:gd name="connsiteX4" fmla="*/ 161003 w 8519923"/>
              <a:gd name="connsiteY4" fmla="*/ 1477909 h 3445441"/>
              <a:gd name="connsiteX5" fmla="*/ 130523 w 8519923"/>
              <a:gd name="connsiteY5" fmla="*/ 1706509 h 3445441"/>
              <a:gd name="connsiteX6" fmla="*/ 115283 w 8519923"/>
              <a:gd name="connsiteY6" fmla="*/ 1782709 h 3445441"/>
              <a:gd name="connsiteX7" fmla="*/ 84803 w 8519923"/>
              <a:gd name="connsiteY7" fmla="*/ 2026549 h 3445441"/>
              <a:gd name="connsiteX8" fmla="*/ 69563 w 8519923"/>
              <a:gd name="connsiteY8" fmla="*/ 2133229 h 3445441"/>
              <a:gd name="connsiteX9" fmla="*/ 54323 w 8519923"/>
              <a:gd name="connsiteY9" fmla="*/ 2224669 h 3445441"/>
              <a:gd name="connsiteX10" fmla="*/ 23843 w 8519923"/>
              <a:gd name="connsiteY10" fmla="*/ 2590429 h 3445441"/>
              <a:gd name="connsiteX11" fmla="*/ 8603 w 8519923"/>
              <a:gd name="connsiteY11" fmla="*/ 2742829 h 3445441"/>
              <a:gd name="connsiteX12" fmla="*/ 23843 w 8519923"/>
              <a:gd name="connsiteY12" fmla="*/ 3123829 h 3445441"/>
              <a:gd name="connsiteX13" fmla="*/ 69563 w 8519923"/>
              <a:gd name="connsiteY13" fmla="*/ 3169549 h 3445441"/>
              <a:gd name="connsiteX14" fmla="*/ 115283 w 8519923"/>
              <a:gd name="connsiteY14" fmla="*/ 3230509 h 3445441"/>
              <a:gd name="connsiteX15" fmla="*/ 161003 w 8519923"/>
              <a:gd name="connsiteY15" fmla="*/ 3245749 h 3445441"/>
              <a:gd name="connsiteX16" fmla="*/ 2157443 w 8519923"/>
              <a:gd name="connsiteY16" fmla="*/ 2178949 h 3445441"/>
              <a:gd name="connsiteX17" fmla="*/ 2462243 w 8519923"/>
              <a:gd name="connsiteY17" fmla="*/ 1813189 h 3445441"/>
              <a:gd name="connsiteX18" fmla="*/ 3102323 w 8519923"/>
              <a:gd name="connsiteY18" fmla="*/ 837829 h 3445441"/>
              <a:gd name="connsiteX19" fmla="*/ 3635723 w 8519923"/>
              <a:gd name="connsiteY19" fmla="*/ 395869 h 3445441"/>
              <a:gd name="connsiteX20" fmla="*/ 3742403 w 8519923"/>
              <a:gd name="connsiteY20" fmla="*/ 350149 h 3445441"/>
              <a:gd name="connsiteX21" fmla="*/ 3818603 w 8519923"/>
              <a:gd name="connsiteY21" fmla="*/ 304429 h 3445441"/>
              <a:gd name="connsiteX22" fmla="*/ 4047203 w 8519923"/>
              <a:gd name="connsiteY22" fmla="*/ 243469 h 3445441"/>
              <a:gd name="connsiteX23" fmla="*/ 4108163 w 8519923"/>
              <a:gd name="connsiteY23" fmla="*/ 228229 h 3445441"/>
              <a:gd name="connsiteX24" fmla="*/ 4153883 w 8519923"/>
              <a:gd name="connsiteY24" fmla="*/ 197749 h 3445441"/>
              <a:gd name="connsiteX25" fmla="*/ 4412963 w 8519923"/>
              <a:gd name="connsiteY25" fmla="*/ 167269 h 3445441"/>
              <a:gd name="connsiteX26" fmla="*/ 4672043 w 8519923"/>
              <a:gd name="connsiteY26" fmla="*/ 121549 h 3445441"/>
              <a:gd name="connsiteX27" fmla="*/ 4976843 w 8519923"/>
              <a:gd name="connsiteY27" fmla="*/ 91069 h 3445441"/>
              <a:gd name="connsiteX28" fmla="*/ 5205443 w 8519923"/>
              <a:gd name="connsiteY28" fmla="*/ 75829 h 3445441"/>
              <a:gd name="connsiteX29" fmla="*/ 5525483 w 8519923"/>
              <a:gd name="connsiteY29" fmla="*/ 45349 h 3445441"/>
              <a:gd name="connsiteX30" fmla="*/ 6363683 w 8519923"/>
              <a:gd name="connsiteY30" fmla="*/ 30109 h 3445441"/>
              <a:gd name="connsiteX31" fmla="*/ 7156163 w 8519923"/>
              <a:gd name="connsiteY31" fmla="*/ 30109 h 3445441"/>
              <a:gd name="connsiteX32" fmla="*/ 7476203 w 8519923"/>
              <a:gd name="connsiteY32" fmla="*/ 121549 h 3445441"/>
              <a:gd name="connsiteX33" fmla="*/ 7613363 w 8519923"/>
              <a:gd name="connsiteY33" fmla="*/ 197749 h 3445441"/>
              <a:gd name="connsiteX34" fmla="*/ 7689563 w 8519923"/>
              <a:gd name="connsiteY34" fmla="*/ 258709 h 3445441"/>
              <a:gd name="connsiteX35" fmla="*/ 7994363 w 8519923"/>
              <a:gd name="connsiteY35" fmla="*/ 517789 h 3445441"/>
              <a:gd name="connsiteX36" fmla="*/ 8146763 w 8519923"/>
              <a:gd name="connsiteY36" fmla="*/ 715909 h 3445441"/>
              <a:gd name="connsiteX37" fmla="*/ 8375363 w 8519923"/>
              <a:gd name="connsiteY37" fmla="*/ 1325509 h 3445441"/>
              <a:gd name="connsiteX38" fmla="*/ 8512523 w 8519923"/>
              <a:gd name="connsiteY38" fmla="*/ 1706509 h 3445441"/>
              <a:gd name="connsiteX39" fmla="*/ 8497283 w 8519923"/>
              <a:gd name="connsiteY39" fmla="*/ 2255149 h 3445441"/>
              <a:gd name="connsiteX40" fmla="*/ 8482043 w 8519923"/>
              <a:gd name="connsiteY40" fmla="*/ 2361829 h 3445441"/>
              <a:gd name="connsiteX41" fmla="*/ 8466803 w 8519923"/>
              <a:gd name="connsiteY41" fmla="*/ 2483749 h 3445441"/>
              <a:gd name="connsiteX42" fmla="*/ 8421083 w 8519923"/>
              <a:gd name="connsiteY42" fmla="*/ 2636149 h 3445441"/>
              <a:gd name="connsiteX43" fmla="*/ 8268683 w 8519923"/>
              <a:gd name="connsiteY43" fmla="*/ 2834269 h 3445441"/>
              <a:gd name="connsiteX44" fmla="*/ 8222963 w 8519923"/>
              <a:gd name="connsiteY44" fmla="*/ 2864749 h 3445441"/>
              <a:gd name="connsiteX45" fmla="*/ 8101043 w 8519923"/>
              <a:gd name="connsiteY45" fmla="*/ 2956189 h 3445441"/>
              <a:gd name="connsiteX46" fmla="*/ 8055323 w 8519923"/>
              <a:gd name="connsiteY46" fmla="*/ 2971429 h 3445441"/>
              <a:gd name="connsiteX47" fmla="*/ 7857203 w 8519923"/>
              <a:gd name="connsiteY47" fmla="*/ 3078109 h 3445441"/>
              <a:gd name="connsiteX48" fmla="*/ 7278083 w 8519923"/>
              <a:gd name="connsiteY48" fmla="*/ 3306709 h 3445441"/>
              <a:gd name="connsiteX49" fmla="*/ 6942803 w 8519923"/>
              <a:gd name="connsiteY49" fmla="*/ 3367669 h 3445441"/>
              <a:gd name="connsiteX50" fmla="*/ 6607523 w 8519923"/>
              <a:gd name="connsiteY50" fmla="*/ 3398149 h 3445441"/>
              <a:gd name="connsiteX51" fmla="*/ 4260563 w 8519923"/>
              <a:gd name="connsiteY51" fmla="*/ 3413389 h 3445441"/>
              <a:gd name="connsiteX52" fmla="*/ 4047203 w 8519923"/>
              <a:gd name="connsiteY52" fmla="*/ 3428629 h 3445441"/>
              <a:gd name="connsiteX53" fmla="*/ 4001483 w 8519923"/>
              <a:gd name="connsiteY53" fmla="*/ 3443869 h 3445441"/>
              <a:gd name="connsiteX54" fmla="*/ 3894803 w 8519923"/>
              <a:gd name="connsiteY54" fmla="*/ 3443869 h 3445441"/>
              <a:gd name="connsiteX0" fmla="*/ 346223 w 8567983"/>
              <a:gd name="connsiteY0" fmla="*/ 456829 h 3445441"/>
              <a:gd name="connsiteX1" fmla="*/ 315743 w 8567983"/>
              <a:gd name="connsiteY1" fmla="*/ 1035949 h 3445441"/>
              <a:gd name="connsiteX2" fmla="*/ 300503 w 8567983"/>
              <a:gd name="connsiteY2" fmla="*/ 1096909 h 3445441"/>
              <a:gd name="connsiteX3" fmla="*/ 270023 w 8567983"/>
              <a:gd name="connsiteY3" fmla="*/ 1249309 h 3445441"/>
              <a:gd name="connsiteX4" fmla="*/ 209063 w 8567983"/>
              <a:gd name="connsiteY4" fmla="*/ 1477909 h 3445441"/>
              <a:gd name="connsiteX5" fmla="*/ 178583 w 8567983"/>
              <a:gd name="connsiteY5" fmla="*/ 1706509 h 3445441"/>
              <a:gd name="connsiteX6" fmla="*/ 163343 w 8567983"/>
              <a:gd name="connsiteY6" fmla="*/ 1782709 h 3445441"/>
              <a:gd name="connsiteX7" fmla="*/ 132863 w 8567983"/>
              <a:gd name="connsiteY7" fmla="*/ 2026549 h 3445441"/>
              <a:gd name="connsiteX8" fmla="*/ 117623 w 8567983"/>
              <a:gd name="connsiteY8" fmla="*/ 2133229 h 3445441"/>
              <a:gd name="connsiteX9" fmla="*/ 102383 w 8567983"/>
              <a:gd name="connsiteY9" fmla="*/ 2224669 h 3445441"/>
              <a:gd name="connsiteX10" fmla="*/ 71903 w 8567983"/>
              <a:gd name="connsiteY10" fmla="*/ 2590429 h 3445441"/>
              <a:gd name="connsiteX11" fmla="*/ 56663 w 8567983"/>
              <a:gd name="connsiteY11" fmla="*/ 2742829 h 3445441"/>
              <a:gd name="connsiteX12" fmla="*/ 71903 w 8567983"/>
              <a:gd name="connsiteY12" fmla="*/ 3123829 h 3445441"/>
              <a:gd name="connsiteX13" fmla="*/ 117623 w 8567983"/>
              <a:gd name="connsiteY13" fmla="*/ 3169549 h 3445441"/>
              <a:gd name="connsiteX14" fmla="*/ 163343 w 8567983"/>
              <a:gd name="connsiteY14" fmla="*/ 3230509 h 3445441"/>
              <a:gd name="connsiteX15" fmla="*/ 2205503 w 8567983"/>
              <a:gd name="connsiteY15" fmla="*/ 2178949 h 3445441"/>
              <a:gd name="connsiteX16" fmla="*/ 2510303 w 8567983"/>
              <a:gd name="connsiteY16" fmla="*/ 1813189 h 3445441"/>
              <a:gd name="connsiteX17" fmla="*/ 3150383 w 8567983"/>
              <a:gd name="connsiteY17" fmla="*/ 837829 h 3445441"/>
              <a:gd name="connsiteX18" fmla="*/ 3683783 w 8567983"/>
              <a:gd name="connsiteY18" fmla="*/ 395869 h 3445441"/>
              <a:gd name="connsiteX19" fmla="*/ 3790463 w 8567983"/>
              <a:gd name="connsiteY19" fmla="*/ 350149 h 3445441"/>
              <a:gd name="connsiteX20" fmla="*/ 3866663 w 8567983"/>
              <a:gd name="connsiteY20" fmla="*/ 304429 h 3445441"/>
              <a:gd name="connsiteX21" fmla="*/ 4095263 w 8567983"/>
              <a:gd name="connsiteY21" fmla="*/ 243469 h 3445441"/>
              <a:gd name="connsiteX22" fmla="*/ 4156223 w 8567983"/>
              <a:gd name="connsiteY22" fmla="*/ 228229 h 3445441"/>
              <a:gd name="connsiteX23" fmla="*/ 4201943 w 8567983"/>
              <a:gd name="connsiteY23" fmla="*/ 197749 h 3445441"/>
              <a:gd name="connsiteX24" fmla="*/ 4461023 w 8567983"/>
              <a:gd name="connsiteY24" fmla="*/ 167269 h 3445441"/>
              <a:gd name="connsiteX25" fmla="*/ 4720103 w 8567983"/>
              <a:gd name="connsiteY25" fmla="*/ 121549 h 3445441"/>
              <a:gd name="connsiteX26" fmla="*/ 5024903 w 8567983"/>
              <a:gd name="connsiteY26" fmla="*/ 91069 h 3445441"/>
              <a:gd name="connsiteX27" fmla="*/ 5253503 w 8567983"/>
              <a:gd name="connsiteY27" fmla="*/ 75829 h 3445441"/>
              <a:gd name="connsiteX28" fmla="*/ 5573543 w 8567983"/>
              <a:gd name="connsiteY28" fmla="*/ 45349 h 3445441"/>
              <a:gd name="connsiteX29" fmla="*/ 6411743 w 8567983"/>
              <a:gd name="connsiteY29" fmla="*/ 30109 h 3445441"/>
              <a:gd name="connsiteX30" fmla="*/ 7204223 w 8567983"/>
              <a:gd name="connsiteY30" fmla="*/ 30109 h 3445441"/>
              <a:gd name="connsiteX31" fmla="*/ 7524263 w 8567983"/>
              <a:gd name="connsiteY31" fmla="*/ 121549 h 3445441"/>
              <a:gd name="connsiteX32" fmla="*/ 7661423 w 8567983"/>
              <a:gd name="connsiteY32" fmla="*/ 197749 h 3445441"/>
              <a:gd name="connsiteX33" fmla="*/ 7737623 w 8567983"/>
              <a:gd name="connsiteY33" fmla="*/ 258709 h 3445441"/>
              <a:gd name="connsiteX34" fmla="*/ 8042423 w 8567983"/>
              <a:gd name="connsiteY34" fmla="*/ 517789 h 3445441"/>
              <a:gd name="connsiteX35" fmla="*/ 8194823 w 8567983"/>
              <a:gd name="connsiteY35" fmla="*/ 715909 h 3445441"/>
              <a:gd name="connsiteX36" fmla="*/ 8423423 w 8567983"/>
              <a:gd name="connsiteY36" fmla="*/ 1325509 h 3445441"/>
              <a:gd name="connsiteX37" fmla="*/ 8560583 w 8567983"/>
              <a:gd name="connsiteY37" fmla="*/ 1706509 h 3445441"/>
              <a:gd name="connsiteX38" fmla="*/ 8545343 w 8567983"/>
              <a:gd name="connsiteY38" fmla="*/ 2255149 h 3445441"/>
              <a:gd name="connsiteX39" fmla="*/ 8530103 w 8567983"/>
              <a:gd name="connsiteY39" fmla="*/ 2361829 h 3445441"/>
              <a:gd name="connsiteX40" fmla="*/ 8514863 w 8567983"/>
              <a:gd name="connsiteY40" fmla="*/ 2483749 h 3445441"/>
              <a:gd name="connsiteX41" fmla="*/ 8469143 w 8567983"/>
              <a:gd name="connsiteY41" fmla="*/ 2636149 h 3445441"/>
              <a:gd name="connsiteX42" fmla="*/ 8316743 w 8567983"/>
              <a:gd name="connsiteY42" fmla="*/ 2834269 h 3445441"/>
              <a:gd name="connsiteX43" fmla="*/ 8271023 w 8567983"/>
              <a:gd name="connsiteY43" fmla="*/ 2864749 h 3445441"/>
              <a:gd name="connsiteX44" fmla="*/ 8149103 w 8567983"/>
              <a:gd name="connsiteY44" fmla="*/ 2956189 h 3445441"/>
              <a:gd name="connsiteX45" fmla="*/ 8103383 w 8567983"/>
              <a:gd name="connsiteY45" fmla="*/ 2971429 h 3445441"/>
              <a:gd name="connsiteX46" fmla="*/ 7905263 w 8567983"/>
              <a:gd name="connsiteY46" fmla="*/ 3078109 h 3445441"/>
              <a:gd name="connsiteX47" fmla="*/ 7326143 w 8567983"/>
              <a:gd name="connsiteY47" fmla="*/ 3306709 h 3445441"/>
              <a:gd name="connsiteX48" fmla="*/ 6990863 w 8567983"/>
              <a:gd name="connsiteY48" fmla="*/ 3367669 h 3445441"/>
              <a:gd name="connsiteX49" fmla="*/ 6655583 w 8567983"/>
              <a:gd name="connsiteY49" fmla="*/ 3398149 h 3445441"/>
              <a:gd name="connsiteX50" fmla="*/ 4308623 w 8567983"/>
              <a:gd name="connsiteY50" fmla="*/ 3413389 h 3445441"/>
              <a:gd name="connsiteX51" fmla="*/ 4095263 w 8567983"/>
              <a:gd name="connsiteY51" fmla="*/ 3428629 h 3445441"/>
              <a:gd name="connsiteX52" fmla="*/ 4049543 w 8567983"/>
              <a:gd name="connsiteY52" fmla="*/ 3443869 h 3445441"/>
              <a:gd name="connsiteX53" fmla="*/ 3942863 w 8567983"/>
              <a:gd name="connsiteY53" fmla="*/ 3443869 h 3445441"/>
              <a:gd name="connsiteX0" fmla="*/ 398665 w 8620425"/>
              <a:gd name="connsiteY0" fmla="*/ 456829 h 3445441"/>
              <a:gd name="connsiteX1" fmla="*/ 368185 w 8620425"/>
              <a:gd name="connsiteY1" fmla="*/ 1035949 h 3445441"/>
              <a:gd name="connsiteX2" fmla="*/ 352945 w 8620425"/>
              <a:gd name="connsiteY2" fmla="*/ 1096909 h 3445441"/>
              <a:gd name="connsiteX3" fmla="*/ 322465 w 8620425"/>
              <a:gd name="connsiteY3" fmla="*/ 1249309 h 3445441"/>
              <a:gd name="connsiteX4" fmla="*/ 261505 w 8620425"/>
              <a:gd name="connsiteY4" fmla="*/ 1477909 h 3445441"/>
              <a:gd name="connsiteX5" fmla="*/ 231025 w 8620425"/>
              <a:gd name="connsiteY5" fmla="*/ 1706509 h 3445441"/>
              <a:gd name="connsiteX6" fmla="*/ 215785 w 8620425"/>
              <a:gd name="connsiteY6" fmla="*/ 1782709 h 3445441"/>
              <a:gd name="connsiteX7" fmla="*/ 185305 w 8620425"/>
              <a:gd name="connsiteY7" fmla="*/ 2026549 h 3445441"/>
              <a:gd name="connsiteX8" fmla="*/ 170065 w 8620425"/>
              <a:gd name="connsiteY8" fmla="*/ 2133229 h 3445441"/>
              <a:gd name="connsiteX9" fmla="*/ 154825 w 8620425"/>
              <a:gd name="connsiteY9" fmla="*/ 2224669 h 3445441"/>
              <a:gd name="connsiteX10" fmla="*/ 124345 w 8620425"/>
              <a:gd name="connsiteY10" fmla="*/ 2590429 h 3445441"/>
              <a:gd name="connsiteX11" fmla="*/ 109105 w 8620425"/>
              <a:gd name="connsiteY11" fmla="*/ 2742829 h 3445441"/>
              <a:gd name="connsiteX12" fmla="*/ 124345 w 8620425"/>
              <a:gd name="connsiteY12" fmla="*/ 3123829 h 3445441"/>
              <a:gd name="connsiteX13" fmla="*/ 170065 w 8620425"/>
              <a:gd name="connsiteY13" fmla="*/ 3169549 h 3445441"/>
              <a:gd name="connsiteX14" fmla="*/ 2257945 w 8620425"/>
              <a:gd name="connsiteY14" fmla="*/ 2178949 h 3445441"/>
              <a:gd name="connsiteX15" fmla="*/ 2562745 w 8620425"/>
              <a:gd name="connsiteY15" fmla="*/ 1813189 h 3445441"/>
              <a:gd name="connsiteX16" fmla="*/ 3202825 w 8620425"/>
              <a:gd name="connsiteY16" fmla="*/ 837829 h 3445441"/>
              <a:gd name="connsiteX17" fmla="*/ 3736225 w 8620425"/>
              <a:gd name="connsiteY17" fmla="*/ 395869 h 3445441"/>
              <a:gd name="connsiteX18" fmla="*/ 3842905 w 8620425"/>
              <a:gd name="connsiteY18" fmla="*/ 350149 h 3445441"/>
              <a:gd name="connsiteX19" fmla="*/ 3919105 w 8620425"/>
              <a:gd name="connsiteY19" fmla="*/ 304429 h 3445441"/>
              <a:gd name="connsiteX20" fmla="*/ 4147705 w 8620425"/>
              <a:gd name="connsiteY20" fmla="*/ 243469 h 3445441"/>
              <a:gd name="connsiteX21" fmla="*/ 4208665 w 8620425"/>
              <a:gd name="connsiteY21" fmla="*/ 228229 h 3445441"/>
              <a:gd name="connsiteX22" fmla="*/ 4254385 w 8620425"/>
              <a:gd name="connsiteY22" fmla="*/ 197749 h 3445441"/>
              <a:gd name="connsiteX23" fmla="*/ 4513465 w 8620425"/>
              <a:gd name="connsiteY23" fmla="*/ 167269 h 3445441"/>
              <a:gd name="connsiteX24" fmla="*/ 4772545 w 8620425"/>
              <a:gd name="connsiteY24" fmla="*/ 121549 h 3445441"/>
              <a:gd name="connsiteX25" fmla="*/ 5077345 w 8620425"/>
              <a:gd name="connsiteY25" fmla="*/ 91069 h 3445441"/>
              <a:gd name="connsiteX26" fmla="*/ 5305945 w 8620425"/>
              <a:gd name="connsiteY26" fmla="*/ 75829 h 3445441"/>
              <a:gd name="connsiteX27" fmla="*/ 5625985 w 8620425"/>
              <a:gd name="connsiteY27" fmla="*/ 45349 h 3445441"/>
              <a:gd name="connsiteX28" fmla="*/ 6464185 w 8620425"/>
              <a:gd name="connsiteY28" fmla="*/ 30109 h 3445441"/>
              <a:gd name="connsiteX29" fmla="*/ 7256665 w 8620425"/>
              <a:gd name="connsiteY29" fmla="*/ 30109 h 3445441"/>
              <a:gd name="connsiteX30" fmla="*/ 7576705 w 8620425"/>
              <a:gd name="connsiteY30" fmla="*/ 121549 h 3445441"/>
              <a:gd name="connsiteX31" fmla="*/ 7713865 w 8620425"/>
              <a:gd name="connsiteY31" fmla="*/ 197749 h 3445441"/>
              <a:gd name="connsiteX32" fmla="*/ 7790065 w 8620425"/>
              <a:gd name="connsiteY32" fmla="*/ 258709 h 3445441"/>
              <a:gd name="connsiteX33" fmla="*/ 8094865 w 8620425"/>
              <a:gd name="connsiteY33" fmla="*/ 517789 h 3445441"/>
              <a:gd name="connsiteX34" fmla="*/ 8247265 w 8620425"/>
              <a:gd name="connsiteY34" fmla="*/ 715909 h 3445441"/>
              <a:gd name="connsiteX35" fmla="*/ 8475865 w 8620425"/>
              <a:gd name="connsiteY35" fmla="*/ 1325509 h 3445441"/>
              <a:gd name="connsiteX36" fmla="*/ 8613025 w 8620425"/>
              <a:gd name="connsiteY36" fmla="*/ 1706509 h 3445441"/>
              <a:gd name="connsiteX37" fmla="*/ 8597785 w 8620425"/>
              <a:gd name="connsiteY37" fmla="*/ 2255149 h 3445441"/>
              <a:gd name="connsiteX38" fmla="*/ 8582545 w 8620425"/>
              <a:gd name="connsiteY38" fmla="*/ 2361829 h 3445441"/>
              <a:gd name="connsiteX39" fmla="*/ 8567305 w 8620425"/>
              <a:gd name="connsiteY39" fmla="*/ 2483749 h 3445441"/>
              <a:gd name="connsiteX40" fmla="*/ 8521585 w 8620425"/>
              <a:gd name="connsiteY40" fmla="*/ 2636149 h 3445441"/>
              <a:gd name="connsiteX41" fmla="*/ 8369185 w 8620425"/>
              <a:gd name="connsiteY41" fmla="*/ 2834269 h 3445441"/>
              <a:gd name="connsiteX42" fmla="*/ 8323465 w 8620425"/>
              <a:gd name="connsiteY42" fmla="*/ 2864749 h 3445441"/>
              <a:gd name="connsiteX43" fmla="*/ 8201545 w 8620425"/>
              <a:gd name="connsiteY43" fmla="*/ 2956189 h 3445441"/>
              <a:gd name="connsiteX44" fmla="*/ 8155825 w 8620425"/>
              <a:gd name="connsiteY44" fmla="*/ 2971429 h 3445441"/>
              <a:gd name="connsiteX45" fmla="*/ 7957705 w 8620425"/>
              <a:gd name="connsiteY45" fmla="*/ 3078109 h 3445441"/>
              <a:gd name="connsiteX46" fmla="*/ 7378585 w 8620425"/>
              <a:gd name="connsiteY46" fmla="*/ 3306709 h 3445441"/>
              <a:gd name="connsiteX47" fmla="*/ 7043305 w 8620425"/>
              <a:gd name="connsiteY47" fmla="*/ 3367669 h 3445441"/>
              <a:gd name="connsiteX48" fmla="*/ 6708025 w 8620425"/>
              <a:gd name="connsiteY48" fmla="*/ 3398149 h 3445441"/>
              <a:gd name="connsiteX49" fmla="*/ 4361065 w 8620425"/>
              <a:gd name="connsiteY49" fmla="*/ 3413389 h 3445441"/>
              <a:gd name="connsiteX50" fmla="*/ 4147705 w 8620425"/>
              <a:gd name="connsiteY50" fmla="*/ 3428629 h 3445441"/>
              <a:gd name="connsiteX51" fmla="*/ 4101985 w 8620425"/>
              <a:gd name="connsiteY51" fmla="*/ 3443869 h 3445441"/>
              <a:gd name="connsiteX52" fmla="*/ 3995305 w 8620425"/>
              <a:gd name="connsiteY52" fmla="*/ 3443869 h 3445441"/>
              <a:gd name="connsiteX0" fmla="*/ 436370 w 8658130"/>
              <a:gd name="connsiteY0" fmla="*/ 456829 h 3445441"/>
              <a:gd name="connsiteX1" fmla="*/ 405890 w 8658130"/>
              <a:gd name="connsiteY1" fmla="*/ 1035949 h 3445441"/>
              <a:gd name="connsiteX2" fmla="*/ 390650 w 8658130"/>
              <a:gd name="connsiteY2" fmla="*/ 1096909 h 3445441"/>
              <a:gd name="connsiteX3" fmla="*/ 360170 w 8658130"/>
              <a:gd name="connsiteY3" fmla="*/ 1249309 h 3445441"/>
              <a:gd name="connsiteX4" fmla="*/ 299210 w 8658130"/>
              <a:gd name="connsiteY4" fmla="*/ 1477909 h 3445441"/>
              <a:gd name="connsiteX5" fmla="*/ 268730 w 8658130"/>
              <a:gd name="connsiteY5" fmla="*/ 1706509 h 3445441"/>
              <a:gd name="connsiteX6" fmla="*/ 253490 w 8658130"/>
              <a:gd name="connsiteY6" fmla="*/ 1782709 h 3445441"/>
              <a:gd name="connsiteX7" fmla="*/ 223010 w 8658130"/>
              <a:gd name="connsiteY7" fmla="*/ 2026549 h 3445441"/>
              <a:gd name="connsiteX8" fmla="*/ 207770 w 8658130"/>
              <a:gd name="connsiteY8" fmla="*/ 2133229 h 3445441"/>
              <a:gd name="connsiteX9" fmla="*/ 192530 w 8658130"/>
              <a:gd name="connsiteY9" fmla="*/ 2224669 h 3445441"/>
              <a:gd name="connsiteX10" fmla="*/ 162050 w 8658130"/>
              <a:gd name="connsiteY10" fmla="*/ 2590429 h 3445441"/>
              <a:gd name="connsiteX11" fmla="*/ 146810 w 8658130"/>
              <a:gd name="connsiteY11" fmla="*/ 2742829 h 3445441"/>
              <a:gd name="connsiteX12" fmla="*/ 162050 w 8658130"/>
              <a:gd name="connsiteY12" fmla="*/ 3123829 h 3445441"/>
              <a:gd name="connsiteX13" fmla="*/ 2295650 w 8658130"/>
              <a:gd name="connsiteY13" fmla="*/ 2178949 h 3445441"/>
              <a:gd name="connsiteX14" fmla="*/ 2600450 w 8658130"/>
              <a:gd name="connsiteY14" fmla="*/ 1813189 h 3445441"/>
              <a:gd name="connsiteX15" fmla="*/ 3240530 w 8658130"/>
              <a:gd name="connsiteY15" fmla="*/ 837829 h 3445441"/>
              <a:gd name="connsiteX16" fmla="*/ 3773930 w 8658130"/>
              <a:gd name="connsiteY16" fmla="*/ 395869 h 3445441"/>
              <a:gd name="connsiteX17" fmla="*/ 3880610 w 8658130"/>
              <a:gd name="connsiteY17" fmla="*/ 350149 h 3445441"/>
              <a:gd name="connsiteX18" fmla="*/ 3956810 w 8658130"/>
              <a:gd name="connsiteY18" fmla="*/ 304429 h 3445441"/>
              <a:gd name="connsiteX19" fmla="*/ 4185410 w 8658130"/>
              <a:gd name="connsiteY19" fmla="*/ 243469 h 3445441"/>
              <a:gd name="connsiteX20" fmla="*/ 4246370 w 8658130"/>
              <a:gd name="connsiteY20" fmla="*/ 228229 h 3445441"/>
              <a:gd name="connsiteX21" fmla="*/ 4292090 w 8658130"/>
              <a:gd name="connsiteY21" fmla="*/ 197749 h 3445441"/>
              <a:gd name="connsiteX22" fmla="*/ 4551170 w 8658130"/>
              <a:gd name="connsiteY22" fmla="*/ 167269 h 3445441"/>
              <a:gd name="connsiteX23" fmla="*/ 4810250 w 8658130"/>
              <a:gd name="connsiteY23" fmla="*/ 121549 h 3445441"/>
              <a:gd name="connsiteX24" fmla="*/ 5115050 w 8658130"/>
              <a:gd name="connsiteY24" fmla="*/ 91069 h 3445441"/>
              <a:gd name="connsiteX25" fmla="*/ 5343650 w 8658130"/>
              <a:gd name="connsiteY25" fmla="*/ 75829 h 3445441"/>
              <a:gd name="connsiteX26" fmla="*/ 5663690 w 8658130"/>
              <a:gd name="connsiteY26" fmla="*/ 45349 h 3445441"/>
              <a:gd name="connsiteX27" fmla="*/ 6501890 w 8658130"/>
              <a:gd name="connsiteY27" fmla="*/ 30109 h 3445441"/>
              <a:gd name="connsiteX28" fmla="*/ 7294370 w 8658130"/>
              <a:gd name="connsiteY28" fmla="*/ 30109 h 3445441"/>
              <a:gd name="connsiteX29" fmla="*/ 7614410 w 8658130"/>
              <a:gd name="connsiteY29" fmla="*/ 121549 h 3445441"/>
              <a:gd name="connsiteX30" fmla="*/ 7751570 w 8658130"/>
              <a:gd name="connsiteY30" fmla="*/ 197749 h 3445441"/>
              <a:gd name="connsiteX31" fmla="*/ 7827770 w 8658130"/>
              <a:gd name="connsiteY31" fmla="*/ 258709 h 3445441"/>
              <a:gd name="connsiteX32" fmla="*/ 8132570 w 8658130"/>
              <a:gd name="connsiteY32" fmla="*/ 517789 h 3445441"/>
              <a:gd name="connsiteX33" fmla="*/ 8284970 w 8658130"/>
              <a:gd name="connsiteY33" fmla="*/ 715909 h 3445441"/>
              <a:gd name="connsiteX34" fmla="*/ 8513570 w 8658130"/>
              <a:gd name="connsiteY34" fmla="*/ 1325509 h 3445441"/>
              <a:gd name="connsiteX35" fmla="*/ 8650730 w 8658130"/>
              <a:gd name="connsiteY35" fmla="*/ 1706509 h 3445441"/>
              <a:gd name="connsiteX36" fmla="*/ 8635490 w 8658130"/>
              <a:gd name="connsiteY36" fmla="*/ 2255149 h 3445441"/>
              <a:gd name="connsiteX37" fmla="*/ 8620250 w 8658130"/>
              <a:gd name="connsiteY37" fmla="*/ 2361829 h 3445441"/>
              <a:gd name="connsiteX38" fmla="*/ 8605010 w 8658130"/>
              <a:gd name="connsiteY38" fmla="*/ 2483749 h 3445441"/>
              <a:gd name="connsiteX39" fmla="*/ 8559290 w 8658130"/>
              <a:gd name="connsiteY39" fmla="*/ 2636149 h 3445441"/>
              <a:gd name="connsiteX40" fmla="*/ 8406890 w 8658130"/>
              <a:gd name="connsiteY40" fmla="*/ 2834269 h 3445441"/>
              <a:gd name="connsiteX41" fmla="*/ 8361170 w 8658130"/>
              <a:gd name="connsiteY41" fmla="*/ 2864749 h 3445441"/>
              <a:gd name="connsiteX42" fmla="*/ 8239250 w 8658130"/>
              <a:gd name="connsiteY42" fmla="*/ 2956189 h 3445441"/>
              <a:gd name="connsiteX43" fmla="*/ 8193530 w 8658130"/>
              <a:gd name="connsiteY43" fmla="*/ 2971429 h 3445441"/>
              <a:gd name="connsiteX44" fmla="*/ 7995410 w 8658130"/>
              <a:gd name="connsiteY44" fmla="*/ 3078109 h 3445441"/>
              <a:gd name="connsiteX45" fmla="*/ 7416290 w 8658130"/>
              <a:gd name="connsiteY45" fmla="*/ 3306709 h 3445441"/>
              <a:gd name="connsiteX46" fmla="*/ 7081010 w 8658130"/>
              <a:gd name="connsiteY46" fmla="*/ 3367669 h 3445441"/>
              <a:gd name="connsiteX47" fmla="*/ 6745730 w 8658130"/>
              <a:gd name="connsiteY47" fmla="*/ 3398149 h 3445441"/>
              <a:gd name="connsiteX48" fmla="*/ 4398770 w 8658130"/>
              <a:gd name="connsiteY48" fmla="*/ 3413389 h 3445441"/>
              <a:gd name="connsiteX49" fmla="*/ 4185410 w 8658130"/>
              <a:gd name="connsiteY49" fmla="*/ 3428629 h 3445441"/>
              <a:gd name="connsiteX50" fmla="*/ 4139690 w 8658130"/>
              <a:gd name="connsiteY50" fmla="*/ 3443869 h 3445441"/>
              <a:gd name="connsiteX51" fmla="*/ 4033010 w 8658130"/>
              <a:gd name="connsiteY5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2148840 w 8511320"/>
              <a:gd name="connsiteY12" fmla="*/ 2178949 h 3445441"/>
              <a:gd name="connsiteX13" fmla="*/ 2453640 w 8511320"/>
              <a:gd name="connsiteY13" fmla="*/ 1813189 h 3445441"/>
              <a:gd name="connsiteX14" fmla="*/ 3093720 w 8511320"/>
              <a:gd name="connsiteY14" fmla="*/ 837829 h 3445441"/>
              <a:gd name="connsiteX15" fmla="*/ 3627120 w 8511320"/>
              <a:gd name="connsiteY15" fmla="*/ 395869 h 3445441"/>
              <a:gd name="connsiteX16" fmla="*/ 3733800 w 8511320"/>
              <a:gd name="connsiteY16" fmla="*/ 350149 h 3445441"/>
              <a:gd name="connsiteX17" fmla="*/ 3810000 w 8511320"/>
              <a:gd name="connsiteY17" fmla="*/ 304429 h 3445441"/>
              <a:gd name="connsiteX18" fmla="*/ 4038600 w 8511320"/>
              <a:gd name="connsiteY18" fmla="*/ 243469 h 3445441"/>
              <a:gd name="connsiteX19" fmla="*/ 4099560 w 8511320"/>
              <a:gd name="connsiteY19" fmla="*/ 228229 h 3445441"/>
              <a:gd name="connsiteX20" fmla="*/ 4145280 w 8511320"/>
              <a:gd name="connsiteY20" fmla="*/ 197749 h 3445441"/>
              <a:gd name="connsiteX21" fmla="*/ 4404360 w 8511320"/>
              <a:gd name="connsiteY21" fmla="*/ 167269 h 3445441"/>
              <a:gd name="connsiteX22" fmla="*/ 4663440 w 8511320"/>
              <a:gd name="connsiteY22" fmla="*/ 121549 h 3445441"/>
              <a:gd name="connsiteX23" fmla="*/ 4968240 w 8511320"/>
              <a:gd name="connsiteY23" fmla="*/ 91069 h 3445441"/>
              <a:gd name="connsiteX24" fmla="*/ 5196840 w 8511320"/>
              <a:gd name="connsiteY24" fmla="*/ 75829 h 3445441"/>
              <a:gd name="connsiteX25" fmla="*/ 5516880 w 8511320"/>
              <a:gd name="connsiteY25" fmla="*/ 45349 h 3445441"/>
              <a:gd name="connsiteX26" fmla="*/ 6355080 w 8511320"/>
              <a:gd name="connsiteY26" fmla="*/ 30109 h 3445441"/>
              <a:gd name="connsiteX27" fmla="*/ 7147560 w 8511320"/>
              <a:gd name="connsiteY27" fmla="*/ 30109 h 3445441"/>
              <a:gd name="connsiteX28" fmla="*/ 7467600 w 8511320"/>
              <a:gd name="connsiteY28" fmla="*/ 121549 h 3445441"/>
              <a:gd name="connsiteX29" fmla="*/ 7604760 w 8511320"/>
              <a:gd name="connsiteY29" fmla="*/ 197749 h 3445441"/>
              <a:gd name="connsiteX30" fmla="*/ 7680960 w 8511320"/>
              <a:gd name="connsiteY30" fmla="*/ 258709 h 3445441"/>
              <a:gd name="connsiteX31" fmla="*/ 7985760 w 8511320"/>
              <a:gd name="connsiteY31" fmla="*/ 517789 h 3445441"/>
              <a:gd name="connsiteX32" fmla="*/ 8138160 w 8511320"/>
              <a:gd name="connsiteY32" fmla="*/ 715909 h 3445441"/>
              <a:gd name="connsiteX33" fmla="*/ 8366760 w 8511320"/>
              <a:gd name="connsiteY33" fmla="*/ 1325509 h 3445441"/>
              <a:gd name="connsiteX34" fmla="*/ 8503920 w 8511320"/>
              <a:gd name="connsiteY34" fmla="*/ 1706509 h 3445441"/>
              <a:gd name="connsiteX35" fmla="*/ 8488680 w 8511320"/>
              <a:gd name="connsiteY35" fmla="*/ 2255149 h 3445441"/>
              <a:gd name="connsiteX36" fmla="*/ 8473440 w 8511320"/>
              <a:gd name="connsiteY36" fmla="*/ 2361829 h 3445441"/>
              <a:gd name="connsiteX37" fmla="*/ 8458200 w 8511320"/>
              <a:gd name="connsiteY37" fmla="*/ 2483749 h 3445441"/>
              <a:gd name="connsiteX38" fmla="*/ 8412480 w 8511320"/>
              <a:gd name="connsiteY38" fmla="*/ 2636149 h 3445441"/>
              <a:gd name="connsiteX39" fmla="*/ 8260080 w 8511320"/>
              <a:gd name="connsiteY39" fmla="*/ 2834269 h 3445441"/>
              <a:gd name="connsiteX40" fmla="*/ 8214360 w 8511320"/>
              <a:gd name="connsiteY40" fmla="*/ 2864749 h 3445441"/>
              <a:gd name="connsiteX41" fmla="*/ 8092440 w 8511320"/>
              <a:gd name="connsiteY41" fmla="*/ 2956189 h 3445441"/>
              <a:gd name="connsiteX42" fmla="*/ 8046720 w 8511320"/>
              <a:gd name="connsiteY42" fmla="*/ 2971429 h 3445441"/>
              <a:gd name="connsiteX43" fmla="*/ 7848600 w 8511320"/>
              <a:gd name="connsiteY43" fmla="*/ 3078109 h 3445441"/>
              <a:gd name="connsiteX44" fmla="*/ 7269480 w 8511320"/>
              <a:gd name="connsiteY44" fmla="*/ 3306709 h 3445441"/>
              <a:gd name="connsiteX45" fmla="*/ 6934200 w 8511320"/>
              <a:gd name="connsiteY45" fmla="*/ 3367669 h 3445441"/>
              <a:gd name="connsiteX46" fmla="*/ 6598920 w 8511320"/>
              <a:gd name="connsiteY46" fmla="*/ 3398149 h 3445441"/>
              <a:gd name="connsiteX47" fmla="*/ 4251960 w 8511320"/>
              <a:gd name="connsiteY47" fmla="*/ 3413389 h 3445441"/>
              <a:gd name="connsiteX48" fmla="*/ 4038600 w 8511320"/>
              <a:gd name="connsiteY48" fmla="*/ 3428629 h 3445441"/>
              <a:gd name="connsiteX49" fmla="*/ 3992880 w 8511320"/>
              <a:gd name="connsiteY49" fmla="*/ 3443869 h 3445441"/>
              <a:gd name="connsiteX50" fmla="*/ 3886200 w 8511320"/>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2441374 w 8499054"/>
              <a:gd name="connsiteY13" fmla="*/ 1813189 h 3445441"/>
              <a:gd name="connsiteX14" fmla="*/ 3081454 w 8499054"/>
              <a:gd name="connsiteY14" fmla="*/ 837829 h 3445441"/>
              <a:gd name="connsiteX15" fmla="*/ 3614854 w 8499054"/>
              <a:gd name="connsiteY15" fmla="*/ 395869 h 3445441"/>
              <a:gd name="connsiteX16" fmla="*/ 3721534 w 8499054"/>
              <a:gd name="connsiteY16" fmla="*/ 350149 h 3445441"/>
              <a:gd name="connsiteX17" fmla="*/ 3797734 w 8499054"/>
              <a:gd name="connsiteY17" fmla="*/ 304429 h 3445441"/>
              <a:gd name="connsiteX18" fmla="*/ 4026334 w 8499054"/>
              <a:gd name="connsiteY18" fmla="*/ 243469 h 3445441"/>
              <a:gd name="connsiteX19" fmla="*/ 4087294 w 8499054"/>
              <a:gd name="connsiteY19" fmla="*/ 228229 h 3445441"/>
              <a:gd name="connsiteX20" fmla="*/ 4133014 w 8499054"/>
              <a:gd name="connsiteY20" fmla="*/ 197749 h 3445441"/>
              <a:gd name="connsiteX21" fmla="*/ 4392094 w 8499054"/>
              <a:gd name="connsiteY21" fmla="*/ 167269 h 3445441"/>
              <a:gd name="connsiteX22" fmla="*/ 4651174 w 8499054"/>
              <a:gd name="connsiteY22" fmla="*/ 121549 h 3445441"/>
              <a:gd name="connsiteX23" fmla="*/ 4955974 w 8499054"/>
              <a:gd name="connsiteY23" fmla="*/ 91069 h 3445441"/>
              <a:gd name="connsiteX24" fmla="*/ 5184574 w 8499054"/>
              <a:gd name="connsiteY24" fmla="*/ 75829 h 3445441"/>
              <a:gd name="connsiteX25" fmla="*/ 5504614 w 8499054"/>
              <a:gd name="connsiteY25" fmla="*/ 45349 h 3445441"/>
              <a:gd name="connsiteX26" fmla="*/ 6342814 w 8499054"/>
              <a:gd name="connsiteY26" fmla="*/ 30109 h 3445441"/>
              <a:gd name="connsiteX27" fmla="*/ 7135294 w 8499054"/>
              <a:gd name="connsiteY27" fmla="*/ 30109 h 3445441"/>
              <a:gd name="connsiteX28" fmla="*/ 7455334 w 8499054"/>
              <a:gd name="connsiteY28" fmla="*/ 121549 h 3445441"/>
              <a:gd name="connsiteX29" fmla="*/ 7592494 w 8499054"/>
              <a:gd name="connsiteY29" fmla="*/ 197749 h 3445441"/>
              <a:gd name="connsiteX30" fmla="*/ 7668694 w 8499054"/>
              <a:gd name="connsiteY30" fmla="*/ 258709 h 3445441"/>
              <a:gd name="connsiteX31" fmla="*/ 7973494 w 8499054"/>
              <a:gd name="connsiteY31" fmla="*/ 517789 h 3445441"/>
              <a:gd name="connsiteX32" fmla="*/ 8125894 w 8499054"/>
              <a:gd name="connsiteY32" fmla="*/ 715909 h 3445441"/>
              <a:gd name="connsiteX33" fmla="*/ 8354494 w 8499054"/>
              <a:gd name="connsiteY33" fmla="*/ 1325509 h 3445441"/>
              <a:gd name="connsiteX34" fmla="*/ 8491654 w 8499054"/>
              <a:gd name="connsiteY34" fmla="*/ 1706509 h 3445441"/>
              <a:gd name="connsiteX35" fmla="*/ 8476414 w 8499054"/>
              <a:gd name="connsiteY35" fmla="*/ 2255149 h 3445441"/>
              <a:gd name="connsiteX36" fmla="*/ 8461174 w 8499054"/>
              <a:gd name="connsiteY36" fmla="*/ 2361829 h 3445441"/>
              <a:gd name="connsiteX37" fmla="*/ 8445934 w 8499054"/>
              <a:gd name="connsiteY37" fmla="*/ 2483749 h 3445441"/>
              <a:gd name="connsiteX38" fmla="*/ 8400214 w 8499054"/>
              <a:gd name="connsiteY38" fmla="*/ 2636149 h 3445441"/>
              <a:gd name="connsiteX39" fmla="*/ 8247814 w 8499054"/>
              <a:gd name="connsiteY39" fmla="*/ 2834269 h 3445441"/>
              <a:gd name="connsiteX40" fmla="*/ 8202094 w 8499054"/>
              <a:gd name="connsiteY40" fmla="*/ 2864749 h 3445441"/>
              <a:gd name="connsiteX41" fmla="*/ 8080174 w 8499054"/>
              <a:gd name="connsiteY41" fmla="*/ 2956189 h 3445441"/>
              <a:gd name="connsiteX42" fmla="*/ 8034454 w 8499054"/>
              <a:gd name="connsiteY42" fmla="*/ 2971429 h 3445441"/>
              <a:gd name="connsiteX43" fmla="*/ 7836334 w 8499054"/>
              <a:gd name="connsiteY43" fmla="*/ 3078109 h 3445441"/>
              <a:gd name="connsiteX44" fmla="*/ 7257214 w 8499054"/>
              <a:gd name="connsiteY44" fmla="*/ 3306709 h 3445441"/>
              <a:gd name="connsiteX45" fmla="*/ 6921934 w 8499054"/>
              <a:gd name="connsiteY45" fmla="*/ 3367669 h 3445441"/>
              <a:gd name="connsiteX46" fmla="*/ 6586654 w 8499054"/>
              <a:gd name="connsiteY46" fmla="*/ 3398149 h 3445441"/>
              <a:gd name="connsiteX47" fmla="*/ 4239694 w 8499054"/>
              <a:gd name="connsiteY47" fmla="*/ 3413389 h 3445441"/>
              <a:gd name="connsiteX48" fmla="*/ 4026334 w 8499054"/>
              <a:gd name="connsiteY48" fmla="*/ 3428629 h 3445441"/>
              <a:gd name="connsiteX49" fmla="*/ 3980614 w 8499054"/>
              <a:gd name="connsiteY49" fmla="*/ 3443869 h 3445441"/>
              <a:gd name="connsiteX50" fmla="*/ 3873934 w 8499054"/>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3081454 w 8499054"/>
              <a:gd name="connsiteY13" fmla="*/ 837829 h 3445441"/>
              <a:gd name="connsiteX14" fmla="*/ 3614854 w 8499054"/>
              <a:gd name="connsiteY14" fmla="*/ 395869 h 3445441"/>
              <a:gd name="connsiteX15" fmla="*/ 3721534 w 8499054"/>
              <a:gd name="connsiteY15" fmla="*/ 350149 h 3445441"/>
              <a:gd name="connsiteX16" fmla="*/ 3797734 w 8499054"/>
              <a:gd name="connsiteY16" fmla="*/ 304429 h 3445441"/>
              <a:gd name="connsiteX17" fmla="*/ 4026334 w 8499054"/>
              <a:gd name="connsiteY17" fmla="*/ 243469 h 3445441"/>
              <a:gd name="connsiteX18" fmla="*/ 4087294 w 8499054"/>
              <a:gd name="connsiteY18" fmla="*/ 228229 h 3445441"/>
              <a:gd name="connsiteX19" fmla="*/ 4133014 w 8499054"/>
              <a:gd name="connsiteY19" fmla="*/ 197749 h 3445441"/>
              <a:gd name="connsiteX20" fmla="*/ 4392094 w 8499054"/>
              <a:gd name="connsiteY20" fmla="*/ 167269 h 3445441"/>
              <a:gd name="connsiteX21" fmla="*/ 4651174 w 8499054"/>
              <a:gd name="connsiteY21" fmla="*/ 121549 h 3445441"/>
              <a:gd name="connsiteX22" fmla="*/ 4955974 w 8499054"/>
              <a:gd name="connsiteY22" fmla="*/ 91069 h 3445441"/>
              <a:gd name="connsiteX23" fmla="*/ 5184574 w 8499054"/>
              <a:gd name="connsiteY23" fmla="*/ 75829 h 3445441"/>
              <a:gd name="connsiteX24" fmla="*/ 5504614 w 8499054"/>
              <a:gd name="connsiteY24" fmla="*/ 45349 h 3445441"/>
              <a:gd name="connsiteX25" fmla="*/ 6342814 w 8499054"/>
              <a:gd name="connsiteY25" fmla="*/ 30109 h 3445441"/>
              <a:gd name="connsiteX26" fmla="*/ 7135294 w 8499054"/>
              <a:gd name="connsiteY26" fmla="*/ 30109 h 3445441"/>
              <a:gd name="connsiteX27" fmla="*/ 7455334 w 8499054"/>
              <a:gd name="connsiteY27" fmla="*/ 121549 h 3445441"/>
              <a:gd name="connsiteX28" fmla="*/ 7592494 w 8499054"/>
              <a:gd name="connsiteY28" fmla="*/ 197749 h 3445441"/>
              <a:gd name="connsiteX29" fmla="*/ 7668694 w 8499054"/>
              <a:gd name="connsiteY29" fmla="*/ 258709 h 3445441"/>
              <a:gd name="connsiteX30" fmla="*/ 7973494 w 8499054"/>
              <a:gd name="connsiteY30" fmla="*/ 517789 h 3445441"/>
              <a:gd name="connsiteX31" fmla="*/ 8125894 w 8499054"/>
              <a:gd name="connsiteY31" fmla="*/ 715909 h 3445441"/>
              <a:gd name="connsiteX32" fmla="*/ 8354494 w 8499054"/>
              <a:gd name="connsiteY32" fmla="*/ 1325509 h 3445441"/>
              <a:gd name="connsiteX33" fmla="*/ 8491654 w 8499054"/>
              <a:gd name="connsiteY33" fmla="*/ 1706509 h 3445441"/>
              <a:gd name="connsiteX34" fmla="*/ 8476414 w 8499054"/>
              <a:gd name="connsiteY34" fmla="*/ 2255149 h 3445441"/>
              <a:gd name="connsiteX35" fmla="*/ 8461174 w 8499054"/>
              <a:gd name="connsiteY35" fmla="*/ 2361829 h 3445441"/>
              <a:gd name="connsiteX36" fmla="*/ 8445934 w 8499054"/>
              <a:gd name="connsiteY36" fmla="*/ 2483749 h 3445441"/>
              <a:gd name="connsiteX37" fmla="*/ 8400214 w 8499054"/>
              <a:gd name="connsiteY37" fmla="*/ 2636149 h 3445441"/>
              <a:gd name="connsiteX38" fmla="*/ 8247814 w 8499054"/>
              <a:gd name="connsiteY38" fmla="*/ 2834269 h 3445441"/>
              <a:gd name="connsiteX39" fmla="*/ 8202094 w 8499054"/>
              <a:gd name="connsiteY39" fmla="*/ 2864749 h 3445441"/>
              <a:gd name="connsiteX40" fmla="*/ 8080174 w 8499054"/>
              <a:gd name="connsiteY40" fmla="*/ 2956189 h 3445441"/>
              <a:gd name="connsiteX41" fmla="*/ 8034454 w 8499054"/>
              <a:gd name="connsiteY41" fmla="*/ 2971429 h 3445441"/>
              <a:gd name="connsiteX42" fmla="*/ 7836334 w 8499054"/>
              <a:gd name="connsiteY42" fmla="*/ 3078109 h 3445441"/>
              <a:gd name="connsiteX43" fmla="*/ 7257214 w 8499054"/>
              <a:gd name="connsiteY43" fmla="*/ 3306709 h 3445441"/>
              <a:gd name="connsiteX44" fmla="*/ 6921934 w 8499054"/>
              <a:gd name="connsiteY44" fmla="*/ 3367669 h 3445441"/>
              <a:gd name="connsiteX45" fmla="*/ 6586654 w 8499054"/>
              <a:gd name="connsiteY45" fmla="*/ 3398149 h 3445441"/>
              <a:gd name="connsiteX46" fmla="*/ 4239694 w 8499054"/>
              <a:gd name="connsiteY46" fmla="*/ 3413389 h 3445441"/>
              <a:gd name="connsiteX47" fmla="*/ 4026334 w 8499054"/>
              <a:gd name="connsiteY47" fmla="*/ 3428629 h 3445441"/>
              <a:gd name="connsiteX48" fmla="*/ 3980614 w 8499054"/>
              <a:gd name="connsiteY48" fmla="*/ 3443869 h 3445441"/>
              <a:gd name="connsiteX49" fmla="*/ 3873934 w 8499054"/>
              <a:gd name="connsiteY49" fmla="*/ 3443869 h 3445441"/>
              <a:gd name="connsiteX0" fmla="*/ 277294 w 8499054"/>
              <a:gd name="connsiteY0" fmla="*/ 456829 h 3443869"/>
              <a:gd name="connsiteX1" fmla="*/ 246814 w 8499054"/>
              <a:gd name="connsiteY1" fmla="*/ 1035949 h 3443869"/>
              <a:gd name="connsiteX2" fmla="*/ 231574 w 8499054"/>
              <a:gd name="connsiteY2" fmla="*/ 1096909 h 3443869"/>
              <a:gd name="connsiteX3" fmla="*/ 201094 w 8499054"/>
              <a:gd name="connsiteY3" fmla="*/ 1249309 h 3443869"/>
              <a:gd name="connsiteX4" fmla="*/ 140134 w 8499054"/>
              <a:gd name="connsiteY4" fmla="*/ 1477909 h 3443869"/>
              <a:gd name="connsiteX5" fmla="*/ 109654 w 8499054"/>
              <a:gd name="connsiteY5" fmla="*/ 1706509 h 3443869"/>
              <a:gd name="connsiteX6" fmla="*/ 94414 w 8499054"/>
              <a:gd name="connsiteY6" fmla="*/ 1782709 h 3443869"/>
              <a:gd name="connsiteX7" fmla="*/ 63934 w 8499054"/>
              <a:gd name="connsiteY7" fmla="*/ 2026549 h 3443869"/>
              <a:gd name="connsiteX8" fmla="*/ 48694 w 8499054"/>
              <a:gd name="connsiteY8" fmla="*/ 2133229 h 3443869"/>
              <a:gd name="connsiteX9" fmla="*/ 33454 w 8499054"/>
              <a:gd name="connsiteY9" fmla="*/ 2224669 h 3443869"/>
              <a:gd name="connsiteX10" fmla="*/ 2974 w 8499054"/>
              <a:gd name="connsiteY10" fmla="*/ 2590429 h 3443869"/>
              <a:gd name="connsiteX11" fmla="*/ 109654 w 8499054"/>
              <a:gd name="connsiteY11" fmla="*/ 2842320 h 3443869"/>
              <a:gd name="connsiteX12" fmla="*/ 2136574 w 8499054"/>
              <a:gd name="connsiteY12" fmla="*/ 2178949 h 3443869"/>
              <a:gd name="connsiteX13" fmla="*/ 3081454 w 8499054"/>
              <a:gd name="connsiteY13" fmla="*/ 837829 h 3443869"/>
              <a:gd name="connsiteX14" fmla="*/ 3614854 w 8499054"/>
              <a:gd name="connsiteY14" fmla="*/ 395869 h 3443869"/>
              <a:gd name="connsiteX15" fmla="*/ 3721534 w 8499054"/>
              <a:gd name="connsiteY15" fmla="*/ 350149 h 3443869"/>
              <a:gd name="connsiteX16" fmla="*/ 3797734 w 8499054"/>
              <a:gd name="connsiteY16" fmla="*/ 304429 h 3443869"/>
              <a:gd name="connsiteX17" fmla="*/ 4026334 w 8499054"/>
              <a:gd name="connsiteY17" fmla="*/ 243469 h 3443869"/>
              <a:gd name="connsiteX18" fmla="*/ 4087294 w 8499054"/>
              <a:gd name="connsiteY18" fmla="*/ 228229 h 3443869"/>
              <a:gd name="connsiteX19" fmla="*/ 4133014 w 8499054"/>
              <a:gd name="connsiteY19" fmla="*/ 197749 h 3443869"/>
              <a:gd name="connsiteX20" fmla="*/ 4392094 w 8499054"/>
              <a:gd name="connsiteY20" fmla="*/ 167269 h 3443869"/>
              <a:gd name="connsiteX21" fmla="*/ 4651174 w 8499054"/>
              <a:gd name="connsiteY21" fmla="*/ 121549 h 3443869"/>
              <a:gd name="connsiteX22" fmla="*/ 4955974 w 8499054"/>
              <a:gd name="connsiteY22" fmla="*/ 91069 h 3443869"/>
              <a:gd name="connsiteX23" fmla="*/ 5184574 w 8499054"/>
              <a:gd name="connsiteY23" fmla="*/ 75829 h 3443869"/>
              <a:gd name="connsiteX24" fmla="*/ 5504614 w 8499054"/>
              <a:gd name="connsiteY24" fmla="*/ 45349 h 3443869"/>
              <a:gd name="connsiteX25" fmla="*/ 6342814 w 8499054"/>
              <a:gd name="connsiteY25" fmla="*/ 30109 h 3443869"/>
              <a:gd name="connsiteX26" fmla="*/ 7135294 w 8499054"/>
              <a:gd name="connsiteY26" fmla="*/ 30109 h 3443869"/>
              <a:gd name="connsiteX27" fmla="*/ 7455334 w 8499054"/>
              <a:gd name="connsiteY27" fmla="*/ 121549 h 3443869"/>
              <a:gd name="connsiteX28" fmla="*/ 7592494 w 8499054"/>
              <a:gd name="connsiteY28" fmla="*/ 197749 h 3443869"/>
              <a:gd name="connsiteX29" fmla="*/ 7668694 w 8499054"/>
              <a:gd name="connsiteY29" fmla="*/ 258709 h 3443869"/>
              <a:gd name="connsiteX30" fmla="*/ 7973494 w 8499054"/>
              <a:gd name="connsiteY30" fmla="*/ 517789 h 3443869"/>
              <a:gd name="connsiteX31" fmla="*/ 8125894 w 8499054"/>
              <a:gd name="connsiteY31" fmla="*/ 715909 h 3443869"/>
              <a:gd name="connsiteX32" fmla="*/ 8354494 w 8499054"/>
              <a:gd name="connsiteY32" fmla="*/ 1325509 h 3443869"/>
              <a:gd name="connsiteX33" fmla="*/ 8491654 w 8499054"/>
              <a:gd name="connsiteY33" fmla="*/ 1706509 h 3443869"/>
              <a:gd name="connsiteX34" fmla="*/ 8476414 w 8499054"/>
              <a:gd name="connsiteY34" fmla="*/ 2255149 h 3443869"/>
              <a:gd name="connsiteX35" fmla="*/ 8461174 w 8499054"/>
              <a:gd name="connsiteY35" fmla="*/ 2361829 h 3443869"/>
              <a:gd name="connsiteX36" fmla="*/ 8445934 w 8499054"/>
              <a:gd name="connsiteY36" fmla="*/ 2483749 h 3443869"/>
              <a:gd name="connsiteX37" fmla="*/ 8400214 w 8499054"/>
              <a:gd name="connsiteY37" fmla="*/ 2636149 h 3443869"/>
              <a:gd name="connsiteX38" fmla="*/ 8247814 w 8499054"/>
              <a:gd name="connsiteY38" fmla="*/ 2834269 h 3443869"/>
              <a:gd name="connsiteX39" fmla="*/ 8202094 w 8499054"/>
              <a:gd name="connsiteY39" fmla="*/ 2864749 h 3443869"/>
              <a:gd name="connsiteX40" fmla="*/ 8080174 w 8499054"/>
              <a:gd name="connsiteY40" fmla="*/ 2956189 h 3443869"/>
              <a:gd name="connsiteX41" fmla="*/ 8034454 w 8499054"/>
              <a:gd name="connsiteY41" fmla="*/ 2971429 h 3443869"/>
              <a:gd name="connsiteX42" fmla="*/ 7836334 w 8499054"/>
              <a:gd name="connsiteY42" fmla="*/ 3078109 h 3443869"/>
              <a:gd name="connsiteX43" fmla="*/ 7257214 w 8499054"/>
              <a:gd name="connsiteY43" fmla="*/ 3306709 h 3443869"/>
              <a:gd name="connsiteX44" fmla="*/ 6921934 w 8499054"/>
              <a:gd name="connsiteY44" fmla="*/ 3367669 h 3443869"/>
              <a:gd name="connsiteX45" fmla="*/ 6586654 w 8499054"/>
              <a:gd name="connsiteY45" fmla="*/ 3398149 h 3443869"/>
              <a:gd name="connsiteX46" fmla="*/ 4239694 w 8499054"/>
              <a:gd name="connsiteY46" fmla="*/ 3413389 h 3443869"/>
              <a:gd name="connsiteX47" fmla="*/ 4026334 w 8499054"/>
              <a:gd name="connsiteY47" fmla="*/ 3428629 h 3443869"/>
              <a:gd name="connsiteX48" fmla="*/ 3873934 w 8499054"/>
              <a:gd name="connsiteY48" fmla="*/ 3443869 h 3443869"/>
              <a:gd name="connsiteX0" fmla="*/ 277294 w 8499054"/>
              <a:gd name="connsiteY0" fmla="*/ 456829 h 3428629"/>
              <a:gd name="connsiteX1" fmla="*/ 246814 w 8499054"/>
              <a:gd name="connsiteY1" fmla="*/ 1035949 h 3428629"/>
              <a:gd name="connsiteX2" fmla="*/ 231574 w 8499054"/>
              <a:gd name="connsiteY2" fmla="*/ 1096909 h 3428629"/>
              <a:gd name="connsiteX3" fmla="*/ 201094 w 8499054"/>
              <a:gd name="connsiteY3" fmla="*/ 1249309 h 3428629"/>
              <a:gd name="connsiteX4" fmla="*/ 140134 w 8499054"/>
              <a:gd name="connsiteY4" fmla="*/ 1477909 h 3428629"/>
              <a:gd name="connsiteX5" fmla="*/ 109654 w 8499054"/>
              <a:gd name="connsiteY5" fmla="*/ 1706509 h 3428629"/>
              <a:gd name="connsiteX6" fmla="*/ 94414 w 8499054"/>
              <a:gd name="connsiteY6" fmla="*/ 1782709 h 3428629"/>
              <a:gd name="connsiteX7" fmla="*/ 63934 w 8499054"/>
              <a:gd name="connsiteY7" fmla="*/ 2026549 h 3428629"/>
              <a:gd name="connsiteX8" fmla="*/ 48694 w 8499054"/>
              <a:gd name="connsiteY8" fmla="*/ 2133229 h 3428629"/>
              <a:gd name="connsiteX9" fmla="*/ 33454 w 8499054"/>
              <a:gd name="connsiteY9" fmla="*/ 2224669 h 3428629"/>
              <a:gd name="connsiteX10" fmla="*/ 2974 w 8499054"/>
              <a:gd name="connsiteY10" fmla="*/ 2590429 h 3428629"/>
              <a:gd name="connsiteX11" fmla="*/ 109654 w 8499054"/>
              <a:gd name="connsiteY11" fmla="*/ 2842320 h 3428629"/>
              <a:gd name="connsiteX12" fmla="*/ 2136574 w 8499054"/>
              <a:gd name="connsiteY12" fmla="*/ 2178949 h 3428629"/>
              <a:gd name="connsiteX13" fmla="*/ 3081454 w 8499054"/>
              <a:gd name="connsiteY13" fmla="*/ 837829 h 3428629"/>
              <a:gd name="connsiteX14" fmla="*/ 3614854 w 8499054"/>
              <a:gd name="connsiteY14" fmla="*/ 395869 h 3428629"/>
              <a:gd name="connsiteX15" fmla="*/ 3721534 w 8499054"/>
              <a:gd name="connsiteY15" fmla="*/ 350149 h 3428629"/>
              <a:gd name="connsiteX16" fmla="*/ 3797734 w 8499054"/>
              <a:gd name="connsiteY16" fmla="*/ 304429 h 3428629"/>
              <a:gd name="connsiteX17" fmla="*/ 4026334 w 8499054"/>
              <a:gd name="connsiteY17" fmla="*/ 243469 h 3428629"/>
              <a:gd name="connsiteX18" fmla="*/ 4087294 w 8499054"/>
              <a:gd name="connsiteY18" fmla="*/ 228229 h 3428629"/>
              <a:gd name="connsiteX19" fmla="*/ 4133014 w 8499054"/>
              <a:gd name="connsiteY19" fmla="*/ 197749 h 3428629"/>
              <a:gd name="connsiteX20" fmla="*/ 4392094 w 8499054"/>
              <a:gd name="connsiteY20" fmla="*/ 167269 h 3428629"/>
              <a:gd name="connsiteX21" fmla="*/ 4651174 w 8499054"/>
              <a:gd name="connsiteY21" fmla="*/ 121549 h 3428629"/>
              <a:gd name="connsiteX22" fmla="*/ 4955974 w 8499054"/>
              <a:gd name="connsiteY22" fmla="*/ 91069 h 3428629"/>
              <a:gd name="connsiteX23" fmla="*/ 5184574 w 8499054"/>
              <a:gd name="connsiteY23" fmla="*/ 75829 h 3428629"/>
              <a:gd name="connsiteX24" fmla="*/ 5504614 w 8499054"/>
              <a:gd name="connsiteY24" fmla="*/ 45349 h 3428629"/>
              <a:gd name="connsiteX25" fmla="*/ 6342814 w 8499054"/>
              <a:gd name="connsiteY25" fmla="*/ 30109 h 3428629"/>
              <a:gd name="connsiteX26" fmla="*/ 7135294 w 8499054"/>
              <a:gd name="connsiteY26" fmla="*/ 30109 h 3428629"/>
              <a:gd name="connsiteX27" fmla="*/ 7455334 w 8499054"/>
              <a:gd name="connsiteY27" fmla="*/ 121549 h 3428629"/>
              <a:gd name="connsiteX28" fmla="*/ 7592494 w 8499054"/>
              <a:gd name="connsiteY28" fmla="*/ 197749 h 3428629"/>
              <a:gd name="connsiteX29" fmla="*/ 7668694 w 8499054"/>
              <a:gd name="connsiteY29" fmla="*/ 258709 h 3428629"/>
              <a:gd name="connsiteX30" fmla="*/ 7973494 w 8499054"/>
              <a:gd name="connsiteY30" fmla="*/ 517789 h 3428629"/>
              <a:gd name="connsiteX31" fmla="*/ 8125894 w 8499054"/>
              <a:gd name="connsiteY31" fmla="*/ 715909 h 3428629"/>
              <a:gd name="connsiteX32" fmla="*/ 8354494 w 8499054"/>
              <a:gd name="connsiteY32" fmla="*/ 1325509 h 3428629"/>
              <a:gd name="connsiteX33" fmla="*/ 8491654 w 8499054"/>
              <a:gd name="connsiteY33" fmla="*/ 1706509 h 3428629"/>
              <a:gd name="connsiteX34" fmla="*/ 8476414 w 8499054"/>
              <a:gd name="connsiteY34" fmla="*/ 2255149 h 3428629"/>
              <a:gd name="connsiteX35" fmla="*/ 8461174 w 8499054"/>
              <a:gd name="connsiteY35" fmla="*/ 2361829 h 3428629"/>
              <a:gd name="connsiteX36" fmla="*/ 8445934 w 8499054"/>
              <a:gd name="connsiteY36" fmla="*/ 2483749 h 3428629"/>
              <a:gd name="connsiteX37" fmla="*/ 8400214 w 8499054"/>
              <a:gd name="connsiteY37" fmla="*/ 2636149 h 3428629"/>
              <a:gd name="connsiteX38" fmla="*/ 8247814 w 8499054"/>
              <a:gd name="connsiteY38" fmla="*/ 2834269 h 3428629"/>
              <a:gd name="connsiteX39" fmla="*/ 8202094 w 8499054"/>
              <a:gd name="connsiteY39" fmla="*/ 2864749 h 3428629"/>
              <a:gd name="connsiteX40" fmla="*/ 8080174 w 8499054"/>
              <a:gd name="connsiteY40" fmla="*/ 2956189 h 3428629"/>
              <a:gd name="connsiteX41" fmla="*/ 8034454 w 8499054"/>
              <a:gd name="connsiteY41" fmla="*/ 2971429 h 3428629"/>
              <a:gd name="connsiteX42" fmla="*/ 7836334 w 8499054"/>
              <a:gd name="connsiteY42" fmla="*/ 3078109 h 3428629"/>
              <a:gd name="connsiteX43" fmla="*/ 7257214 w 8499054"/>
              <a:gd name="connsiteY43" fmla="*/ 3306709 h 3428629"/>
              <a:gd name="connsiteX44" fmla="*/ 6921934 w 8499054"/>
              <a:gd name="connsiteY44" fmla="*/ 3367669 h 3428629"/>
              <a:gd name="connsiteX45" fmla="*/ 6586654 w 8499054"/>
              <a:gd name="connsiteY45" fmla="*/ 3398149 h 3428629"/>
              <a:gd name="connsiteX46" fmla="*/ 4239694 w 8499054"/>
              <a:gd name="connsiteY46" fmla="*/ 3413389 h 3428629"/>
              <a:gd name="connsiteX47" fmla="*/ 4026334 w 8499054"/>
              <a:gd name="connsiteY47" fmla="*/ 3428629 h 3428629"/>
              <a:gd name="connsiteX0" fmla="*/ 277294 w 8499054"/>
              <a:gd name="connsiteY0" fmla="*/ 456829 h 3413389"/>
              <a:gd name="connsiteX1" fmla="*/ 246814 w 8499054"/>
              <a:gd name="connsiteY1" fmla="*/ 1035949 h 3413389"/>
              <a:gd name="connsiteX2" fmla="*/ 231574 w 8499054"/>
              <a:gd name="connsiteY2" fmla="*/ 1096909 h 3413389"/>
              <a:gd name="connsiteX3" fmla="*/ 201094 w 8499054"/>
              <a:gd name="connsiteY3" fmla="*/ 1249309 h 3413389"/>
              <a:gd name="connsiteX4" fmla="*/ 140134 w 8499054"/>
              <a:gd name="connsiteY4" fmla="*/ 1477909 h 3413389"/>
              <a:gd name="connsiteX5" fmla="*/ 109654 w 8499054"/>
              <a:gd name="connsiteY5" fmla="*/ 1706509 h 3413389"/>
              <a:gd name="connsiteX6" fmla="*/ 94414 w 8499054"/>
              <a:gd name="connsiteY6" fmla="*/ 1782709 h 3413389"/>
              <a:gd name="connsiteX7" fmla="*/ 63934 w 8499054"/>
              <a:gd name="connsiteY7" fmla="*/ 2026549 h 3413389"/>
              <a:gd name="connsiteX8" fmla="*/ 48694 w 8499054"/>
              <a:gd name="connsiteY8" fmla="*/ 2133229 h 3413389"/>
              <a:gd name="connsiteX9" fmla="*/ 33454 w 8499054"/>
              <a:gd name="connsiteY9" fmla="*/ 2224669 h 3413389"/>
              <a:gd name="connsiteX10" fmla="*/ 2974 w 8499054"/>
              <a:gd name="connsiteY10" fmla="*/ 2590429 h 3413389"/>
              <a:gd name="connsiteX11" fmla="*/ 109654 w 8499054"/>
              <a:gd name="connsiteY11" fmla="*/ 2842320 h 3413389"/>
              <a:gd name="connsiteX12" fmla="*/ 2136574 w 8499054"/>
              <a:gd name="connsiteY12" fmla="*/ 2178949 h 3413389"/>
              <a:gd name="connsiteX13" fmla="*/ 3081454 w 8499054"/>
              <a:gd name="connsiteY13" fmla="*/ 837829 h 3413389"/>
              <a:gd name="connsiteX14" fmla="*/ 3614854 w 8499054"/>
              <a:gd name="connsiteY14" fmla="*/ 395869 h 3413389"/>
              <a:gd name="connsiteX15" fmla="*/ 3721534 w 8499054"/>
              <a:gd name="connsiteY15" fmla="*/ 350149 h 3413389"/>
              <a:gd name="connsiteX16" fmla="*/ 3797734 w 8499054"/>
              <a:gd name="connsiteY16" fmla="*/ 304429 h 3413389"/>
              <a:gd name="connsiteX17" fmla="*/ 4026334 w 8499054"/>
              <a:gd name="connsiteY17" fmla="*/ 243469 h 3413389"/>
              <a:gd name="connsiteX18" fmla="*/ 4087294 w 8499054"/>
              <a:gd name="connsiteY18" fmla="*/ 228229 h 3413389"/>
              <a:gd name="connsiteX19" fmla="*/ 4133014 w 8499054"/>
              <a:gd name="connsiteY19" fmla="*/ 197749 h 3413389"/>
              <a:gd name="connsiteX20" fmla="*/ 4392094 w 8499054"/>
              <a:gd name="connsiteY20" fmla="*/ 167269 h 3413389"/>
              <a:gd name="connsiteX21" fmla="*/ 4651174 w 8499054"/>
              <a:gd name="connsiteY21" fmla="*/ 121549 h 3413389"/>
              <a:gd name="connsiteX22" fmla="*/ 4955974 w 8499054"/>
              <a:gd name="connsiteY22" fmla="*/ 91069 h 3413389"/>
              <a:gd name="connsiteX23" fmla="*/ 5184574 w 8499054"/>
              <a:gd name="connsiteY23" fmla="*/ 75829 h 3413389"/>
              <a:gd name="connsiteX24" fmla="*/ 5504614 w 8499054"/>
              <a:gd name="connsiteY24" fmla="*/ 45349 h 3413389"/>
              <a:gd name="connsiteX25" fmla="*/ 6342814 w 8499054"/>
              <a:gd name="connsiteY25" fmla="*/ 30109 h 3413389"/>
              <a:gd name="connsiteX26" fmla="*/ 7135294 w 8499054"/>
              <a:gd name="connsiteY26" fmla="*/ 30109 h 3413389"/>
              <a:gd name="connsiteX27" fmla="*/ 7455334 w 8499054"/>
              <a:gd name="connsiteY27" fmla="*/ 121549 h 3413389"/>
              <a:gd name="connsiteX28" fmla="*/ 7592494 w 8499054"/>
              <a:gd name="connsiteY28" fmla="*/ 197749 h 3413389"/>
              <a:gd name="connsiteX29" fmla="*/ 7668694 w 8499054"/>
              <a:gd name="connsiteY29" fmla="*/ 258709 h 3413389"/>
              <a:gd name="connsiteX30" fmla="*/ 7973494 w 8499054"/>
              <a:gd name="connsiteY30" fmla="*/ 517789 h 3413389"/>
              <a:gd name="connsiteX31" fmla="*/ 8125894 w 8499054"/>
              <a:gd name="connsiteY31" fmla="*/ 715909 h 3413389"/>
              <a:gd name="connsiteX32" fmla="*/ 8354494 w 8499054"/>
              <a:gd name="connsiteY32" fmla="*/ 1325509 h 3413389"/>
              <a:gd name="connsiteX33" fmla="*/ 8491654 w 8499054"/>
              <a:gd name="connsiteY33" fmla="*/ 1706509 h 3413389"/>
              <a:gd name="connsiteX34" fmla="*/ 8476414 w 8499054"/>
              <a:gd name="connsiteY34" fmla="*/ 2255149 h 3413389"/>
              <a:gd name="connsiteX35" fmla="*/ 8461174 w 8499054"/>
              <a:gd name="connsiteY35" fmla="*/ 2361829 h 3413389"/>
              <a:gd name="connsiteX36" fmla="*/ 8445934 w 8499054"/>
              <a:gd name="connsiteY36" fmla="*/ 2483749 h 3413389"/>
              <a:gd name="connsiteX37" fmla="*/ 8400214 w 8499054"/>
              <a:gd name="connsiteY37" fmla="*/ 2636149 h 3413389"/>
              <a:gd name="connsiteX38" fmla="*/ 8247814 w 8499054"/>
              <a:gd name="connsiteY38" fmla="*/ 2834269 h 3413389"/>
              <a:gd name="connsiteX39" fmla="*/ 8202094 w 8499054"/>
              <a:gd name="connsiteY39" fmla="*/ 2864749 h 3413389"/>
              <a:gd name="connsiteX40" fmla="*/ 8080174 w 8499054"/>
              <a:gd name="connsiteY40" fmla="*/ 2956189 h 3413389"/>
              <a:gd name="connsiteX41" fmla="*/ 8034454 w 8499054"/>
              <a:gd name="connsiteY41" fmla="*/ 2971429 h 3413389"/>
              <a:gd name="connsiteX42" fmla="*/ 7836334 w 8499054"/>
              <a:gd name="connsiteY42" fmla="*/ 3078109 h 3413389"/>
              <a:gd name="connsiteX43" fmla="*/ 7257214 w 8499054"/>
              <a:gd name="connsiteY43" fmla="*/ 3306709 h 3413389"/>
              <a:gd name="connsiteX44" fmla="*/ 6921934 w 8499054"/>
              <a:gd name="connsiteY44" fmla="*/ 3367669 h 3413389"/>
              <a:gd name="connsiteX45" fmla="*/ 6586654 w 8499054"/>
              <a:gd name="connsiteY45" fmla="*/ 3398149 h 3413389"/>
              <a:gd name="connsiteX46" fmla="*/ 4239694 w 8499054"/>
              <a:gd name="connsiteY46" fmla="*/ 3413389 h 3413389"/>
              <a:gd name="connsiteX0" fmla="*/ 277294 w 8499054"/>
              <a:gd name="connsiteY0" fmla="*/ 456829 h 3442532"/>
              <a:gd name="connsiteX1" fmla="*/ 246814 w 8499054"/>
              <a:gd name="connsiteY1" fmla="*/ 1035949 h 3442532"/>
              <a:gd name="connsiteX2" fmla="*/ 231574 w 8499054"/>
              <a:gd name="connsiteY2" fmla="*/ 1096909 h 3442532"/>
              <a:gd name="connsiteX3" fmla="*/ 201094 w 8499054"/>
              <a:gd name="connsiteY3" fmla="*/ 1249309 h 3442532"/>
              <a:gd name="connsiteX4" fmla="*/ 140134 w 8499054"/>
              <a:gd name="connsiteY4" fmla="*/ 1477909 h 3442532"/>
              <a:gd name="connsiteX5" fmla="*/ 109654 w 8499054"/>
              <a:gd name="connsiteY5" fmla="*/ 1706509 h 3442532"/>
              <a:gd name="connsiteX6" fmla="*/ 94414 w 8499054"/>
              <a:gd name="connsiteY6" fmla="*/ 1782709 h 3442532"/>
              <a:gd name="connsiteX7" fmla="*/ 63934 w 8499054"/>
              <a:gd name="connsiteY7" fmla="*/ 2026549 h 3442532"/>
              <a:gd name="connsiteX8" fmla="*/ 48694 w 8499054"/>
              <a:gd name="connsiteY8" fmla="*/ 2133229 h 3442532"/>
              <a:gd name="connsiteX9" fmla="*/ 33454 w 8499054"/>
              <a:gd name="connsiteY9" fmla="*/ 2224669 h 3442532"/>
              <a:gd name="connsiteX10" fmla="*/ 2974 w 8499054"/>
              <a:gd name="connsiteY10" fmla="*/ 2590429 h 3442532"/>
              <a:gd name="connsiteX11" fmla="*/ 109654 w 8499054"/>
              <a:gd name="connsiteY11" fmla="*/ 2842320 h 3442532"/>
              <a:gd name="connsiteX12" fmla="*/ 2136574 w 8499054"/>
              <a:gd name="connsiteY12" fmla="*/ 2178949 h 3442532"/>
              <a:gd name="connsiteX13" fmla="*/ 3081454 w 8499054"/>
              <a:gd name="connsiteY13" fmla="*/ 837829 h 3442532"/>
              <a:gd name="connsiteX14" fmla="*/ 3614854 w 8499054"/>
              <a:gd name="connsiteY14" fmla="*/ 395869 h 3442532"/>
              <a:gd name="connsiteX15" fmla="*/ 3721534 w 8499054"/>
              <a:gd name="connsiteY15" fmla="*/ 350149 h 3442532"/>
              <a:gd name="connsiteX16" fmla="*/ 3797734 w 8499054"/>
              <a:gd name="connsiteY16" fmla="*/ 304429 h 3442532"/>
              <a:gd name="connsiteX17" fmla="*/ 4026334 w 8499054"/>
              <a:gd name="connsiteY17" fmla="*/ 243469 h 3442532"/>
              <a:gd name="connsiteX18" fmla="*/ 4087294 w 8499054"/>
              <a:gd name="connsiteY18" fmla="*/ 228229 h 3442532"/>
              <a:gd name="connsiteX19" fmla="*/ 4133014 w 8499054"/>
              <a:gd name="connsiteY19" fmla="*/ 197749 h 3442532"/>
              <a:gd name="connsiteX20" fmla="*/ 4392094 w 8499054"/>
              <a:gd name="connsiteY20" fmla="*/ 167269 h 3442532"/>
              <a:gd name="connsiteX21" fmla="*/ 4651174 w 8499054"/>
              <a:gd name="connsiteY21" fmla="*/ 121549 h 3442532"/>
              <a:gd name="connsiteX22" fmla="*/ 4955974 w 8499054"/>
              <a:gd name="connsiteY22" fmla="*/ 91069 h 3442532"/>
              <a:gd name="connsiteX23" fmla="*/ 5184574 w 8499054"/>
              <a:gd name="connsiteY23" fmla="*/ 75829 h 3442532"/>
              <a:gd name="connsiteX24" fmla="*/ 5504614 w 8499054"/>
              <a:gd name="connsiteY24" fmla="*/ 45349 h 3442532"/>
              <a:gd name="connsiteX25" fmla="*/ 6342814 w 8499054"/>
              <a:gd name="connsiteY25" fmla="*/ 30109 h 3442532"/>
              <a:gd name="connsiteX26" fmla="*/ 7135294 w 8499054"/>
              <a:gd name="connsiteY26" fmla="*/ 30109 h 3442532"/>
              <a:gd name="connsiteX27" fmla="*/ 7455334 w 8499054"/>
              <a:gd name="connsiteY27" fmla="*/ 121549 h 3442532"/>
              <a:gd name="connsiteX28" fmla="*/ 7592494 w 8499054"/>
              <a:gd name="connsiteY28" fmla="*/ 197749 h 3442532"/>
              <a:gd name="connsiteX29" fmla="*/ 7668694 w 8499054"/>
              <a:gd name="connsiteY29" fmla="*/ 258709 h 3442532"/>
              <a:gd name="connsiteX30" fmla="*/ 7973494 w 8499054"/>
              <a:gd name="connsiteY30" fmla="*/ 517789 h 3442532"/>
              <a:gd name="connsiteX31" fmla="*/ 8125894 w 8499054"/>
              <a:gd name="connsiteY31" fmla="*/ 715909 h 3442532"/>
              <a:gd name="connsiteX32" fmla="*/ 8354494 w 8499054"/>
              <a:gd name="connsiteY32" fmla="*/ 1325509 h 3442532"/>
              <a:gd name="connsiteX33" fmla="*/ 8491654 w 8499054"/>
              <a:gd name="connsiteY33" fmla="*/ 1706509 h 3442532"/>
              <a:gd name="connsiteX34" fmla="*/ 8476414 w 8499054"/>
              <a:gd name="connsiteY34" fmla="*/ 2255149 h 3442532"/>
              <a:gd name="connsiteX35" fmla="*/ 8461174 w 8499054"/>
              <a:gd name="connsiteY35" fmla="*/ 2361829 h 3442532"/>
              <a:gd name="connsiteX36" fmla="*/ 8445934 w 8499054"/>
              <a:gd name="connsiteY36" fmla="*/ 2483749 h 3442532"/>
              <a:gd name="connsiteX37" fmla="*/ 8400214 w 8499054"/>
              <a:gd name="connsiteY37" fmla="*/ 2636149 h 3442532"/>
              <a:gd name="connsiteX38" fmla="*/ 8247814 w 8499054"/>
              <a:gd name="connsiteY38" fmla="*/ 2834269 h 3442532"/>
              <a:gd name="connsiteX39" fmla="*/ 8202094 w 8499054"/>
              <a:gd name="connsiteY39" fmla="*/ 2864749 h 3442532"/>
              <a:gd name="connsiteX40" fmla="*/ 8080174 w 8499054"/>
              <a:gd name="connsiteY40" fmla="*/ 2956189 h 3442532"/>
              <a:gd name="connsiteX41" fmla="*/ 8034454 w 8499054"/>
              <a:gd name="connsiteY41" fmla="*/ 2971429 h 3442532"/>
              <a:gd name="connsiteX42" fmla="*/ 7836334 w 8499054"/>
              <a:gd name="connsiteY42" fmla="*/ 3078109 h 3442532"/>
              <a:gd name="connsiteX43" fmla="*/ 7257214 w 8499054"/>
              <a:gd name="connsiteY43" fmla="*/ 3306709 h 3442532"/>
              <a:gd name="connsiteX44" fmla="*/ 6921934 w 8499054"/>
              <a:gd name="connsiteY44" fmla="*/ 3367669 h 3442532"/>
              <a:gd name="connsiteX45" fmla="*/ 6586654 w 8499054"/>
              <a:gd name="connsiteY45" fmla="*/ 3398149 h 3442532"/>
              <a:gd name="connsiteX46" fmla="*/ 4056814 w 8499054"/>
              <a:gd name="connsiteY46" fmla="*/ 2766701 h 3442532"/>
              <a:gd name="connsiteX0" fmla="*/ 277294 w 8499054"/>
              <a:gd name="connsiteY0" fmla="*/ 456829 h 3429334"/>
              <a:gd name="connsiteX1" fmla="*/ 246814 w 8499054"/>
              <a:gd name="connsiteY1" fmla="*/ 1035949 h 3429334"/>
              <a:gd name="connsiteX2" fmla="*/ 231574 w 8499054"/>
              <a:gd name="connsiteY2" fmla="*/ 1096909 h 3429334"/>
              <a:gd name="connsiteX3" fmla="*/ 201094 w 8499054"/>
              <a:gd name="connsiteY3" fmla="*/ 1249309 h 3429334"/>
              <a:gd name="connsiteX4" fmla="*/ 140134 w 8499054"/>
              <a:gd name="connsiteY4" fmla="*/ 1477909 h 3429334"/>
              <a:gd name="connsiteX5" fmla="*/ 109654 w 8499054"/>
              <a:gd name="connsiteY5" fmla="*/ 1706509 h 3429334"/>
              <a:gd name="connsiteX6" fmla="*/ 94414 w 8499054"/>
              <a:gd name="connsiteY6" fmla="*/ 1782709 h 3429334"/>
              <a:gd name="connsiteX7" fmla="*/ 63934 w 8499054"/>
              <a:gd name="connsiteY7" fmla="*/ 2026549 h 3429334"/>
              <a:gd name="connsiteX8" fmla="*/ 48694 w 8499054"/>
              <a:gd name="connsiteY8" fmla="*/ 2133229 h 3429334"/>
              <a:gd name="connsiteX9" fmla="*/ 33454 w 8499054"/>
              <a:gd name="connsiteY9" fmla="*/ 2224669 h 3429334"/>
              <a:gd name="connsiteX10" fmla="*/ 2974 w 8499054"/>
              <a:gd name="connsiteY10" fmla="*/ 2590429 h 3429334"/>
              <a:gd name="connsiteX11" fmla="*/ 109654 w 8499054"/>
              <a:gd name="connsiteY11" fmla="*/ 2842320 h 3429334"/>
              <a:gd name="connsiteX12" fmla="*/ 2136574 w 8499054"/>
              <a:gd name="connsiteY12" fmla="*/ 2178949 h 3429334"/>
              <a:gd name="connsiteX13" fmla="*/ 3081454 w 8499054"/>
              <a:gd name="connsiteY13" fmla="*/ 837829 h 3429334"/>
              <a:gd name="connsiteX14" fmla="*/ 3614854 w 8499054"/>
              <a:gd name="connsiteY14" fmla="*/ 395869 h 3429334"/>
              <a:gd name="connsiteX15" fmla="*/ 3721534 w 8499054"/>
              <a:gd name="connsiteY15" fmla="*/ 350149 h 3429334"/>
              <a:gd name="connsiteX16" fmla="*/ 3797734 w 8499054"/>
              <a:gd name="connsiteY16" fmla="*/ 304429 h 3429334"/>
              <a:gd name="connsiteX17" fmla="*/ 4026334 w 8499054"/>
              <a:gd name="connsiteY17" fmla="*/ 243469 h 3429334"/>
              <a:gd name="connsiteX18" fmla="*/ 4087294 w 8499054"/>
              <a:gd name="connsiteY18" fmla="*/ 228229 h 3429334"/>
              <a:gd name="connsiteX19" fmla="*/ 4133014 w 8499054"/>
              <a:gd name="connsiteY19" fmla="*/ 197749 h 3429334"/>
              <a:gd name="connsiteX20" fmla="*/ 4392094 w 8499054"/>
              <a:gd name="connsiteY20" fmla="*/ 167269 h 3429334"/>
              <a:gd name="connsiteX21" fmla="*/ 4651174 w 8499054"/>
              <a:gd name="connsiteY21" fmla="*/ 121549 h 3429334"/>
              <a:gd name="connsiteX22" fmla="*/ 4955974 w 8499054"/>
              <a:gd name="connsiteY22" fmla="*/ 91069 h 3429334"/>
              <a:gd name="connsiteX23" fmla="*/ 5184574 w 8499054"/>
              <a:gd name="connsiteY23" fmla="*/ 75829 h 3429334"/>
              <a:gd name="connsiteX24" fmla="*/ 5504614 w 8499054"/>
              <a:gd name="connsiteY24" fmla="*/ 45349 h 3429334"/>
              <a:gd name="connsiteX25" fmla="*/ 6342814 w 8499054"/>
              <a:gd name="connsiteY25" fmla="*/ 30109 h 3429334"/>
              <a:gd name="connsiteX26" fmla="*/ 7135294 w 8499054"/>
              <a:gd name="connsiteY26" fmla="*/ 30109 h 3429334"/>
              <a:gd name="connsiteX27" fmla="*/ 7455334 w 8499054"/>
              <a:gd name="connsiteY27" fmla="*/ 121549 h 3429334"/>
              <a:gd name="connsiteX28" fmla="*/ 7592494 w 8499054"/>
              <a:gd name="connsiteY28" fmla="*/ 197749 h 3429334"/>
              <a:gd name="connsiteX29" fmla="*/ 7668694 w 8499054"/>
              <a:gd name="connsiteY29" fmla="*/ 258709 h 3429334"/>
              <a:gd name="connsiteX30" fmla="*/ 7973494 w 8499054"/>
              <a:gd name="connsiteY30" fmla="*/ 517789 h 3429334"/>
              <a:gd name="connsiteX31" fmla="*/ 8125894 w 8499054"/>
              <a:gd name="connsiteY31" fmla="*/ 715909 h 3429334"/>
              <a:gd name="connsiteX32" fmla="*/ 8354494 w 8499054"/>
              <a:gd name="connsiteY32" fmla="*/ 1325509 h 3429334"/>
              <a:gd name="connsiteX33" fmla="*/ 8491654 w 8499054"/>
              <a:gd name="connsiteY33" fmla="*/ 1706509 h 3429334"/>
              <a:gd name="connsiteX34" fmla="*/ 8476414 w 8499054"/>
              <a:gd name="connsiteY34" fmla="*/ 2255149 h 3429334"/>
              <a:gd name="connsiteX35" fmla="*/ 8461174 w 8499054"/>
              <a:gd name="connsiteY35" fmla="*/ 2361829 h 3429334"/>
              <a:gd name="connsiteX36" fmla="*/ 8445934 w 8499054"/>
              <a:gd name="connsiteY36" fmla="*/ 2483749 h 3429334"/>
              <a:gd name="connsiteX37" fmla="*/ 8400214 w 8499054"/>
              <a:gd name="connsiteY37" fmla="*/ 2636149 h 3429334"/>
              <a:gd name="connsiteX38" fmla="*/ 8247814 w 8499054"/>
              <a:gd name="connsiteY38" fmla="*/ 2834269 h 3429334"/>
              <a:gd name="connsiteX39" fmla="*/ 8202094 w 8499054"/>
              <a:gd name="connsiteY39" fmla="*/ 2864749 h 3429334"/>
              <a:gd name="connsiteX40" fmla="*/ 8080174 w 8499054"/>
              <a:gd name="connsiteY40" fmla="*/ 2956189 h 3429334"/>
              <a:gd name="connsiteX41" fmla="*/ 8034454 w 8499054"/>
              <a:gd name="connsiteY41" fmla="*/ 2971429 h 3429334"/>
              <a:gd name="connsiteX42" fmla="*/ 7836334 w 8499054"/>
              <a:gd name="connsiteY42" fmla="*/ 3078109 h 3429334"/>
              <a:gd name="connsiteX43" fmla="*/ 7257214 w 8499054"/>
              <a:gd name="connsiteY43" fmla="*/ 3306709 h 3429334"/>
              <a:gd name="connsiteX44" fmla="*/ 6586654 w 8499054"/>
              <a:gd name="connsiteY44" fmla="*/ 3398149 h 3429334"/>
              <a:gd name="connsiteX45" fmla="*/ 4056814 w 8499054"/>
              <a:gd name="connsiteY45" fmla="*/ 2766701 h 3429334"/>
              <a:gd name="connsiteX0" fmla="*/ 277294 w 8499054"/>
              <a:gd name="connsiteY0" fmla="*/ 456829 h 3404132"/>
              <a:gd name="connsiteX1" fmla="*/ 246814 w 8499054"/>
              <a:gd name="connsiteY1" fmla="*/ 1035949 h 3404132"/>
              <a:gd name="connsiteX2" fmla="*/ 231574 w 8499054"/>
              <a:gd name="connsiteY2" fmla="*/ 1096909 h 3404132"/>
              <a:gd name="connsiteX3" fmla="*/ 201094 w 8499054"/>
              <a:gd name="connsiteY3" fmla="*/ 1249309 h 3404132"/>
              <a:gd name="connsiteX4" fmla="*/ 140134 w 8499054"/>
              <a:gd name="connsiteY4" fmla="*/ 1477909 h 3404132"/>
              <a:gd name="connsiteX5" fmla="*/ 109654 w 8499054"/>
              <a:gd name="connsiteY5" fmla="*/ 1706509 h 3404132"/>
              <a:gd name="connsiteX6" fmla="*/ 94414 w 8499054"/>
              <a:gd name="connsiteY6" fmla="*/ 1782709 h 3404132"/>
              <a:gd name="connsiteX7" fmla="*/ 63934 w 8499054"/>
              <a:gd name="connsiteY7" fmla="*/ 2026549 h 3404132"/>
              <a:gd name="connsiteX8" fmla="*/ 48694 w 8499054"/>
              <a:gd name="connsiteY8" fmla="*/ 2133229 h 3404132"/>
              <a:gd name="connsiteX9" fmla="*/ 33454 w 8499054"/>
              <a:gd name="connsiteY9" fmla="*/ 2224669 h 3404132"/>
              <a:gd name="connsiteX10" fmla="*/ 2974 w 8499054"/>
              <a:gd name="connsiteY10" fmla="*/ 2590429 h 3404132"/>
              <a:gd name="connsiteX11" fmla="*/ 109654 w 8499054"/>
              <a:gd name="connsiteY11" fmla="*/ 2842320 h 3404132"/>
              <a:gd name="connsiteX12" fmla="*/ 2136574 w 8499054"/>
              <a:gd name="connsiteY12" fmla="*/ 2178949 h 3404132"/>
              <a:gd name="connsiteX13" fmla="*/ 3081454 w 8499054"/>
              <a:gd name="connsiteY13" fmla="*/ 837829 h 3404132"/>
              <a:gd name="connsiteX14" fmla="*/ 3614854 w 8499054"/>
              <a:gd name="connsiteY14" fmla="*/ 395869 h 3404132"/>
              <a:gd name="connsiteX15" fmla="*/ 3721534 w 8499054"/>
              <a:gd name="connsiteY15" fmla="*/ 350149 h 3404132"/>
              <a:gd name="connsiteX16" fmla="*/ 3797734 w 8499054"/>
              <a:gd name="connsiteY16" fmla="*/ 304429 h 3404132"/>
              <a:gd name="connsiteX17" fmla="*/ 4026334 w 8499054"/>
              <a:gd name="connsiteY17" fmla="*/ 243469 h 3404132"/>
              <a:gd name="connsiteX18" fmla="*/ 4087294 w 8499054"/>
              <a:gd name="connsiteY18" fmla="*/ 228229 h 3404132"/>
              <a:gd name="connsiteX19" fmla="*/ 4133014 w 8499054"/>
              <a:gd name="connsiteY19" fmla="*/ 197749 h 3404132"/>
              <a:gd name="connsiteX20" fmla="*/ 4392094 w 8499054"/>
              <a:gd name="connsiteY20" fmla="*/ 167269 h 3404132"/>
              <a:gd name="connsiteX21" fmla="*/ 4651174 w 8499054"/>
              <a:gd name="connsiteY21" fmla="*/ 121549 h 3404132"/>
              <a:gd name="connsiteX22" fmla="*/ 4955974 w 8499054"/>
              <a:gd name="connsiteY22" fmla="*/ 91069 h 3404132"/>
              <a:gd name="connsiteX23" fmla="*/ 5184574 w 8499054"/>
              <a:gd name="connsiteY23" fmla="*/ 75829 h 3404132"/>
              <a:gd name="connsiteX24" fmla="*/ 5504614 w 8499054"/>
              <a:gd name="connsiteY24" fmla="*/ 45349 h 3404132"/>
              <a:gd name="connsiteX25" fmla="*/ 6342814 w 8499054"/>
              <a:gd name="connsiteY25" fmla="*/ 30109 h 3404132"/>
              <a:gd name="connsiteX26" fmla="*/ 7135294 w 8499054"/>
              <a:gd name="connsiteY26" fmla="*/ 30109 h 3404132"/>
              <a:gd name="connsiteX27" fmla="*/ 7455334 w 8499054"/>
              <a:gd name="connsiteY27" fmla="*/ 121549 h 3404132"/>
              <a:gd name="connsiteX28" fmla="*/ 7592494 w 8499054"/>
              <a:gd name="connsiteY28" fmla="*/ 197749 h 3404132"/>
              <a:gd name="connsiteX29" fmla="*/ 7668694 w 8499054"/>
              <a:gd name="connsiteY29" fmla="*/ 258709 h 3404132"/>
              <a:gd name="connsiteX30" fmla="*/ 7973494 w 8499054"/>
              <a:gd name="connsiteY30" fmla="*/ 517789 h 3404132"/>
              <a:gd name="connsiteX31" fmla="*/ 8125894 w 8499054"/>
              <a:gd name="connsiteY31" fmla="*/ 715909 h 3404132"/>
              <a:gd name="connsiteX32" fmla="*/ 8354494 w 8499054"/>
              <a:gd name="connsiteY32" fmla="*/ 1325509 h 3404132"/>
              <a:gd name="connsiteX33" fmla="*/ 8491654 w 8499054"/>
              <a:gd name="connsiteY33" fmla="*/ 1706509 h 3404132"/>
              <a:gd name="connsiteX34" fmla="*/ 8476414 w 8499054"/>
              <a:gd name="connsiteY34" fmla="*/ 2255149 h 3404132"/>
              <a:gd name="connsiteX35" fmla="*/ 8461174 w 8499054"/>
              <a:gd name="connsiteY35" fmla="*/ 2361829 h 3404132"/>
              <a:gd name="connsiteX36" fmla="*/ 8445934 w 8499054"/>
              <a:gd name="connsiteY36" fmla="*/ 2483749 h 3404132"/>
              <a:gd name="connsiteX37" fmla="*/ 8400214 w 8499054"/>
              <a:gd name="connsiteY37" fmla="*/ 2636149 h 3404132"/>
              <a:gd name="connsiteX38" fmla="*/ 8247814 w 8499054"/>
              <a:gd name="connsiteY38" fmla="*/ 2834269 h 3404132"/>
              <a:gd name="connsiteX39" fmla="*/ 8202094 w 8499054"/>
              <a:gd name="connsiteY39" fmla="*/ 2864749 h 3404132"/>
              <a:gd name="connsiteX40" fmla="*/ 8080174 w 8499054"/>
              <a:gd name="connsiteY40" fmla="*/ 2956189 h 3404132"/>
              <a:gd name="connsiteX41" fmla="*/ 8034454 w 8499054"/>
              <a:gd name="connsiteY41" fmla="*/ 2971429 h 3404132"/>
              <a:gd name="connsiteX42" fmla="*/ 7836334 w 8499054"/>
              <a:gd name="connsiteY42" fmla="*/ 3078109 h 3404132"/>
              <a:gd name="connsiteX43" fmla="*/ 6586654 w 8499054"/>
              <a:gd name="connsiteY43" fmla="*/ 3398149 h 3404132"/>
              <a:gd name="connsiteX44" fmla="*/ 4056814 w 8499054"/>
              <a:gd name="connsiteY44" fmla="*/ 2766701 h 3404132"/>
              <a:gd name="connsiteX0" fmla="*/ 277294 w 8499054"/>
              <a:gd name="connsiteY0" fmla="*/ 456829 h 3379650"/>
              <a:gd name="connsiteX1" fmla="*/ 246814 w 8499054"/>
              <a:gd name="connsiteY1" fmla="*/ 1035949 h 3379650"/>
              <a:gd name="connsiteX2" fmla="*/ 231574 w 8499054"/>
              <a:gd name="connsiteY2" fmla="*/ 1096909 h 3379650"/>
              <a:gd name="connsiteX3" fmla="*/ 201094 w 8499054"/>
              <a:gd name="connsiteY3" fmla="*/ 1249309 h 3379650"/>
              <a:gd name="connsiteX4" fmla="*/ 140134 w 8499054"/>
              <a:gd name="connsiteY4" fmla="*/ 1477909 h 3379650"/>
              <a:gd name="connsiteX5" fmla="*/ 109654 w 8499054"/>
              <a:gd name="connsiteY5" fmla="*/ 1706509 h 3379650"/>
              <a:gd name="connsiteX6" fmla="*/ 94414 w 8499054"/>
              <a:gd name="connsiteY6" fmla="*/ 1782709 h 3379650"/>
              <a:gd name="connsiteX7" fmla="*/ 63934 w 8499054"/>
              <a:gd name="connsiteY7" fmla="*/ 2026549 h 3379650"/>
              <a:gd name="connsiteX8" fmla="*/ 48694 w 8499054"/>
              <a:gd name="connsiteY8" fmla="*/ 2133229 h 3379650"/>
              <a:gd name="connsiteX9" fmla="*/ 33454 w 8499054"/>
              <a:gd name="connsiteY9" fmla="*/ 2224669 h 3379650"/>
              <a:gd name="connsiteX10" fmla="*/ 2974 w 8499054"/>
              <a:gd name="connsiteY10" fmla="*/ 2590429 h 3379650"/>
              <a:gd name="connsiteX11" fmla="*/ 109654 w 8499054"/>
              <a:gd name="connsiteY11" fmla="*/ 2842320 h 3379650"/>
              <a:gd name="connsiteX12" fmla="*/ 2136574 w 8499054"/>
              <a:gd name="connsiteY12" fmla="*/ 2178949 h 3379650"/>
              <a:gd name="connsiteX13" fmla="*/ 3081454 w 8499054"/>
              <a:gd name="connsiteY13" fmla="*/ 837829 h 3379650"/>
              <a:gd name="connsiteX14" fmla="*/ 3614854 w 8499054"/>
              <a:gd name="connsiteY14" fmla="*/ 395869 h 3379650"/>
              <a:gd name="connsiteX15" fmla="*/ 3721534 w 8499054"/>
              <a:gd name="connsiteY15" fmla="*/ 350149 h 3379650"/>
              <a:gd name="connsiteX16" fmla="*/ 3797734 w 8499054"/>
              <a:gd name="connsiteY16" fmla="*/ 304429 h 3379650"/>
              <a:gd name="connsiteX17" fmla="*/ 4026334 w 8499054"/>
              <a:gd name="connsiteY17" fmla="*/ 243469 h 3379650"/>
              <a:gd name="connsiteX18" fmla="*/ 4087294 w 8499054"/>
              <a:gd name="connsiteY18" fmla="*/ 228229 h 3379650"/>
              <a:gd name="connsiteX19" fmla="*/ 4133014 w 8499054"/>
              <a:gd name="connsiteY19" fmla="*/ 197749 h 3379650"/>
              <a:gd name="connsiteX20" fmla="*/ 4392094 w 8499054"/>
              <a:gd name="connsiteY20" fmla="*/ 167269 h 3379650"/>
              <a:gd name="connsiteX21" fmla="*/ 4651174 w 8499054"/>
              <a:gd name="connsiteY21" fmla="*/ 121549 h 3379650"/>
              <a:gd name="connsiteX22" fmla="*/ 4955974 w 8499054"/>
              <a:gd name="connsiteY22" fmla="*/ 91069 h 3379650"/>
              <a:gd name="connsiteX23" fmla="*/ 5184574 w 8499054"/>
              <a:gd name="connsiteY23" fmla="*/ 75829 h 3379650"/>
              <a:gd name="connsiteX24" fmla="*/ 5504614 w 8499054"/>
              <a:gd name="connsiteY24" fmla="*/ 45349 h 3379650"/>
              <a:gd name="connsiteX25" fmla="*/ 6342814 w 8499054"/>
              <a:gd name="connsiteY25" fmla="*/ 30109 h 3379650"/>
              <a:gd name="connsiteX26" fmla="*/ 7135294 w 8499054"/>
              <a:gd name="connsiteY26" fmla="*/ 30109 h 3379650"/>
              <a:gd name="connsiteX27" fmla="*/ 7455334 w 8499054"/>
              <a:gd name="connsiteY27" fmla="*/ 121549 h 3379650"/>
              <a:gd name="connsiteX28" fmla="*/ 7592494 w 8499054"/>
              <a:gd name="connsiteY28" fmla="*/ 197749 h 3379650"/>
              <a:gd name="connsiteX29" fmla="*/ 7668694 w 8499054"/>
              <a:gd name="connsiteY29" fmla="*/ 258709 h 3379650"/>
              <a:gd name="connsiteX30" fmla="*/ 7973494 w 8499054"/>
              <a:gd name="connsiteY30" fmla="*/ 517789 h 3379650"/>
              <a:gd name="connsiteX31" fmla="*/ 8125894 w 8499054"/>
              <a:gd name="connsiteY31" fmla="*/ 715909 h 3379650"/>
              <a:gd name="connsiteX32" fmla="*/ 8354494 w 8499054"/>
              <a:gd name="connsiteY32" fmla="*/ 1325509 h 3379650"/>
              <a:gd name="connsiteX33" fmla="*/ 8491654 w 8499054"/>
              <a:gd name="connsiteY33" fmla="*/ 1706509 h 3379650"/>
              <a:gd name="connsiteX34" fmla="*/ 8476414 w 8499054"/>
              <a:gd name="connsiteY34" fmla="*/ 2255149 h 3379650"/>
              <a:gd name="connsiteX35" fmla="*/ 8461174 w 8499054"/>
              <a:gd name="connsiteY35" fmla="*/ 2361829 h 3379650"/>
              <a:gd name="connsiteX36" fmla="*/ 8445934 w 8499054"/>
              <a:gd name="connsiteY36" fmla="*/ 2483749 h 3379650"/>
              <a:gd name="connsiteX37" fmla="*/ 8400214 w 8499054"/>
              <a:gd name="connsiteY37" fmla="*/ 2636149 h 3379650"/>
              <a:gd name="connsiteX38" fmla="*/ 8247814 w 8499054"/>
              <a:gd name="connsiteY38" fmla="*/ 2834269 h 3379650"/>
              <a:gd name="connsiteX39" fmla="*/ 8202094 w 8499054"/>
              <a:gd name="connsiteY39" fmla="*/ 2864749 h 3379650"/>
              <a:gd name="connsiteX40" fmla="*/ 8080174 w 8499054"/>
              <a:gd name="connsiteY40" fmla="*/ 2956189 h 3379650"/>
              <a:gd name="connsiteX41" fmla="*/ 8034454 w 8499054"/>
              <a:gd name="connsiteY41" fmla="*/ 2971429 h 3379650"/>
              <a:gd name="connsiteX42" fmla="*/ 7836334 w 8499054"/>
              <a:gd name="connsiteY42" fmla="*/ 3078109 h 3379650"/>
              <a:gd name="connsiteX43" fmla="*/ 5931334 w 8499054"/>
              <a:gd name="connsiteY43" fmla="*/ 3373276 h 3379650"/>
              <a:gd name="connsiteX44" fmla="*/ 4056814 w 8499054"/>
              <a:gd name="connsiteY44"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5504614 w 8515734"/>
              <a:gd name="connsiteY24" fmla="*/ 45349 h 3379650"/>
              <a:gd name="connsiteX25" fmla="*/ 6342814 w 8515734"/>
              <a:gd name="connsiteY25" fmla="*/ 30109 h 3379650"/>
              <a:gd name="connsiteX26" fmla="*/ 7135294 w 8515734"/>
              <a:gd name="connsiteY26" fmla="*/ 30109 h 3379650"/>
              <a:gd name="connsiteX27" fmla="*/ 7455334 w 8515734"/>
              <a:gd name="connsiteY27" fmla="*/ 121549 h 3379650"/>
              <a:gd name="connsiteX28" fmla="*/ 7592494 w 8515734"/>
              <a:gd name="connsiteY28" fmla="*/ 197749 h 3379650"/>
              <a:gd name="connsiteX29" fmla="*/ 7668694 w 8515734"/>
              <a:gd name="connsiteY29" fmla="*/ 258709 h 3379650"/>
              <a:gd name="connsiteX30" fmla="*/ 7973494 w 8515734"/>
              <a:gd name="connsiteY30" fmla="*/ 517789 h 3379650"/>
              <a:gd name="connsiteX31" fmla="*/ 8125894 w 8515734"/>
              <a:gd name="connsiteY31" fmla="*/ 715909 h 3379650"/>
              <a:gd name="connsiteX32" fmla="*/ 8491654 w 8515734"/>
              <a:gd name="connsiteY32" fmla="*/ 1706509 h 3379650"/>
              <a:gd name="connsiteX33" fmla="*/ 8476414 w 8515734"/>
              <a:gd name="connsiteY33" fmla="*/ 2255149 h 3379650"/>
              <a:gd name="connsiteX34" fmla="*/ 8461174 w 8515734"/>
              <a:gd name="connsiteY34" fmla="*/ 2361829 h 3379650"/>
              <a:gd name="connsiteX35" fmla="*/ 8445934 w 8515734"/>
              <a:gd name="connsiteY35" fmla="*/ 2483749 h 3379650"/>
              <a:gd name="connsiteX36" fmla="*/ 8400214 w 8515734"/>
              <a:gd name="connsiteY36" fmla="*/ 2636149 h 3379650"/>
              <a:gd name="connsiteX37" fmla="*/ 8247814 w 8515734"/>
              <a:gd name="connsiteY37" fmla="*/ 2834269 h 3379650"/>
              <a:gd name="connsiteX38" fmla="*/ 8202094 w 8515734"/>
              <a:gd name="connsiteY38" fmla="*/ 2864749 h 3379650"/>
              <a:gd name="connsiteX39" fmla="*/ 8080174 w 8515734"/>
              <a:gd name="connsiteY39" fmla="*/ 2956189 h 3379650"/>
              <a:gd name="connsiteX40" fmla="*/ 8034454 w 8515734"/>
              <a:gd name="connsiteY40" fmla="*/ 2971429 h 3379650"/>
              <a:gd name="connsiteX41" fmla="*/ 7836334 w 8515734"/>
              <a:gd name="connsiteY41" fmla="*/ 3078109 h 3379650"/>
              <a:gd name="connsiteX42" fmla="*/ 5931334 w 8515734"/>
              <a:gd name="connsiteY42" fmla="*/ 3373276 h 3379650"/>
              <a:gd name="connsiteX43" fmla="*/ 4056814 w 8515734"/>
              <a:gd name="connsiteY43"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6342814 w 8515734"/>
              <a:gd name="connsiteY24" fmla="*/ 30109 h 3379650"/>
              <a:gd name="connsiteX25" fmla="*/ 7135294 w 8515734"/>
              <a:gd name="connsiteY25" fmla="*/ 30109 h 3379650"/>
              <a:gd name="connsiteX26" fmla="*/ 7455334 w 8515734"/>
              <a:gd name="connsiteY26" fmla="*/ 121549 h 3379650"/>
              <a:gd name="connsiteX27" fmla="*/ 7592494 w 8515734"/>
              <a:gd name="connsiteY27" fmla="*/ 197749 h 3379650"/>
              <a:gd name="connsiteX28" fmla="*/ 7668694 w 8515734"/>
              <a:gd name="connsiteY28" fmla="*/ 258709 h 3379650"/>
              <a:gd name="connsiteX29" fmla="*/ 7973494 w 8515734"/>
              <a:gd name="connsiteY29" fmla="*/ 517789 h 3379650"/>
              <a:gd name="connsiteX30" fmla="*/ 8125894 w 8515734"/>
              <a:gd name="connsiteY30" fmla="*/ 715909 h 3379650"/>
              <a:gd name="connsiteX31" fmla="*/ 8491654 w 8515734"/>
              <a:gd name="connsiteY31" fmla="*/ 1706509 h 3379650"/>
              <a:gd name="connsiteX32" fmla="*/ 8476414 w 8515734"/>
              <a:gd name="connsiteY32" fmla="*/ 2255149 h 3379650"/>
              <a:gd name="connsiteX33" fmla="*/ 8461174 w 8515734"/>
              <a:gd name="connsiteY33" fmla="*/ 2361829 h 3379650"/>
              <a:gd name="connsiteX34" fmla="*/ 8445934 w 8515734"/>
              <a:gd name="connsiteY34" fmla="*/ 2483749 h 3379650"/>
              <a:gd name="connsiteX35" fmla="*/ 8400214 w 8515734"/>
              <a:gd name="connsiteY35" fmla="*/ 2636149 h 3379650"/>
              <a:gd name="connsiteX36" fmla="*/ 8247814 w 8515734"/>
              <a:gd name="connsiteY36" fmla="*/ 2834269 h 3379650"/>
              <a:gd name="connsiteX37" fmla="*/ 8202094 w 8515734"/>
              <a:gd name="connsiteY37" fmla="*/ 2864749 h 3379650"/>
              <a:gd name="connsiteX38" fmla="*/ 8080174 w 8515734"/>
              <a:gd name="connsiteY38" fmla="*/ 2956189 h 3379650"/>
              <a:gd name="connsiteX39" fmla="*/ 8034454 w 8515734"/>
              <a:gd name="connsiteY39" fmla="*/ 2971429 h 3379650"/>
              <a:gd name="connsiteX40" fmla="*/ 7836334 w 8515734"/>
              <a:gd name="connsiteY40" fmla="*/ 3078109 h 3379650"/>
              <a:gd name="connsiteX41" fmla="*/ 5931334 w 8515734"/>
              <a:gd name="connsiteY41" fmla="*/ 3373276 h 3379650"/>
              <a:gd name="connsiteX42" fmla="*/ 4056814 w 8515734"/>
              <a:gd name="connsiteY42"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392094 w 8515734"/>
              <a:gd name="connsiteY19" fmla="*/ 167269 h 3379650"/>
              <a:gd name="connsiteX20" fmla="*/ 4651174 w 8515734"/>
              <a:gd name="connsiteY20" fmla="*/ 121549 h 3379650"/>
              <a:gd name="connsiteX21" fmla="*/ 4955974 w 8515734"/>
              <a:gd name="connsiteY21" fmla="*/ 91069 h 3379650"/>
              <a:gd name="connsiteX22" fmla="*/ 5184574 w 8515734"/>
              <a:gd name="connsiteY22" fmla="*/ 75829 h 3379650"/>
              <a:gd name="connsiteX23" fmla="*/ 6342814 w 8515734"/>
              <a:gd name="connsiteY23" fmla="*/ 30109 h 3379650"/>
              <a:gd name="connsiteX24" fmla="*/ 7135294 w 8515734"/>
              <a:gd name="connsiteY24" fmla="*/ 30109 h 3379650"/>
              <a:gd name="connsiteX25" fmla="*/ 7455334 w 8515734"/>
              <a:gd name="connsiteY25" fmla="*/ 121549 h 3379650"/>
              <a:gd name="connsiteX26" fmla="*/ 7592494 w 8515734"/>
              <a:gd name="connsiteY26" fmla="*/ 197749 h 3379650"/>
              <a:gd name="connsiteX27" fmla="*/ 7668694 w 8515734"/>
              <a:gd name="connsiteY27" fmla="*/ 258709 h 3379650"/>
              <a:gd name="connsiteX28" fmla="*/ 7973494 w 8515734"/>
              <a:gd name="connsiteY28" fmla="*/ 517789 h 3379650"/>
              <a:gd name="connsiteX29" fmla="*/ 8125894 w 8515734"/>
              <a:gd name="connsiteY29" fmla="*/ 715909 h 3379650"/>
              <a:gd name="connsiteX30" fmla="*/ 8491654 w 8515734"/>
              <a:gd name="connsiteY30" fmla="*/ 1706509 h 3379650"/>
              <a:gd name="connsiteX31" fmla="*/ 8476414 w 8515734"/>
              <a:gd name="connsiteY31" fmla="*/ 2255149 h 3379650"/>
              <a:gd name="connsiteX32" fmla="*/ 8461174 w 8515734"/>
              <a:gd name="connsiteY32" fmla="*/ 2361829 h 3379650"/>
              <a:gd name="connsiteX33" fmla="*/ 8445934 w 8515734"/>
              <a:gd name="connsiteY33" fmla="*/ 2483749 h 3379650"/>
              <a:gd name="connsiteX34" fmla="*/ 8400214 w 8515734"/>
              <a:gd name="connsiteY34" fmla="*/ 2636149 h 3379650"/>
              <a:gd name="connsiteX35" fmla="*/ 8247814 w 8515734"/>
              <a:gd name="connsiteY35" fmla="*/ 2834269 h 3379650"/>
              <a:gd name="connsiteX36" fmla="*/ 8202094 w 8515734"/>
              <a:gd name="connsiteY36" fmla="*/ 2864749 h 3379650"/>
              <a:gd name="connsiteX37" fmla="*/ 8080174 w 8515734"/>
              <a:gd name="connsiteY37" fmla="*/ 2956189 h 3379650"/>
              <a:gd name="connsiteX38" fmla="*/ 8034454 w 8515734"/>
              <a:gd name="connsiteY38" fmla="*/ 2971429 h 3379650"/>
              <a:gd name="connsiteX39" fmla="*/ 7836334 w 8515734"/>
              <a:gd name="connsiteY39" fmla="*/ 3078109 h 3379650"/>
              <a:gd name="connsiteX40" fmla="*/ 5931334 w 8515734"/>
              <a:gd name="connsiteY40" fmla="*/ 3373276 h 3379650"/>
              <a:gd name="connsiteX41" fmla="*/ 4056814 w 8515734"/>
              <a:gd name="connsiteY41"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4955974 w 8515734"/>
              <a:gd name="connsiteY20" fmla="*/ 91069 h 3379650"/>
              <a:gd name="connsiteX21" fmla="*/ 5184574 w 8515734"/>
              <a:gd name="connsiteY21" fmla="*/ 75829 h 3379650"/>
              <a:gd name="connsiteX22" fmla="*/ 6342814 w 8515734"/>
              <a:gd name="connsiteY22" fmla="*/ 30109 h 3379650"/>
              <a:gd name="connsiteX23" fmla="*/ 7135294 w 8515734"/>
              <a:gd name="connsiteY23" fmla="*/ 30109 h 3379650"/>
              <a:gd name="connsiteX24" fmla="*/ 7455334 w 8515734"/>
              <a:gd name="connsiteY24" fmla="*/ 121549 h 3379650"/>
              <a:gd name="connsiteX25" fmla="*/ 7592494 w 8515734"/>
              <a:gd name="connsiteY25" fmla="*/ 197749 h 3379650"/>
              <a:gd name="connsiteX26" fmla="*/ 7668694 w 8515734"/>
              <a:gd name="connsiteY26" fmla="*/ 258709 h 3379650"/>
              <a:gd name="connsiteX27" fmla="*/ 7973494 w 8515734"/>
              <a:gd name="connsiteY27" fmla="*/ 517789 h 3379650"/>
              <a:gd name="connsiteX28" fmla="*/ 8125894 w 8515734"/>
              <a:gd name="connsiteY28" fmla="*/ 715909 h 3379650"/>
              <a:gd name="connsiteX29" fmla="*/ 8491654 w 8515734"/>
              <a:gd name="connsiteY29" fmla="*/ 1706509 h 3379650"/>
              <a:gd name="connsiteX30" fmla="*/ 8476414 w 8515734"/>
              <a:gd name="connsiteY30" fmla="*/ 2255149 h 3379650"/>
              <a:gd name="connsiteX31" fmla="*/ 8461174 w 8515734"/>
              <a:gd name="connsiteY31" fmla="*/ 2361829 h 3379650"/>
              <a:gd name="connsiteX32" fmla="*/ 8445934 w 8515734"/>
              <a:gd name="connsiteY32" fmla="*/ 2483749 h 3379650"/>
              <a:gd name="connsiteX33" fmla="*/ 8400214 w 8515734"/>
              <a:gd name="connsiteY33" fmla="*/ 2636149 h 3379650"/>
              <a:gd name="connsiteX34" fmla="*/ 8247814 w 8515734"/>
              <a:gd name="connsiteY34" fmla="*/ 2834269 h 3379650"/>
              <a:gd name="connsiteX35" fmla="*/ 8202094 w 8515734"/>
              <a:gd name="connsiteY35" fmla="*/ 2864749 h 3379650"/>
              <a:gd name="connsiteX36" fmla="*/ 8080174 w 8515734"/>
              <a:gd name="connsiteY36" fmla="*/ 2956189 h 3379650"/>
              <a:gd name="connsiteX37" fmla="*/ 8034454 w 8515734"/>
              <a:gd name="connsiteY37" fmla="*/ 2971429 h 3379650"/>
              <a:gd name="connsiteX38" fmla="*/ 7836334 w 8515734"/>
              <a:gd name="connsiteY38" fmla="*/ 3078109 h 3379650"/>
              <a:gd name="connsiteX39" fmla="*/ 5931334 w 8515734"/>
              <a:gd name="connsiteY39" fmla="*/ 3373276 h 3379650"/>
              <a:gd name="connsiteX40" fmla="*/ 4056814 w 8515734"/>
              <a:gd name="connsiteY40"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5184574 w 8515734"/>
              <a:gd name="connsiteY20" fmla="*/ 75829 h 3379650"/>
              <a:gd name="connsiteX21" fmla="*/ 6342814 w 8515734"/>
              <a:gd name="connsiteY21" fmla="*/ 30109 h 3379650"/>
              <a:gd name="connsiteX22" fmla="*/ 7135294 w 8515734"/>
              <a:gd name="connsiteY22" fmla="*/ 30109 h 3379650"/>
              <a:gd name="connsiteX23" fmla="*/ 7455334 w 8515734"/>
              <a:gd name="connsiteY23" fmla="*/ 121549 h 3379650"/>
              <a:gd name="connsiteX24" fmla="*/ 7592494 w 8515734"/>
              <a:gd name="connsiteY24" fmla="*/ 197749 h 3379650"/>
              <a:gd name="connsiteX25" fmla="*/ 7668694 w 8515734"/>
              <a:gd name="connsiteY25" fmla="*/ 258709 h 3379650"/>
              <a:gd name="connsiteX26" fmla="*/ 7973494 w 8515734"/>
              <a:gd name="connsiteY26" fmla="*/ 517789 h 3379650"/>
              <a:gd name="connsiteX27" fmla="*/ 8125894 w 8515734"/>
              <a:gd name="connsiteY27" fmla="*/ 715909 h 3379650"/>
              <a:gd name="connsiteX28" fmla="*/ 8491654 w 8515734"/>
              <a:gd name="connsiteY28" fmla="*/ 1706509 h 3379650"/>
              <a:gd name="connsiteX29" fmla="*/ 8476414 w 8515734"/>
              <a:gd name="connsiteY29" fmla="*/ 2255149 h 3379650"/>
              <a:gd name="connsiteX30" fmla="*/ 8461174 w 8515734"/>
              <a:gd name="connsiteY30" fmla="*/ 2361829 h 3379650"/>
              <a:gd name="connsiteX31" fmla="*/ 8445934 w 8515734"/>
              <a:gd name="connsiteY31" fmla="*/ 2483749 h 3379650"/>
              <a:gd name="connsiteX32" fmla="*/ 8400214 w 8515734"/>
              <a:gd name="connsiteY32" fmla="*/ 2636149 h 3379650"/>
              <a:gd name="connsiteX33" fmla="*/ 8247814 w 8515734"/>
              <a:gd name="connsiteY33" fmla="*/ 2834269 h 3379650"/>
              <a:gd name="connsiteX34" fmla="*/ 8202094 w 8515734"/>
              <a:gd name="connsiteY34" fmla="*/ 2864749 h 3379650"/>
              <a:gd name="connsiteX35" fmla="*/ 8080174 w 8515734"/>
              <a:gd name="connsiteY35" fmla="*/ 2956189 h 3379650"/>
              <a:gd name="connsiteX36" fmla="*/ 8034454 w 8515734"/>
              <a:gd name="connsiteY36" fmla="*/ 2971429 h 3379650"/>
              <a:gd name="connsiteX37" fmla="*/ 7836334 w 8515734"/>
              <a:gd name="connsiteY37" fmla="*/ 3078109 h 3379650"/>
              <a:gd name="connsiteX38" fmla="*/ 5931334 w 8515734"/>
              <a:gd name="connsiteY38" fmla="*/ 3373276 h 3379650"/>
              <a:gd name="connsiteX39" fmla="*/ 4056814 w 8515734"/>
              <a:gd name="connsiteY39" fmla="*/ 2766701 h 3379650"/>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592494 w 8515734"/>
              <a:gd name="connsiteY23" fmla="*/ 168637 h 3350538"/>
              <a:gd name="connsiteX24" fmla="*/ 7668694 w 8515734"/>
              <a:gd name="connsiteY24" fmla="*/ 229597 h 3350538"/>
              <a:gd name="connsiteX25" fmla="*/ 7973494 w 8515734"/>
              <a:gd name="connsiteY25" fmla="*/ 488677 h 3350538"/>
              <a:gd name="connsiteX26" fmla="*/ 8125894 w 8515734"/>
              <a:gd name="connsiteY26" fmla="*/ 686797 h 3350538"/>
              <a:gd name="connsiteX27" fmla="*/ 8491654 w 8515734"/>
              <a:gd name="connsiteY27" fmla="*/ 1677397 h 3350538"/>
              <a:gd name="connsiteX28" fmla="*/ 8476414 w 8515734"/>
              <a:gd name="connsiteY28" fmla="*/ 2226037 h 3350538"/>
              <a:gd name="connsiteX29" fmla="*/ 8461174 w 8515734"/>
              <a:gd name="connsiteY29" fmla="*/ 2332717 h 3350538"/>
              <a:gd name="connsiteX30" fmla="*/ 8445934 w 8515734"/>
              <a:gd name="connsiteY30" fmla="*/ 2454637 h 3350538"/>
              <a:gd name="connsiteX31" fmla="*/ 8400214 w 8515734"/>
              <a:gd name="connsiteY31" fmla="*/ 2607037 h 3350538"/>
              <a:gd name="connsiteX32" fmla="*/ 8247814 w 8515734"/>
              <a:gd name="connsiteY32" fmla="*/ 2805157 h 3350538"/>
              <a:gd name="connsiteX33" fmla="*/ 8202094 w 8515734"/>
              <a:gd name="connsiteY33" fmla="*/ 2835637 h 3350538"/>
              <a:gd name="connsiteX34" fmla="*/ 8080174 w 8515734"/>
              <a:gd name="connsiteY34" fmla="*/ 2927077 h 3350538"/>
              <a:gd name="connsiteX35" fmla="*/ 8034454 w 8515734"/>
              <a:gd name="connsiteY35" fmla="*/ 2942317 h 3350538"/>
              <a:gd name="connsiteX36" fmla="*/ 7836334 w 8515734"/>
              <a:gd name="connsiteY36" fmla="*/ 3048997 h 3350538"/>
              <a:gd name="connsiteX37" fmla="*/ 5931334 w 8515734"/>
              <a:gd name="connsiteY37" fmla="*/ 3344164 h 3350538"/>
              <a:gd name="connsiteX38" fmla="*/ 4056814 w 8515734"/>
              <a:gd name="connsiteY38"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668694 w 8515734"/>
              <a:gd name="connsiteY23" fmla="*/ 229597 h 3350538"/>
              <a:gd name="connsiteX24" fmla="*/ 7973494 w 8515734"/>
              <a:gd name="connsiteY24" fmla="*/ 488677 h 3350538"/>
              <a:gd name="connsiteX25" fmla="*/ 8125894 w 8515734"/>
              <a:gd name="connsiteY25" fmla="*/ 686797 h 3350538"/>
              <a:gd name="connsiteX26" fmla="*/ 8491654 w 8515734"/>
              <a:gd name="connsiteY26" fmla="*/ 1677397 h 3350538"/>
              <a:gd name="connsiteX27" fmla="*/ 8476414 w 8515734"/>
              <a:gd name="connsiteY27" fmla="*/ 2226037 h 3350538"/>
              <a:gd name="connsiteX28" fmla="*/ 8461174 w 8515734"/>
              <a:gd name="connsiteY28" fmla="*/ 2332717 h 3350538"/>
              <a:gd name="connsiteX29" fmla="*/ 8445934 w 8515734"/>
              <a:gd name="connsiteY29" fmla="*/ 2454637 h 3350538"/>
              <a:gd name="connsiteX30" fmla="*/ 8400214 w 8515734"/>
              <a:gd name="connsiteY30" fmla="*/ 2607037 h 3350538"/>
              <a:gd name="connsiteX31" fmla="*/ 8247814 w 8515734"/>
              <a:gd name="connsiteY31" fmla="*/ 2805157 h 3350538"/>
              <a:gd name="connsiteX32" fmla="*/ 8202094 w 8515734"/>
              <a:gd name="connsiteY32" fmla="*/ 2835637 h 3350538"/>
              <a:gd name="connsiteX33" fmla="*/ 8080174 w 8515734"/>
              <a:gd name="connsiteY33" fmla="*/ 2927077 h 3350538"/>
              <a:gd name="connsiteX34" fmla="*/ 8034454 w 8515734"/>
              <a:gd name="connsiteY34" fmla="*/ 2942317 h 3350538"/>
              <a:gd name="connsiteX35" fmla="*/ 7836334 w 8515734"/>
              <a:gd name="connsiteY35" fmla="*/ 3048997 h 3350538"/>
              <a:gd name="connsiteX36" fmla="*/ 5931334 w 8515734"/>
              <a:gd name="connsiteY36" fmla="*/ 3344164 h 3350538"/>
              <a:gd name="connsiteX37" fmla="*/ 4056814 w 8515734"/>
              <a:gd name="connsiteY37"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973494 w 8515734"/>
              <a:gd name="connsiteY23" fmla="*/ 488677 h 3350538"/>
              <a:gd name="connsiteX24" fmla="*/ 8125894 w 8515734"/>
              <a:gd name="connsiteY24" fmla="*/ 686797 h 3350538"/>
              <a:gd name="connsiteX25" fmla="*/ 8491654 w 8515734"/>
              <a:gd name="connsiteY25" fmla="*/ 1677397 h 3350538"/>
              <a:gd name="connsiteX26" fmla="*/ 8476414 w 8515734"/>
              <a:gd name="connsiteY26" fmla="*/ 2226037 h 3350538"/>
              <a:gd name="connsiteX27" fmla="*/ 8461174 w 8515734"/>
              <a:gd name="connsiteY27" fmla="*/ 2332717 h 3350538"/>
              <a:gd name="connsiteX28" fmla="*/ 8445934 w 8515734"/>
              <a:gd name="connsiteY28" fmla="*/ 2454637 h 3350538"/>
              <a:gd name="connsiteX29" fmla="*/ 8400214 w 8515734"/>
              <a:gd name="connsiteY29" fmla="*/ 2607037 h 3350538"/>
              <a:gd name="connsiteX30" fmla="*/ 8247814 w 8515734"/>
              <a:gd name="connsiteY30" fmla="*/ 2805157 h 3350538"/>
              <a:gd name="connsiteX31" fmla="*/ 8202094 w 8515734"/>
              <a:gd name="connsiteY31" fmla="*/ 2835637 h 3350538"/>
              <a:gd name="connsiteX32" fmla="*/ 8080174 w 8515734"/>
              <a:gd name="connsiteY32" fmla="*/ 2927077 h 3350538"/>
              <a:gd name="connsiteX33" fmla="*/ 8034454 w 8515734"/>
              <a:gd name="connsiteY33" fmla="*/ 2942317 h 3350538"/>
              <a:gd name="connsiteX34" fmla="*/ 7836334 w 8515734"/>
              <a:gd name="connsiteY34" fmla="*/ 3048997 h 3350538"/>
              <a:gd name="connsiteX35" fmla="*/ 5931334 w 8515734"/>
              <a:gd name="connsiteY35" fmla="*/ 3344164 h 3350538"/>
              <a:gd name="connsiteX36" fmla="*/ 4056814 w 8515734"/>
              <a:gd name="connsiteY36" fmla="*/ 2737589 h 3350538"/>
              <a:gd name="connsiteX0" fmla="*/ 277294 w 8515734"/>
              <a:gd name="connsiteY0" fmla="*/ 452808 h 3375629"/>
              <a:gd name="connsiteX1" fmla="*/ 246814 w 8515734"/>
              <a:gd name="connsiteY1" fmla="*/ 1031928 h 3375629"/>
              <a:gd name="connsiteX2" fmla="*/ 231574 w 8515734"/>
              <a:gd name="connsiteY2" fmla="*/ 1092888 h 3375629"/>
              <a:gd name="connsiteX3" fmla="*/ 201094 w 8515734"/>
              <a:gd name="connsiteY3" fmla="*/ 1245288 h 3375629"/>
              <a:gd name="connsiteX4" fmla="*/ 140134 w 8515734"/>
              <a:gd name="connsiteY4" fmla="*/ 1473888 h 3375629"/>
              <a:gd name="connsiteX5" fmla="*/ 109654 w 8515734"/>
              <a:gd name="connsiteY5" fmla="*/ 1702488 h 3375629"/>
              <a:gd name="connsiteX6" fmla="*/ 94414 w 8515734"/>
              <a:gd name="connsiteY6" fmla="*/ 1778688 h 3375629"/>
              <a:gd name="connsiteX7" fmla="*/ 63934 w 8515734"/>
              <a:gd name="connsiteY7" fmla="*/ 2022528 h 3375629"/>
              <a:gd name="connsiteX8" fmla="*/ 48694 w 8515734"/>
              <a:gd name="connsiteY8" fmla="*/ 2129208 h 3375629"/>
              <a:gd name="connsiteX9" fmla="*/ 33454 w 8515734"/>
              <a:gd name="connsiteY9" fmla="*/ 2220648 h 3375629"/>
              <a:gd name="connsiteX10" fmla="*/ 2974 w 8515734"/>
              <a:gd name="connsiteY10" fmla="*/ 2586408 h 3375629"/>
              <a:gd name="connsiteX11" fmla="*/ 109654 w 8515734"/>
              <a:gd name="connsiteY11" fmla="*/ 2838299 h 3375629"/>
              <a:gd name="connsiteX12" fmla="*/ 2136574 w 8515734"/>
              <a:gd name="connsiteY12" fmla="*/ 2174928 h 3375629"/>
              <a:gd name="connsiteX13" fmla="*/ 3081454 w 8515734"/>
              <a:gd name="connsiteY13" fmla="*/ 833808 h 3375629"/>
              <a:gd name="connsiteX14" fmla="*/ 3614854 w 8515734"/>
              <a:gd name="connsiteY14" fmla="*/ 391848 h 3375629"/>
              <a:gd name="connsiteX15" fmla="*/ 3721534 w 8515734"/>
              <a:gd name="connsiteY15" fmla="*/ 346128 h 3375629"/>
              <a:gd name="connsiteX16" fmla="*/ 4026334 w 8515734"/>
              <a:gd name="connsiteY16" fmla="*/ 239448 h 3375629"/>
              <a:gd name="connsiteX17" fmla="*/ 4087294 w 8515734"/>
              <a:gd name="connsiteY17" fmla="*/ 224208 h 3375629"/>
              <a:gd name="connsiteX18" fmla="*/ 4392094 w 8515734"/>
              <a:gd name="connsiteY18" fmla="*/ 163248 h 3375629"/>
              <a:gd name="connsiteX19" fmla="*/ 4651174 w 8515734"/>
              <a:gd name="connsiteY19" fmla="*/ 117528 h 3375629"/>
              <a:gd name="connsiteX20" fmla="*/ 5184574 w 8515734"/>
              <a:gd name="connsiteY20" fmla="*/ 71808 h 3375629"/>
              <a:gd name="connsiteX21" fmla="*/ 7135294 w 8515734"/>
              <a:gd name="connsiteY21" fmla="*/ 26088 h 3375629"/>
              <a:gd name="connsiteX22" fmla="*/ 7973494 w 8515734"/>
              <a:gd name="connsiteY22" fmla="*/ 513768 h 3375629"/>
              <a:gd name="connsiteX23" fmla="*/ 8125894 w 8515734"/>
              <a:gd name="connsiteY23" fmla="*/ 711888 h 3375629"/>
              <a:gd name="connsiteX24" fmla="*/ 8491654 w 8515734"/>
              <a:gd name="connsiteY24" fmla="*/ 1702488 h 3375629"/>
              <a:gd name="connsiteX25" fmla="*/ 8476414 w 8515734"/>
              <a:gd name="connsiteY25" fmla="*/ 2251128 h 3375629"/>
              <a:gd name="connsiteX26" fmla="*/ 8461174 w 8515734"/>
              <a:gd name="connsiteY26" fmla="*/ 2357808 h 3375629"/>
              <a:gd name="connsiteX27" fmla="*/ 8445934 w 8515734"/>
              <a:gd name="connsiteY27" fmla="*/ 2479728 h 3375629"/>
              <a:gd name="connsiteX28" fmla="*/ 8400214 w 8515734"/>
              <a:gd name="connsiteY28" fmla="*/ 2632128 h 3375629"/>
              <a:gd name="connsiteX29" fmla="*/ 8247814 w 8515734"/>
              <a:gd name="connsiteY29" fmla="*/ 2830248 h 3375629"/>
              <a:gd name="connsiteX30" fmla="*/ 8202094 w 8515734"/>
              <a:gd name="connsiteY30" fmla="*/ 2860728 h 3375629"/>
              <a:gd name="connsiteX31" fmla="*/ 8080174 w 8515734"/>
              <a:gd name="connsiteY31" fmla="*/ 2952168 h 3375629"/>
              <a:gd name="connsiteX32" fmla="*/ 8034454 w 8515734"/>
              <a:gd name="connsiteY32" fmla="*/ 2967408 h 3375629"/>
              <a:gd name="connsiteX33" fmla="*/ 7836334 w 8515734"/>
              <a:gd name="connsiteY33" fmla="*/ 3074088 h 3375629"/>
              <a:gd name="connsiteX34" fmla="*/ 5931334 w 8515734"/>
              <a:gd name="connsiteY34" fmla="*/ 3369255 h 3375629"/>
              <a:gd name="connsiteX35" fmla="*/ 4056814 w 8515734"/>
              <a:gd name="connsiteY35" fmla="*/ 2762680 h 3375629"/>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087294 w 8515734"/>
              <a:gd name="connsiteY17" fmla="*/ 154251 h 3305672"/>
              <a:gd name="connsiteX18" fmla="*/ 4392094 w 8515734"/>
              <a:gd name="connsiteY18" fmla="*/ 93291 h 3305672"/>
              <a:gd name="connsiteX19" fmla="*/ 4651174 w 8515734"/>
              <a:gd name="connsiteY19" fmla="*/ 47571 h 3305672"/>
              <a:gd name="connsiteX20" fmla="*/ 5184574 w 8515734"/>
              <a:gd name="connsiteY20" fmla="*/ 1851 h 3305672"/>
              <a:gd name="connsiteX21" fmla="*/ 7059094 w 8515734"/>
              <a:gd name="connsiteY21" fmla="*/ 55621 h 3305672"/>
              <a:gd name="connsiteX22" fmla="*/ 7973494 w 8515734"/>
              <a:gd name="connsiteY22" fmla="*/ 443811 h 3305672"/>
              <a:gd name="connsiteX23" fmla="*/ 8125894 w 8515734"/>
              <a:gd name="connsiteY23" fmla="*/ 641931 h 3305672"/>
              <a:gd name="connsiteX24" fmla="*/ 8491654 w 8515734"/>
              <a:gd name="connsiteY24" fmla="*/ 1632531 h 3305672"/>
              <a:gd name="connsiteX25" fmla="*/ 8476414 w 8515734"/>
              <a:gd name="connsiteY25" fmla="*/ 2181171 h 3305672"/>
              <a:gd name="connsiteX26" fmla="*/ 8461174 w 8515734"/>
              <a:gd name="connsiteY26" fmla="*/ 2287851 h 3305672"/>
              <a:gd name="connsiteX27" fmla="*/ 8445934 w 8515734"/>
              <a:gd name="connsiteY27" fmla="*/ 2409771 h 3305672"/>
              <a:gd name="connsiteX28" fmla="*/ 8400214 w 8515734"/>
              <a:gd name="connsiteY28" fmla="*/ 2562171 h 3305672"/>
              <a:gd name="connsiteX29" fmla="*/ 8247814 w 8515734"/>
              <a:gd name="connsiteY29" fmla="*/ 2760291 h 3305672"/>
              <a:gd name="connsiteX30" fmla="*/ 8202094 w 8515734"/>
              <a:gd name="connsiteY30" fmla="*/ 2790771 h 3305672"/>
              <a:gd name="connsiteX31" fmla="*/ 8080174 w 8515734"/>
              <a:gd name="connsiteY31" fmla="*/ 2882211 h 3305672"/>
              <a:gd name="connsiteX32" fmla="*/ 8034454 w 8515734"/>
              <a:gd name="connsiteY32" fmla="*/ 2897451 h 3305672"/>
              <a:gd name="connsiteX33" fmla="*/ 7836334 w 8515734"/>
              <a:gd name="connsiteY33" fmla="*/ 3004131 h 3305672"/>
              <a:gd name="connsiteX34" fmla="*/ 5931334 w 8515734"/>
              <a:gd name="connsiteY34" fmla="*/ 3299298 h 3305672"/>
              <a:gd name="connsiteX35" fmla="*/ 4056814 w 8515734"/>
              <a:gd name="connsiteY35"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392094 w 8515734"/>
              <a:gd name="connsiteY17" fmla="*/ 93291 h 3305672"/>
              <a:gd name="connsiteX18" fmla="*/ 4651174 w 8515734"/>
              <a:gd name="connsiteY18" fmla="*/ 47571 h 3305672"/>
              <a:gd name="connsiteX19" fmla="*/ 5184574 w 8515734"/>
              <a:gd name="connsiteY19" fmla="*/ 1851 h 3305672"/>
              <a:gd name="connsiteX20" fmla="*/ 7059094 w 8515734"/>
              <a:gd name="connsiteY20" fmla="*/ 55621 h 3305672"/>
              <a:gd name="connsiteX21" fmla="*/ 7973494 w 8515734"/>
              <a:gd name="connsiteY21" fmla="*/ 443811 h 3305672"/>
              <a:gd name="connsiteX22" fmla="*/ 8125894 w 8515734"/>
              <a:gd name="connsiteY22" fmla="*/ 641931 h 3305672"/>
              <a:gd name="connsiteX23" fmla="*/ 8491654 w 8515734"/>
              <a:gd name="connsiteY23" fmla="*/ 1632531 h 3305672"/>
              <a:gd name="connsiteX24" fmla="*/ 8476414 w 8515734"/>
              <a:gd name="connsiteY24" fmla="*/ 2181171 h 3305672"/>
              <a:gd name="connsiteX25" fmla="*/ 8461174 w 8515734"/>
              <a:gd name="connsiteY25" fmla="*/ 2287851 h 3305672"/>
              <a:gd name="connsiteX26" fmla="*/ 8445934 w 8515734"/>
              <a:gd name="connsiteY26" fmla="*/ 2409771 h 3305672"/>
              <a:gd name="connsiteX27" fmla="*/ 8400214 w 8515734"/>
              <a:gd name="connsiteY27" fmla="*/ 2562171 h 3305672"/>
              <a:gd name="connsiteX28" fmla="*/ 8247814 w 8515734"/>
              <a:gd name="connsiteY28" fmla="*/ 2760291 h 3305672"/>
              <a:gd name="connsiteX29" fmla="*/ 8202094 w 8515734"/>
              <a:gd name="connsiteY29" fmla="*/ 2790771 h 3305672"/>
              <a:gd name="connsiteX30" fmla="*/ 8080174 w 8515734"/>
              <a:gd name="connsiteY30" fmla="*/ 2882211 h 3305672"/>
              <a:gd name="connsiteX31" fmla="*/ 8034454 w 8515734"/>
              <a:gd name="connsiteY31" fmla="*/ 2897451 h 3305672"/>
              <a:gd name="connsiteX32" fmla="*/ 7836334 w 8515734"/>
              <a:gd name="connsiteY32" fmla="*/ 3004131 h 3305672"/>
              <a:gd name="connsiteX33" fmla="*/ 5931334 w 8515734"/>
              <a:gd name="connsiteY33" fmla="*/ 3299298 h 3305672"/>
              <a:gd name="connsiteX34" fmla="*/ 4056814 w 8515734"/>
              <a:gd name="connsiteY34"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392094 w 8515734"/>
              <a:gd name="connsiteY16" fmla="*/ 93291 h 3305672"/>
              <a:gd name="connsiteX17" fmla="*/ 4651174 w 8515734"/>
              <a:gd name="connsiteY17" fmla="*/ 47571 h 3305672"/>
              <a:gd name="connsiteX18" fmla="*/ 5184574 w 8515734"/>
              <a:gd name="connsiteY18" fmla="*/ 1851 h 3305672"/>
              <a:gd name="connsiteX19" fmla="*/ 7059094 w 8515734"/>
              <a:gd name="connsiteY19" fmla="*/ 55621 h 3305672"/>
              <a:gd name="connsiteX20" fmla="*/ 7973494 w 8515734"/>
              <a:gd name="connsiteY20" fmla="*/ 443811 h 3305672"/>
              <a:gd name="connsiteX21" fmla="*/ 8125894 w 8515734"/>
              <a:gd name="connsiteY21" fmla="*/ 641931 h 3305672"/>
              <a:gd name="connsiteX22" fmla="*/ 8491654 w 8515734"/>
              <a:gd name="connsiteY22" fmla="*/ 1632531 h 3305672"/>
              <a:gd name="connsiteX23" fmla="*/ 8476414 w 8515734"/>
              <a:gd name="connsiteY23" fmla="*/ 2181171 h 3305672"/>
              <a:gd name="connsiteX24" fmla="*/ 8461174 w 8515734"/>
              <a:gd name="connsiteY24" fmla="*/ 2287851 h 3305672"/>
              <a:gd name="connsiteX25" fmla="*/ 8445934 w 8515734"/>
              <a:gd name="connsiteY25" fmla="*/ 2409771 h 3305672"/>
              <a:gd name="connsiteX26" fmla="*/ 8400214 w 8515734"/>
              <a:gd name="connsiteY26" fmla="*/ 2562171 h 3305672"/>
              <a:gd name="connsiteX27" fmla="*/ 8247814 w 8515734"/>
              <a:gd name="connsiteY27" fmla="*/ 2760291 h 3305672"/>
              <a:gd name="connsiteX28" fmla="*/ 8202094 w 8515734"/>
              <a:gd name="connsiteY28" fmla="*/ 2790771 h 3305672"/>
              <a:gd name="connsiteX29" fmla="*/ 8080174 w 8515734"/>
              <a:gd name="connsiteY29" fmla="*/ 2882211 h 3305672"/>
              <a:gd name="connsiteX30" fmla="*/ 8034454 w 8515734"/>
              <a:gd name="connsiteY30" fmla="*/ 2897451 h 3305672"/>
              <a:gd name="connsiteX31" fmla="*/ 7836334 w 8515734"/>
              <a:gd name="connsiteY31" fmla="*/ 3004131 h 3305672"/>
              <a:gd name="connsiteX32" fmla="*/ 5931334 w 8515734"/>
              <a:gd name="connsiteY32" fmla="*/ 3299298 h 3305672"/>
              <a:gd name="connsiteX33" fmla="*/ 4056814 w 8515734"/>
              <a:gd name="connsiteY33"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651174 w 8515734"/>
              <a:gd name="connsiteY16" fmla="*/ 47571 h 3305672"/>
              <a:gd name="connsiteX17" fmla="*/ 5184574 w 8515734"/>
              <a:gd name="connsiteY17" fmla="*/ 1851 h 3305672"/>
              <a:gd name="connsiteX18" fmla="*/ 7059094 w 8515734"/>
              <a:gd name="connsiteY18" fmla="*/ 55621 h 3305672"/>
              <a:gd name="connsiteX19" fmla="*/ 7973494 w 8515734"/>
              <a:gd name="connsiteY19" fmla="*/ 443811 h 3305672"/>
              <a:gd name="connsiteX20" fmla="*/ 8125894 w 8515734"/>
              <a:gd name="connsiteY20" fmla="*/ 641931 h 3305672"/>
              <a:gd name="connsiteX21" fmla="*/ 8491654 w 8515734"/>
              <a:gd name="connsiteY21" fmla="*/ 1632531 h 3305672"/>
              <a:gd name="connsiteX22" fmla="*/ 8476414 w 8515734"/>
              <a:gd name="connsiteY22" fmla="*/ 2181171 h 3305672"/>
              <a:gd name="connsiteX23" fmla="*/ 8461174 w 8515734"/>
              <a:gd name="connsiteY23" fmla="*/ 2287851 h 3305672"/>
              <a:gd name="connsiteX24" fmla="*/ 8445934 w 8515734"/>
              <a:gd name="connsiteY24" fmla="*/ 2409771 h 3305672"/>
              <a:gd name="connsiteX25" fmla="*/ 8400214 w 8515734"/>
              <a:gd name="connsiteY25" fmla="*/ 2562171 h 3305672"/>
              <a:gd name="connsiteX26" fmla="*/ 8247814 w 8515734"/>
              <a:gd name="connsiteY26" fmla="*/ 2760291 h 3305672"/>
              <a:gd name="connsiteX27" fmla="*/ 8202094 w 8515734"/>
              <a:gd name="connsiteY27" fmla="*/ 2790771 h 3305672"/>
              <a:gd name="connsiteX28" fmla="*/ 8080174 w 8515734"/>
              <a:gd name="connsiteY28" fmla="*/ 2882211 h 3305672"/>
              <a:gd name="connsiteX29" fmla="*/ 8034454 w 8515734"/>
              <a:gd name="connsiteY29" fmla="*/ 2897451 h 3305672"/>
              <a:gd name="connsiteX30" fmla="*/ 7836334 w 8515734"/>
              <a:gd name="connsiteY30" fmla="*/ 3004131 h 3305672"/>
              <a:gd name="connsiteX31" fmla="*/ 5931334 w 8515734"/>
              <a:gd name="connsiteY31" fmla="*/ 3299298 h 3305672"/>
              <a:gd name="connsiteX32" fmla="*/ 4056814 w 8515734"/>
              <a:gd name="connsiteY32" fmla="*/ 2692723 h 3305672"/>
              <a:gd name="connsiteX0" fmla="*/ 277294 w 8515734"/>
              <a:gd name="connsiteY0" fmla="*/ 391871 h 3314692"/>
              <a:gd name="connsiteX1" fmla="*/ 246814 w 8515734"/>
              <a:gd name="connsiteY1" fmla="*/ 970991 h 3314692"/>
              <a:gd name="connsiteX2" fmla="*/ 231574 w 8515734"/>
              <a:gd name="connsiteY2" fmla="*/ 1031951 h 3314692"/>
              <a:gd name="connsiteX3" fmla="*/ 201094 w 8515734"/>
              <a:gd name="connsiteY3" fmla="*/ 1184351 h 3314692"/>
              <a:gd name="connsiteX4" fmla="*/ 140134 w 8515734"/>
              <a:gd name="connsiteY4" fmla="*/ 1412951 h 3314692"/>
              <a:gd name="connsiteX5" fmla="*/ 109654 w 8515734"/>
              <a:gd name="connsiteY5" fmla="*/ 1641551 h 3314692"/>
              <a:gd name="connsiteX6" fmla="*/ 94414 w 8515734"/>
              <a:gd name="connsiteY6" fmla="*/ 1717751 h 3314692"/>
              <a:gd name="connsiteX7" fmla="*/ 63934 w 8515734"/>
              <a:gd name="connsiteY7" fmla="*/ 1961591 h 3314692"/>
              <a:gd name="connsiteX8" fmla="*/ 48694 w 8515734"/>
              <a:gd name="connsiteY8" fmla="*/ 2068271 h 3314692"/>
              <a:gd name="connsiteX9" fmla="*/ 33454 w 8515734"/>
              <a:gd name="connsiteY9" fmla="*/ 2159711 h 3314692"/>
              <a:gd name="connsiteX10" fmla="*/ 2974 w 8515734"/>
              <a:gd name="connsiteY10" fmla="*/ 2525471 h 3314692"/>
              <a:gd name="connsiteX11" fmla="*/ 109654 w 8515734"/>
              <a:gd name="connsiteY11" fmla="*/ 2777362 h 3314692"/>
              <a:gd name="connsiteX12" fmla="*/ 2136574 w 8515734"/>
              <a:gd name="connsiteY12" fmla="*/ 2113991 h 3314692"/>
              <a:gd name="connsiteX13" fmla="*/ 3081454 w 8515734"/>
              <a:gd name="connsiteY13" fmla="*/ 772871 h 3314692"/>
              <a:gd name="connsiteX14" fmla="*/ 3614854 w 8515734"/>
              <a:gd name="connsiteY14" fmla="*/ 330911 h 3314692"/>
              <a:gd name="connsiteX15" fmla="*/ 4026334 w 8515734"/>
              <a:gd name="connsiteY15" fmla="*/ 178511 h 3314692"/>
              <a:gd name="connsiteX16" fmla="*/ 5184574 w 8515734"/>
              <a:gd name="connsiteY16" fmla="*/ 10871 h 3314692"/>
              <a:gd name="connsiteX17" fmla="*/ 7059094 w 8515734"/>
              <a:gd name="connsiteY17" fmla="*/ 64641 h 3314692"/>
              <a:gd name="connsiteX18" fmla="*/ 7973494 w 8515734"/>
              <a:gd name="connsiteY18" fmla="*/ 452831 h 3314692"/>
              <a:gd name="connsiteX19" fmla="*/ 8125894 w 8515734"/>
              <a:gd name="connsiteY19" fmla="*/ 650951 h 3314692"/>
              <a:gd name="connsiteX20" fmla="*/ 8491654 w 8515734"/>
              <a:gd name="connsiteY20" fmla="*/ 1641551 h 3314692"/>
              <a:gd name="connsiteX21" fmla="*/ 8476414 w 8515734"/>
              <a:gd name="connsiteY21" fmla="*/ 2190191 h 3314692"/>
              <a:gd name="connsiteX22" fmla="*/ 8461174 w 8515734"/>
              <a:gd name="connsiteY22" fmla="*/ 2296871 h 3314692"/>
              <a:gd name="connsiteX23" fmla="*/ 8445934 w 8515734"/>
              <a:gd name="connsiteY23" fmla="*/ 2418791 h 3314692"/>
              <a:gd name="connsiteX24" fmla="*/ 8400214 w 8515734"/>
              <a:gd name="connsiteY24" fmla="*/ 2571191 h 3314692"/>
              <a:gd name="connsiteX25" fmla="*/ 8247814 w 8515734"/>
              <a:gd name="connsiteY25" fmla="*/ 2769311 h 3314692"/>
              <a:gd name="connsiteX26" fmla="*/ 8202094 w 8515734"/>
              <a:gd name="connsiteY26" fmla="*/ 2799791 h 3314692"/>
              <a:gd name="connsiteX27" fmla="*/ 8080174 w 8515734"/>
              <a:gd name="connsiteY27" fmla="*/ 2891231 h 3314692"/>
              <a:gd name="connsiteX28" fmla="*/ 8034454 w 8515734"/>
              <a:gd name="connsiteY28" fmla="*/ 2906471 h 3314692"/>
              <a:gd name="connsiteX29" fmla="*/ 7836334 w 8515734"/>
              <a:gd name="connsiteY29" fmla="*/ 3013151 h 3314692"/>
              <a:gd name="connsiteX30" fmla="*/ 5931334 w 8515734"/>
              <a:gd name="connsiteY30" fmla="*/ 3308318 h 3314692"/>
              <a:gd name="connsiteX31" fmla="*/ 4056814 w 8515734"/>
              <a:gd name="connsiteY31" fmla="*/ 2701743 h 3314692"/>
              <a:gd name="connsiteX0" fmla="*/ 277294 w 8515734"/>
              <a:gd name="connsiteY0" fmla="*/ 403157 h 3325978"/>
              <a:gd name="connsiteX1" fmla="*/ 246814 w 8515734"/>
              <a:gd name="connsiteY1" fmla="*/ 982277 h 3325978"/>
              <a:gd name="connsiteX2" fmla="*/ 231574 w 8515734"/>
              <a:gd name="connsiteY2" fmla="*/ 1043237 h 3325978"/>
              <a:gd name="connsiteX3" fmla="*/ 201094 w 8515734"/>
              <a:gd name="connsiteY3" fmla="*/ 1195637 h 3325978"/>
              <a:gd name="connsiteX4" fmla="*/ 140134 w 8515734"/>
              <a:gd name="connsiteY4" fmla="*/ 1424237 h 3325978"/>
              <a:gd name="connsiteX5" fmla="*/ 109654 w 8515734"/>
              <a:gd name="connsiteY5" fmla="*/ 1652837 h 3325978"/>
              <a:gd name="connsiteX6" fmla="*/ 94414 w 8515734"/>
              <a:gd name="connsiteY6" fmla="*/ 1729037 h 3325978"/>
              <a:gd name="connsiteX7" fmla="*/ 63934 w 8515734"/>
              <a:gd name="connsiteY7" fmla="*/ 1972877 h 3325978"/>
              <a:gd name="connsiteX8" fmla="*/ 48694 w 8515734"/>
              <a:gd name="connsiteY8" fmla="*/ 2079557 h 3325978"/>
              <a:gd name="connsiteX9" fmla="*/ 33454 w 8515734"/>
              <a:gd name="connsiteY9" fmla="*/ 2170997 h 3325978"/>
              <a:gd name="connsiteX10" fmla="*/ 2974 w 8515734"/>
              <a:gd name="connsiteY10" fmla="*/ 2536757 h 3325978"/>
              <a:gd name="connsiteX11" fmla="*/ 109654 w 8515734"/>
              <a:gd name="connsiteY11" fmla="*/ 2788648 h 3325978"/>
              <a:gd name="connsiteX12" fmla="*/ 2136574 w 8515734"/>
              <a:gd name="connsiteY12" fmla="*/ 2125277 h 3325978"/>
              <a:gd name="connsiteX13" fmla="*/ 3081454 w 8515734"/>
              <a:gd name="connsiteY13" fmla="*/ 784157 h 3325978"/>
              <a:gd name="connsiteX14" fmla="*/ 3614854 w 8515734"/>
              <a:gd name="connsiteY14" fmla="*/ 342197 h 3325978"/>
              <a:gd name="connsiteX15" fmla="*/ 5184574 w 8515734"/>
              <a:gd name="connsiteY15" fmla="*/ 22157 h 3325978"/>
              <a:gd name="connsiteX16" fmla="*/ 7059094 w 8515734"/>
              <a:gd name="connsiteY16" fmla="*/ 75927 h 3325978"/>
              <a:gd name="connsiteX17" fmla="*/ 7973494 w 8515734"/>
              <a:gd name="connsiteY17" fmla="*/ 464117 h 3325978"/>
              <a:gd name="connsiteX18" fmla="*/ 8125894 w 8515734"/>
              <a:gd name="connsiteY18" fmla="*/ 662237 h 3325978"/>
              <a:gd name="connsiteX19" fmla="*/ 8491654 w 8515734"/>
              <a:gd name="connsiteY19" fmla="*/ 1652837 h 3325978"/>
              <a:gd name="connsiteX20" fmla="*/ 8476414 w 8515734"/>
              <a:gd name="connsiteY20" fmla="*/ 2201477 h 3325978"/>
              <a:gd name="connsiteX21" fmla="*/ 8461174 w 8515734"/>
              <a:gd name="connsiteY21" fmla="*/ 2308157 h 3325978"/>
              <a:gd name="connsiteX22" fmla="*/ 8445934 w 8515734"/>
              <a:gd name="connsiteY22" fmla="*/ 2430077 h 3325978"/>
              <a:gd name="connsiteX23" fmla="*/ 8400214 w 8515734"/>
              <a:gd name="connsiteY23" fmla="*/ 2582477 h 3325978"/>
              <a:gd name="connsiteX24" fmla="*/ 8247814 w 8515734"/>
              <a:gd name="connsiteY24" fmla="*/ 2780597 h 3325978"/>
              <a:gd name="connsiteX25" fmla="*/ 8202094 w 8515734"/>
              <a:gd name="connsiteY25" fmla="*/ 2811077 h 3325978"/>
              <a:gd name="connsiteX26" fmla="*/ 8080174 w 8515734"/>
              <a:gd name="connsiteY26" fmla="*/ 2902517 h 3325978"/>
              <a:gd name="connsiteX27" fmla="*/ 8034454 w 8515734"/>
              <a:gd name="connsiteY27" fmla="*/ 2917757 h 3325978"/>
              <a:gd name="connsiteX28" fmla="*/ 7836334 w 8515734"/>
              <a:gd name="connsiteY28" fmla="*/ 3024437 h 3325978"/>
              <a:gd name="connsiteX29" fmla="*/ 5931334 w 8515734"/>
              <a:gd name="connsiteY29" fmla="*/ 3319604 h 3325978"/>
              <a:gd name="connsiteX30" fmla="*/ 4056814 w 8515734"/>
              <a:gd name="connsiteY30" fmla="*/ 2713029 h 3325978"/>
              <a:gd name="connsiteX0" fmla="*/ 277294 w 8515734"/>
              <a:gd name="connsiteY0" fmla="*/ 435892 h 3358713"/>
              <a:gd name="connsiteX1" fmla="*/ 246814 w 8515734"/>
              <a:gd name="connsiteY1" fmla="*/ 1015012 h 3358713"/>
              <a:gd name="connsiteX2" fmla="*/ 231574 w 8515734"/>
              <a:gd name="connsiteY2" fmla="*/ 1075972 h 3358713"/>
              <a:gd name="connsiteX3" fmla="*/ 201094 w 8515734"/>
              <a:gd name="connsiteY3" fmla="*/ 1228372 h 3358713"/>
              <a:gd name="connsiteX4" fmla="*/ 140134 w 8515734"/>
              <a:gd name="connsiteY4" fmla="*/ 1456972 h 3358713"/>
              <a:gd name="connsiteX5" fmla="*/ 109654 w 8515734"/>
              <a:gd name="connsiteY5" fmla="*/ 1685572 h 3358713"/>
              <a:gd name="connsiteX6" fmla="*/ 94414 w 8515734"/>
              <a:gd name="connsiteY6" fmla="*/ 1761772 h 3358713"/>
              <a:gd name="connsiteX7" fmla="*/ 63934 w 8515734"/>
              <a:gd name="connsiteY7" fmla="*/ 2005612 h 3358713"/>
              <a:gd name="connsiteX8" fmla="*/ 48694 w 8515734"/>
              <a:gd name="connsiteY8" fmla="*/ 2112292 h 3358713"/>
              <a:gd name="connsiteX9" fmla="*/ 33454 w 8515734"/>
              <a:gd name="connsiteY9" fmla="*/ 2203732 h 3358713"/>
              <a:gd name="connsiteX10" fmla="*/ 2974 w 8515734"/>
              <a:gd name="connsiteY10" fmla="*/ 2569492 h 3358713"/>
              <a:gd name="connsiteX11" fmla="*/ 109654 w 8515734"/>
              <a:gd name="connsiteY11" fmla="*/ 2821383 h 3358713"/>
              <a:gd name="connsiteX12" fmla="*/ 2136574 w 8515734"/>
              <a:gd name="connsiteY12" fmla="*/ 2158012 h 3358713"/>
              <a:gd name="connsiteX13" fmla="*/ 3081454 w 8515734"/>
              <a:gd name="connsiteY13" fmla="*/ 816892 h 3358713"/>
              <a:gd name="connsiteX14" fmla="*/ 5184574 w 8515734"/>
              <a:gd name="connsiteY14" fmla="*/ 54892 h 3358713"/>
              <a:gd name="connsiteX15" fmla="*/ 7059094 w 8515734"/>
              <a:gd name="connsiteY15" fmla="*/ 108662 h 3358713"/>
              <a:gd name="connsiteX16" fmla="*/ 7973494 w 8515734"/>
              <a:gd name="connsiteY16" fmla="*/ 496852 h 3358713"/>
              <a:gd name="connsiteX17" fmla="*/ 8125894 w 8515734"/>
              <a:gd name="connsiteY17" fmla="*/ 694972 h 3358713"/>
              <a:gd name="connsiteX18" fmla="*/ 8491654 w 8515734"/>
              <a:gd name="connsiteY18" fmla="*/ 1685572 h 3358713"/>
              <a:gd name="connsiteX19" fmla="*/ 8476414 w 8515734"/>
              <a:gd name="connsiteY19" fmla="*/ 2234212 h 3358713"/>
              <a:gd name="connsiteX20" fmla="*/ 8461174 w 8515734"/>
              <a:gd name="connsiteY20" fmla="*/ 2340892 h 3358713"/>
              <a:gd name="connsiteX21" fmla="*/ 8445934 w 8515734"/>
              <a:gd name="connsiteY21" fmla="*/ 2462812 h 3358713"/>
              <a:gd name="connsiteX22" fmla="*/ 8400214 w 8515734"/>
              <a:gd name="connsiteY22" fmla="*/ 2615212 h 3358713"/>
              <a:gd name="connsiteX23" fmla="*/ 8247814 w 8515734"/>
              <a:gd name="connsiteY23" fmla="*/ 2813332 h 3358713"/>
              <a:gd name="connsiteX24" fmla="*/ 8202094 w 8515734"/>
              <a:gd name="connsiteY24" fmla="*/ 2843812 h 3358713"/>
              <a:gd name="connsiteX25" fmla="*/ 8080174 w 8515734"/>
              <a:gd name="connsiteY25" fmla="*/ 2935252 h 3358713"/>
              <a:gd name="connsiteX26" fmla="*/ 8034454 w 8515734"/>
              <a:gd name="connsiteY26" fmla="*/ 2950492 h 3358713"/>
              <a:gd name="connsiteX27" fmla="*/ 7836334 w 8515734"/>
              <a:gd name="connsiteY27" fmla="*/ 3057172 h 3358713"/>
              <a:gd name="connsiteX28" fmla="*/ 5931334 w 8515734"/>
              <a:gd name="connsiteY28" fmla="*/ 3352339 h 3358713"/>
              <a:gd name="connsiteX29" fmla="*/ 4056814 w 8515734"/>
              <a:gd name="connsiteY29" fmla="*/ 2745764 h 3358713"/>
              <a:gd name="connsiteX0" fmla="*/ 277294 w 8515734"/>
              <a:gd name="connsiteY0" fmla="*/ 443989 h 3366810"/>
              <a:gd name="connsiteX1" fmla="*/ 246814 w 8515734"/>
              <a:gd name="connsiteY1" fmla="*/ 1023109 h 3366810"/>
              <a:gd name="connsiteX2" fmla="*/ 231574 w 8515734"/>
              <a:gd name="connsiteY2" fmla="*/ 1084069 h 3366810"/>
              <a:gd name="connsiteX3" fmla="*/ 201094 w 8515734"/>
              <a:gd name="connsiteY3" fmla="*/ 1236469 h 3366810"/>
              <a:gd name="connsiteX4" fmla="*/ 140134 w 8515734"/>
              <a:gd name="connsiteY4" fmla="*/ 1465069 h 3366810"/>
              <a:gd name="connsiteX5" fmla="*/ 109654 w 8515734"/>
              <a:gd name="connsiteY5" fmla="*/ 1693669 h 3366810"/>
              <a:gd name="connsiteX6" fmla="*/ 94414 w 8515734"/>
              <a:gd name="connsiteY6" fmla="*/ 1769869 h 3366810"/>
              <a:gd name="connsiteX7" fmla="*/ 63934 w 8515734"/>
              <a:gd name="connsiteY7" fmla="*/ 2013709 h 3366810"/>
              <a:gd name="connsiteX8" fmla="*/ 48694 w 8515734"/>
              <a:gd name="connsiteY8" fmla="*/ 2120389 h 3366810"/>
              <a:gd name="connsiteX9" fmla="*/ 33454 w 8515734"/>
              <a:gd name="connsiteY9" fmla="*/ 2211829 h 3366810"/>
              <a:gd name="connsiteX10" fmla="*/ 2974 w 8515734"/>
              <a:gd name="connsiteY10" fmla="*/ 2577589 h 3366810"/>
              <a:gd name="connsiteX11" fmla="*/ 109654 w 8515734"/>
              <a:gd name="connsiteY11" fmla="*/ 2829480 h 3366810"/>
              <a:gd name="connsiteX12" fmla="*/ 2136574 w 8515734"/>
              <a:gd name="connsiteY12" fmla="*/ 2166109 h 3366810"/>
              <a:gd name="connsiteX13" fmla="*/ 3081454 w 8515734"/>
              <a:gd name="connsiteY13" fmla="*/ 824989 h 3366810"/>
              <a:gd name="connsiteX14" fmla="*/ 5184574 w 8515734"/>
              <a:gd name="connsiteY14" fmla="*/ 62989 h 3366810"/>
              <a:gd name="connsiteX15" fmla="*/ 7059094 w 8515734"/>
              <a:gd name="connsiteY15" fmla="*/ 116759 h 3366810"/>
              <a:gd name="connsiteX16" fmla="*/ 8125894 w 8515734"/>
              <a:gd name="connsiteY16" fmla="*/ 703069 h 3366810"/>
              <a:gd name="connsiteX17" fmla="*/ 8491654 w 8515734"/>
              <a:gd name="connsiteY17" fmla="*/ 1693669 h 3366810"/>
              <a:gd name="connsiteX18" fmla="*/ 8476414 w 8515734"/>
              <a:gd name="connsiteY18" fmla="*/ 2242309 h 3366810"/>
              <a:gd name="connsiteX19" fmla="*/ 8461174 w 8515734"/>
              <a:gd name="connsiteY19" fmla="*/ 2348989 h 3366810"/>
              <a:gd name="connsiteX20" fmla="*/ 8445934 w 8515734"/>
              <a:gd name="connsiteY20" fmla="*/ 2470909 h 3366810"/>
              <a:gd name="connsiteX21" fmla="*/ 8400214 w 8515734"/>
              <a:gd name="connsiteY21" fmla="*/ 2623309 h 3366810"/>
              <a:gd name="connsiteX22" fmla="*/ 8247814 w 8515734"/>
              <a:gd name="connsiteY22" fmla="*/ 2821429 h 3366810"/>
              <a:gd name="connsiteX23" fmla="*/ 8202094 w 8515734"/>
              <a:gd name="connsiteY23" fmla="*/ 2851909 h 3366810"/>
              <a:gd name="connsiteX24" fmla="*/ 8080174 w 8515734"/>
              <a:gd name="connsiteY24" fmla="*/ 2943349 h 3366810"/>
              <a:gd name="connsiteX25" fmla="*/ 8034454 w 8515734"/>
              <a:gd name="connsiteY25" fmla="*/ 2958589 h 3366810"/>
              <a:gd name="connsiteX26" fmla="*/ 7836334 w 8515734"/>
              <a:gd name="connsiteY26" fmla="*/ 3065269 h 3366810"/>
              <a:gd name="connsiteX27" fmla="*/ 5931334 w 8515734"/>
              <a:gd name="connsiteY27" fmla="*/ 3360436 h 3366810"/>
              <a:gd name="connsiteX28" fmla="*/ 4056814 w 8515734"/>
              <a:gd name="connsiteY28" fmla="*/ 2753861 h 3366810"/>
              <a:gd name="connsiteX0" fmla="*/ 277294 w 8515566"/>
              <a:gd name="connsiteY0" fmla="*/ 443989 h 3366810"/>
              <a:gd name="connsiteX1" fmla="*/ 246814 w 8515566"/>
              <a:gd name="connsiteY1" fmla="*/ 1023109 h 3366810"/>
              <a:gd name="connsiteX2" fmla="*/ 231574 w 8515566"/>
              <a:gd name="connsiteY2" fmla="*/ 1084069 h 3366810"/>
              <a:gd name="connsiteX3" fmla="*/ 201094 w 8515566"/>
              <a:gd name="connsiteY3" fmla="*/ 1236469 h 3366810"/>
              <a:gd name="connsiteX4" fmla="*/ 140134 w 8515566"/>
              <a:gd name="connsiteY4" fmla="*/ 1465069 h 3366810"/>
              <a:gd name="connsiteX5" fmla="*/ 109654 w 8515566"/>
              <a:gd name="connsiteY5" fmla="*/ 1693669 h 3366810"/>
              <a:gd name="connsiteX6" fmla="*/ 94414 w 8515566"/>
              <a:gd name="connsiteY6" fmla="*/ 1769869 h 3366810"/>
              <a:gd name="connsiteX7" fmla="*/ 63934 w 8515566"/>
              <a:gd name="connsiteY7" fmla="*/ 2013709 h 3366810"/>
              <a:gd name="connsiteX8" fmla="*/ 48694 w 8515566"/>
              <a:gd name="connsiteY8" fmla="*/ 2120389 h 3366810"/>
              <a:gd name="connsiteX9" fmla="*/ 33454 w 8515566"/>
              <a:gd name="connsiteY9" fmla="*/ 2211829 h 3366810"/>
              <a:gd name="connsiteX10" fmla="*/ 2974 w 8515566"/>
              <a:gd name="connsiteY10" fmla="*/ 2577589 h 3366810"/>
              <a:gd name="connsiteX11" fmla="*/ 109654 w 8515566"/>
              <a:gd name="connsiteY11" fmla="*/ 2829480 h 3366810"/>
              <a:gd name="connsiteX12" fmla="*/ 2136574 w 8515566"/>
              <a:gd name="connsiteY12" fmla="*/ 2166109 h 3366810"/>
              <a:gd name="connsiteX13" fmla="*/ 3081454 w 8515566"/>
              <a:gd name="connsiteY13" fmla="*/ 824989 h 3366810"/>
              <a:gd name="connsiteX14" fmla="*/ 5184574 w 8515566"/>
              <a:gd name="connsiteY14" fmla="*/ 62989 h 3366810"/>
              <a:gd name="connsiteX15" fmla="*/ 7059094 w 8515566"/>
              <a:gd name="connsiteY15" fmla="*/ 116759 h 3366810"/>
              <a:gd name="connsiteX16" fmla="*/ 8125894 w 8515566"/>
              <a:gd name="connsiteY16" fmla="*/ 703069 h 3366810"/>
              <a:gd name="connsiteX17" fmla="*/ 8491654 w 8515566"/>
              <a:gd name="connsiteY17" fmla="*/ 1693669 h 3366810"/>
              <a:gd name="connsiteX18" fmla="*/ 8476414 w 8515566"/>
              <a:gd name="connsiteY18" fmla="*/ 2242309 h 3366810"/>
              <a:gd name="connsiteX19" fmla="*/ 8445934 w 8515566"/>
              <a:gd name="connsiteY19" fmla="*/ 2470909 h 3366810"/>
              <a:gd name="connsiteX20" fmla="*/ 8400214 w 8515566"/>
              <a:gd name="connsiteY20" fmla="*/ 2623309 h 3366810"/>
              <a:gd name="connsiteX21" fmla="*/ 8247814 w 8515566"/>
              <a:gd name="connsiteY21" fmla="*/ 2821429 h 3366810"/>
              <a:gd name="connsiteX22" fmla="*/ 8202094 w 8515566"/>
              <a:gd name="connsiteY22" fmla="*/ 2851909 h 3366810"/>
              <a:gd name="connsiteX23" fmla="*/ 8080174 w 8515566"/>
              <a:gd name="connsiteY23" fmla="*/ 2943349 h 3366810"/>
              <a:gd name="connsiteX24" fmla="*/ 8034454 w 8515566"/>
              <a:gd name="connsiteY24" fmla="*/ 2958589 h 3366810"/>
              <a:gd name="connsiteX25" fmla="*/ 7836334 w 8515566"/>
              <a:gd name="connsiteY25" fmla="*/ 3065269 h 3366810"/>
              <a:gd name="connsiteX26" fmla="*/ 5931334 w 8515566"/>
              <a:gd name="connsiteY26" fmla="*/ 3360436 h 3366810"/>
              <a:gd name="connsiteX27" fmla="*/ 4056814 w 8515566"/>
              <a:gd name="connsiteY27"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202094 w 8517087"/>
              <a:gd name="connsiteY21" fmla="*/ 2851909 h 3366810"/>
              <a:gd name="connsiteX22" fmla="*/ 8080174 w 8517087"/>
              <a:gd name="connsiteY22" fmla="*/ 2943349 h 3366810"/>
              <a:gd name="connsiteX23" fmla="*/ 8034454 w 8517087"/>
              <a:gd name="connsiteY23" fmla="*/ 2958589 h 3366810"/>
              <a:gd name="connsiteX24" fmla="*/ 7836334 w 8517087"/>
              <a:gd name="connsiteY24" fmla="*/ 3065269 h 3366810"/>
              <a:gd name="connsiteX25" fmla="*/ 5931334 w 8517087"/>
              <a:gd name="connsiteY25" fmla="*/ 3360436 h 3366810"/>
              <a:gd name="connsiteX26" fmla="*/ 4056814 w 8517087"/>
              <a:gd name="connsiteY26"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80174 w 8517087"/>
              <a:gd name="connsiteY21" fmla="*/ 2943349 h 3366810"/>
              <a:gd name="connsiteX22" fmla="*/ 8034454 w 8517087"/>
              <a:gd name="connsiteY22" fmla="*/ 2958589 h 3366810"/>
              <a:gd name="connsiteX23" fmla="*/ 7836334 w 8517087"/>
              <a:gd name="connsiteY23" fmla="*/ 3065269 h 3366810"/>
              <a:gd name="connsiteX24" fmla="*/ 5931334 w 8517087"/>
              <a:gd name="connsiteY24" fmla="*/ 3360436 h 3366810"/>
              <a:gd name="connsiteX25" fmla="*/ 4056814 w 8517087"/>
              <a:gd name="connsiteY25"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34454 w 8517087"/>
              <a:gd name="connsiteY21" fmla="*/ 2958589 h 3366810"/>
              <a:gd name="connsiteX22" fmla="*/ 7836334 w 8517087"/>
              <a:gd name="connsiteY22" fmla="*/ 3065269 h 3366810"/>
              <a:gd name="connsiteX23" fmla="*/ 5931334 w 8517087"/>
              <a:gd name="connsiteY23" fmla="*/ 3360436 h 3366810"/>
              <a:gd name="connsiteX24" fmla="*/ 4056814 w 8517087"/>
              <a:gd name="connsiteY24" fmla="*/ 2753861 h 3366810"/>
              <a:gd name="connsiteX0" fmla="*/ 277294 w 8517087"/>
              <a:gd name="connsiteY0" fmla="*/ 443989 h 3367284"/>
              <a:gd name="connsiteX1" fmla="*/ 246814 w 8517087"/>
              <a:gd name="connsiteY1" fmla="*/ 1023109 h 3367284"/>
              <a:gd name="connsiteX2" fmla="*/ 231574 w 8517087"/>
              <a:gd name="connsiteY2" fmla="*/ 1084069 h 3367284"/>
              <a:gd name="connsiteX3" fmla="*/ 201094 w 8517087"/>
              <a:gd name="connsiteY3" fmla="*/ 1236469 h 3367284"/>
              <a:gd name="connsiteX4" fmla="*/ 140134 w 8517087"/>
              <a:gd name="connsiteY4" fmla="*/ 1465069 h 3367284"/>
              <a:gd name="connsiteX5" fmla="*/ 109654 w 8517087"/>
              <a:gd name="connsiteY5" fmla="*/ 1693669 h 3367284"/>
              <a:gd name="connsiteX6" fmla="*/ 94414 w 8517087"/>
              <a:gd name="connsiteY6" fmla="*/ 1769869 h 3367284"/>
              <a:gd name="connsiteX7" fmla="*/ 63934 w 8517087"/>
              <a:gd name="connsiteY7" fmla="*/ 2013709 h 3367284"/>
              <a:gd name="connsiteX8" fmla="*/ 48694 w 8517087"/>
              <a:gd name="connsiteY8" fmla="*/ 2120389 h 3367284"/>
              <a:gd name="connsiteX9" fmla="*/ 33454 w 8517087"/>
              <a:gd name="connsiteY9" fmla="*/ 2211829 h 3367284"/>
              <a:gd name="connsiteX10" fmla="*/ 2974 w 8517087"/>
              <a:gd name="connsiteY10" fmla="*/ 2577589 h 3367284"/>
              <a:gd name="connsiteX11" fmla="*/ 109654 w 8517087"/>
              <a:gd name="connsiteY11" fmla="*/ 2829480 h 3367284"/>
              <a:gd name="connsiteX12" fmla="*/ 2136574 w 8517087"/>
              <a:gd name="connsiteY12" fmla="*/ 2166109 h 3367284"/>
              <a:gd name="connsiteX13" fmla="*/ 3081454 w 8517087"/>
              <a:gd name="connsiteY13" fmla="*/ 824989 h 3367284"/>
              <a:gd name="connsiteX14" fmla="*/ 5184574 w 8517087"/>
              <a:gd name="connsiteY14" fmla="*/ 62989 h 3367284"/>
              <a:gd name="connsiteX15" fmla="*/ 7059094 w 8517087"/>
              <a:gd name="connsiteY15" fmla="*/ 116759 h 3367284"/>
              <a:gd name="connsiteX16" fmla="*/ 8125894 w 8517087"/>
              <a:gd name="connsiteY16" fmla="*/ 703069 h 3367284"/>
              <a:gd name="connsiteX17" fmla="*/ 8491654 w 8517087"/>
              <a:gd name="connsiteY17" fmla="*/ 1693669 h 3367284"/>
              <a:gd name="connsiteX18" fmla="*/ 8476414 w 8517087"/>
              <a:gd name="connsiteY18" fmla="*/ 2242309 h 3367284"/>
              <a:gd name="connsiteX19" fmla="*/ 8400214 w 8517087"/>
              <a:gd name="connsiteY19" fmla="*/ 2623309 h 3367284"/>
              <a:gd name="connsiteX20" fmla="*/ 8247814 w 8517087"/>
              <a:gd name="connsiteY20" fmla="*/ 2821429 h 3367284"/>
              <a:gd name="connsiteX21" fmla="*/ 7836334 w 8517087"/>
              <a:gd name="connsiteY21" fmla="*/ 3065269 h 3367284"/>
              <a:gd name="connsiteX22" fmla="*/ 5931334 w 8517087"/>
              <a:gd name="connsiteY22" fmla="*/ 3360436 h 3367284"/>
              <a:gd name="connsiteX23" fmla="*/ 4056814 w 8517087"/>
              <a:gd name="connsiteY23" fmla="*/ 2753861 h 3367284"/>
              <a:gd name="connsiteX0" fmla="*/ 277294 w 8523253"/>
              <a:gd name="connsiteY0" fmla="*/ 443989 h 3367284"/>
              <a:gd name="connsiteX1" fmla="*/ 246814 w 8523253"/>
              <a:gd name="connsiteY1" fmla="*/ 1023109 h 3367284"/>
              <a:gd name="connsiteX2" fmla="*/ 231574 w 8523253"/>
              <a:gd name="connsiteY2" fmla="*/ 1084069 h 3367284"/>
              <a:gd name="connsiteX3" fmla="*/ 201094 w 8523253"/>
              <a:gd name="connsiteY3" fmla="*/ 1236469 h 3367284"/>
              <a:gd name="connsiteX4" fmla="*/ 140134 w 8523253"/>
              <a:gd name="connsiteY4" fmla="*/ 1465069 h 3367284"/>
              <a:gd name="connsiteX5" fmla="*/ 109654 w 8523253"/>
              <a:gd name="connsiteY5" fmla="*/ 1693669 h 3367284"/>
              <a:gd name="connsiteX6" fmla="*/ 94414 w 8523253"/>
              <a:gd name="connsiteY6" fmla="*/ 1769869 h 3367284"/>
              <a:gd name="connsiteX7" fmla="*/ 63934 w 8523253"/>
              <a:gd name="connsiteY7" fmla="*/ 2013709 h 3367284"/>
              <a:gd name="connsiteX8" fmla="*/ 48694 w 8523253"/>
              <a:gd name="connsiteY8" fmla="*/ 2120389 h 3367284"/>
              <a:gd name="connsiteX9" fmla="*/ 33454 w 8523253"/>
              <a:gd name="connsiteY9" fmla="*/ 2211829 h 3367284"/>
              <a:gd name="connsiteX10" fmla="*/ 2974 w 8523253"/>
              <a:gd name="connsiteY10" fmla="*/ 2577589 h 3367284"/>
              <a:gd name="connsiteX11" fmla="*/ 109654 w 8523253"/>
              <a:gd name="connsiteY11" fmla="*/ 2829480 h 3367284"/>
              <a:gd name="connsiteX12" fmla="*/ 2136574 w 8523253"/>
              <a:gd name="connsiteY12" fmla="*/ 2166109 h 3367284"/>
              <a:gd name="connsiteX13" fmla="*/ 3081454 w 8523253"/>
              <a:gd name="connsiteY13" fmla="*/ 824989 h 3367284"/>
              <a:gd name="connsiteX14" fmla="*/ 5184574 w 8523253"/>
              <a:gd name="connsiteY14" fmla="*/ 62989 h 3367284"/>
              <a:gd name="connsiteX15" fmla="*/ 7059094 w 8523253"/>
              <a:gd name="connsiteY15" fmla="*/ 116759 h 3367284"/>
              <a:gd name="connsiteX16" fmla="*/ 8125894 w 8523253"/>
              <a:gd name="connsiteY16" fmla="*/ 703069 h 3367284"/>
              <a:gd name="connsiteX17" fmla="*/ 8491654 w 8523253"/>
              <a:gd name="connsiteY17" fmla="*/ 1693669 h 3367284"/>
              <a:gd name="connsiteX18" fmla="*/ 8476414 w 8523253"/>
              <a:gd name="connsiteY18" fmla="*/ 2242309 h 3367284"/>
              <a:gd name="connsiteX19" fmla="*/ 8247814 w 8523253"/>
              <a:gd name="connsiteY19" fmla="*/ 2821429 h 3367284"/>
              <a:gd name="connsiteX20" fmla="*/ 7836334 w 8523253"/>
              <a:gd name="connsiteY20" fmla="*/ 3065269 h 3367284"/>
              <a:gd name="connsiteX21" fmla="*/ 5931334 w 8523253"/>
              <a:gd name="connsiteY21" fmla="*/ 3360436 h 3367284"/>
              <a:gd name="connsiteX22" fmla="*/ 4056814 w 8523253"/>
              <a:gd name="connsiteY22" fmla="*/ 2753861 h 3367284"/>
              <a:gd name="connsiteX0" fmla="*/ 277294 w 8493466"/>
              <a:gd name="connsiteY0" fmla="*/ 443989 h 3367284"/>
              <a:gd name="connsiteX1" fmla="*/ 246814 w 8493466"/>
              <a:gd name="connsiteY1" fmla="*/ 1023109 h 3367284"/>
              <a:gd name="connsiteX2" fmla="*/ 231574 w 8493466"/>
              <a:gd name="connsiteY2" fmla="*/ 1084069 h 3367284"/>
              <a:gd name="connsiteX3" fmla="*/ 201094 w 8493466"/>
              <a:gd name="connsiteY3" fmla="*/ 1236469 h 3367284"/>
              <a:gd name="connsiteX4" fmla="*/ 140134 w 8493466"/>
              <a:gd name="connsiteY4" fmla="*/ 1465069 h 3367284"/>
              <a:gd name="connsiteX5" fmla="*/ 109654 w 8493466"/>
              <a:gd name="connsiteY5" fmla="*/ 1693669 h 3367284"/>
              <a:gd name="connsiteX6" fmla="*/ 94414 w 8493466"/>
              <a:gd name="connsiteY6" fmla="*/ 1769869 h 3367284"/>
              <a:gd name="connsiteX7" fmla="*/ 63934 w 8493466"/>
              <a:gd name="connsiteY7" fmla="*/ 2013709 h 3367284"/>
              <a:gd name="connsiteX8" fmla="*/ 48694 w 8493466"/>
              <a:gd name="connsiteY8" fmla="*/ 2120389 h 3367284"/>
              <a:gd name="connsiteX9" fmla="*/ 33454 w 8493466"/>
              <a:gd name="connsiteY9" fmla="*/ 2211829 h 3367284"/>
              <a:gd name="connsiteX10" fmla="*/ 2974 w 8493466"/>
              <a:gd name="connsiteY10" fmla="*/ 2577589 h 3367284"/>
              <a:gd name="connsiteX11" fmla="*/ 109654 w 8493466"/>
              <a:gd name="connsiteY11" fmla="*/ 2829480 h 3367284"/>
              <a:gd name="connsiteX12" fmla="*/ 2136574 w 8493466"/>
              <a:gd name="connsiteY12" fmla="*/ 2166109 h 3367284"/>
              <a:gd name="connsiteX13" fmla="*/ 3081454 w 8493466"/>
              <a:gd name="connsiteY13" fmla="*/ 824989 h 3367284"/>
              <a:gd name="connsiteX14" fmla="*/ 5184574 w 8493466"/>
              <a:gd name="connsiteY14" fmla="*/ 62989 h 3367284"/>
              <a:gd name="connsiteX15" fmla="*/ 7059094 w 8493466"/>
              <a:gd name="connsiteY15" fmla="*/ 116759 h 3367284"/>
              <a:gd name="connsiteX16" fmla="*/ 8125894 w 8493466"/>
              <a:gd name="connsiteY16" fmla="*/ 703069 h 3367284"/>
              <a:gd name="connsiteX17" fmla="*/ 8491654 w 8493466"/>
              <a:gd name="connsiteY17" fmla="*/ 1693669 h 3367284"/>
              <a:gd name="connsiteX18" fmla="*/ 8247814 w 8493466"/>
              <a:gd name="connsiteY18" fmla="*/ 2821429 h 3367284"/>
              <a:gd name="connsiteX19" fmla="*/ 7836334 w 8493466"/>
              <a:gd name="connsiteY19" fmla="*/ 3065269 h 3367284"/>
              <a:gd name="connsiteX20" fmla="*/ 5931334 w 8493466"/>
              <a:gd name="connsiteY20" fmla="*/ 3360436 h 3367284"/>
              <a:gd name="connsiteX21" fmla="*/ 4056814 w 8493466"/>
              <a:gd name="connsiteY21" fmla="*/ 2753861 h 3367284"/>
              <a:gd name="connsiteX0" fmla="*/ 277294 w 8705904"/>
              <a:gd name="connsiteY0" fmla="*/ 443989 h 3367284"/>
              <a:gd name="connsiteX1" fmla="*/ 246814 w 8705904"/>
              <a:gd name="connsiteY1" fmla="*/ 1023109 h 3367284"/>
              <a:gd name="connsiteX2" fmla="*/ 231574 w 8705904"/>
              <a:gd name="connsiteY2" fmla="*/ 1084069 h 3367284"/>
              <a:gd name="connsiteX3" fmla="*/ 201094 w 8705904"/>
              <a:gd name="connsiteY3" fmla="*/ 1236469 h 3367284"/>
              <a:gd name="connsiteX4" fmla="*/ 140134 w 8705904"/>
              <a:gd name="connsiteY4" fmla="*/ 1465069 h 3367284"/>
              <a:gd name="connsiteX5" fmla="*/ 109654 w 8705904"/>
              <a:gd name="connsiteY5" fmla="*/ 1693669 h 3367284"/>
              <a:gd name="connsiteX6" fmla="*/ 94414 w 8705904"/>
              <a:gd name="connsiteY6" fmla="*/ 1769869 h 3367284"/>
              <a:gd name="connsiteX7" fmla="*/ 63934 w 8705904"/>
              <a:gd name="connsiteY7" fmla="*/ 2013709 h 3367284"/>
              <a:gd name="connsiteX8" fmla="*/ 48694 w 8705904"/>
              <a:gd name="connsiteY8" fmla="*/ 2120389 h 3367284"/>
              <a:gd name="connsiteX9" fmla="*/ 33454 w 8705904"/>
              <a:gd name="connsiteY9" fmla="*/ 2211829 h 3367284"/>
              <a:gd name="connsiteX10" fmla="*/ 2974 w 8705904"/>
              <a:gd name="connsiteY10" fmla="*/ 2577589 h 3367284"/>
              <a:gd name="connsiteX11" fmla="*/ 109654 w 8705904"/>
              <a:gd name="connsiteY11" fmla="*/ 2829480 h 3367284"/>
              <a:gd name="connsiteX12" fmla="*/ 2136574 w 8705904"/>
              <a:gd name="connsiteY12" fmla="*/ 2166109 h 3367284"/>
              <a:gd name="connsiteX13" fmla="*/ 3081454 w 8705904"/>
              <a:gd name="connsiteY13" fmla="*/ 824989 h 3367284"/>
              <a:gd name="connsiteX14" fmla="*/ 5184574 w 8705904"/>
              <a:gd name="connsiteY14" fmla="*/ 62989 h 3367284"/>
              <a:gd name="connsiteX15" fmla="*/ 7059094 w 8705904"/>
              <a:gd name="connsiteY15" fmla="*/ 116759 h 3367284"/>
              <a:gd name="connsiteX16" fmla="*/ 8125894 w 8705904"/>
              <a:gd name="connsiteY16" fmla="*/ 703069 h 3367284"/>
              <a:gd name="connsiteX17" fmla="*/ 8705014 w 8705904"/>
              <a:gd name="connsiteY17" fmla="*/ 1743415 h 3367284"/>
              <a:gd name="connsiteX18" fmla="*/ 8247814 w 8705904"/>
              <a:gd name="connsiteY18" fmla="*/ 2821429 h 3367284"/>
              <a:gd name="connsiteX19" fmla="*/ 7836334 w 8705904"/>
              <a:gd name="connsiteY19" fmla="*/ 3065269 h 3367284"/>
              <a:gd name="connsiteX20" fmla="*/ 5931334 w 8705904"/>
              <a:gd name="connsiteY20" fmla="*/ 3360436 h 3367284"/>
              <a:gd name="connsiteX21" fmla="*/ 4056814 w 8705904"/>
              <a:gd name="connsiteY21" fmla="*/ 2753861 h 3367284"/>
              <a:gd name="connsiteX0" fmla="*/ 277294 w 8709476"/>
              <a:gd name="connsiteY0" fmla="*/ 443989 h 3375570"/>
              <a:gd name="connsiteX1" fmla="*/ 246814 w 8709476"/>
              <a:gd name="connsiteY1" fmla="*/ 1023109 h 3375570"/>
              <a:gd name="connsiteX2" fmla="*/ 231574 w 8709476"/>
              <a:gd name="connsiteY2" fmla="*/ 1084069 h 3375570"/>
              <a:gd name="connsiteX3" fmla="*/ 201094 w 8709476"/>
              <a:gd name="connsiteY3" fmla="*/ 1236469 h 3375570"/>
              <a:gd name="connsiteX4" fmla="*/ 140134 w 8709476"/>
              <a:gd name="connsiteY4" fmla="*/ 1465069 h 3375570"/>
              <a:gd name="connsiteX5" fmla="*/ 109654 w 8709476"/>
              <a:gd name="connsiteY5" fmla="*/ 1693669 h 3375570"/>
              <a:gd name="connsiteX6" fmla="*/ 94414 w 8709476"/>
              <a:gd name="connsiteY6" fmla="*/ 1769869 h 3375570"/>
              <a:gd name="connsiteX7" fmla="*/ 63934 w 8709476"/>
              <a:gd name="connsiteY7" fmla="*/ 2013709 h 3375570"/>
              <a:gd name="connsiteX8" fmla="*/ 48694 w 8709476"/>
              <a:gd name="connsiteY8" fmla="*/ 2120389 h 3375570"/>
              <a:gd name="connsiteX9" fmla="*/ 33454 w 8709476"/>
              <a:gd name="connsiteY9" fmla="*/ 2211829 h 3375570"/>
              <a:gd name="connsiteX10" fmla="*/ 2974 w 8709476"/>
              <a:gd name="connsiteY10" fmla="*/ 2577589 h 3375570"/>
              <a:gd name="connsiteX11" fmla="*/ 109654 w 8709476"/>
              <a:gd name="connsiteY11" fmla="*/ 2829480 h 3375570"/>
              <a:gd name="connsiteX12" fmla="*/ 2136574 w 8709476"/>
              <a:gd name="connsiteY12" fmla="*/ 2166109 h 3375570"/>
              <a:gd name="connsiteX13" fmla="*/ 3081454 w 8709476"/>
              <a:gd name="connsiteY13" fmla="*/ 824989 h 3375570"/>
              <a:gd name="connsiteX14" fmla="*/ 5184574 w 8709476"/>
              <a:gd name="connsiteY14" fmla="*/ 62989 h 3375570"/>
              <a:gd name="connsiteX15" fmla="*/ 7059094 w 8709476"/>
              <a:gd name="connsiteY15" fmla="*/ 116759 h 3375570"/>
              <a:gd name="connsiteX16" fmla="*/ 8125894 w 8709476"/>
              <a:gd name="connsiteY16" fmla="*/ 703069 h 3375570"/>
              <a:gd name="connsiteX17" fmla="*/ 8705014 w 8709476"/>
              <a:gd name="connsiteY17" fmla="*/ 1743415 h 3375570"/>
              <a:gd name="connsiteX18" fmla="*/ 7836334 w 8709476"/>
              <a:gd name="connsiteY18" fmla="*/ 3065269 h 3375570"/>
              <a:gd name="connsiteX19" fmla="*/ 5931334 w 8709476"/>
              <a:gd name="connsiteY19" fmla="*/ 3360436 h 3375570"/>
              <a:gd name="connsiteX20" fmla="*/ 4056814 w 8709476"/>
              <a:gd name="connsiteY20" fmla="*/ 2753861 h 3375570"/>
              <a:gd name="connsiteX0" fmla="*/ 277294 w 8705150"/>
              <a:gd name="connsiteY0" fmla="*/ 443989 h 3362863"/>
              <a:gd name="connsiteX1" fmla="*/ 246814 w 8705150"/>
              <a:gd name="connsiteY1" fmla="*/ 1023109 h 3362863"/>
              <a:gd name="connsiteX2" fmla="*/ 231574 w 8705150"/>
              <a:gd name="connsiteY2" fmla="*/ 1084069 h 3362863"/>
              <a:gd name="connsiteX3" fmla="*/ 201094 w 8705150"/>
              <a:gd name="connsiteY3" fmla="*/ 1236469 h 3362863"/>
              <a:gd name="connsiteX4" fmla="*/ 140134 w 8705150"/>
              <a:gd name="connsiteY4" fmla="*/ 1465069 h 3362863"/>
              <a:gd name="connsiteX5" fmla="*/ 109654 w 8705150"/>
              <a:gd name="connsiteY5" fmla="*/ 1693669 h 3362863"/>
              <a:gd name="connsiteX6" fmla="*/ 94414 w 8705150"/>
              <a:gd name="connsiteY6" fmla="*/ 1769869 h 3362863"/>
              <a:gd name="connsiteX7" fmla="*/ 63934 w 8705150"/>
              <a:gd name="connsiteY7" fmla="*/ 2013709 h 3362863"/>
              <a:gd name="connsiteX8" fmla="*/ 48694 w 8705150"/>
              <a:gd name="connsiteY8" fmla="*/ 2120389 h 3362863"/>
              <a:gd name="connsiteX9" fmla="*/ 33454 w 8705150"/>
              <a:gd name="connsiteY9" fmla="*/ 2211829 h 3362863"/>
              <a:gd name="connsiteX10" fmla="*/ 2974 w 8705150"/>
              <a:gd name="connsiteY10" fmla="*/ 2577589 h 3362863"/>
              <a:gd name="connsiteX11" fmla="*/ 109654 w 8705150"/>
              <a:gd name="connsiteY11" fmla="*/ 2829480 h 3362863"/>
              <a:gd name="connsiteX12" fmla="*/ 2136574 w 8705150"/>
              <a:gd name="connsiteY12" fmla="*/ 2166109 h 3362863"/>
              <a:gd name="connsiteX13" fmla="*/ 3081454 w 8705150"/>
              <a:gd name="connsiteY13" fmla="*/ 824989 h 3362863"/>
              <a:gd name="connsiteX14" fmla="*/ 5184574 w 8705150"/>
              <a:gd name="connsiteY14" fmla="*/ 62989 h 3362863"/>
              <a:gd name="connsiteX15" fmla="*/ 7059094 w 8705150"/>
              <a:gd name="connsiteY15" fmla="*/ 116759 h 3362863"/>
              <a:gd name="connsiteX16" fmla="*/ 8125894 w 8705150"/>
              <a:gd name="connsiteY16" fmla="*/ 703069 h 3362863"/>
              <a:gd name="connsiteX17" fmla="*/ 8705014 w 8705150"/>
              <a:gd name="connsiteY17" fmla="*/ 1743415 h 3362863"/>
              <a:gd name="connsiteX18" fmla="*/ 8080174 w 8705150"/>
              <a:gd name="connsiteY18" fmla="*/ 2916033 h 3362863"/>
              <a:gd name="connsiteX19" fmla="*/ 5931334 w 8705150"/>
              <a:gd name="connsiteY19" fmla="*/ 3360436 h 3362863"/>
              <a:gd name="connsiteX20" fmla="*/ 4056814 w 8705150"/>
              <a:gd name="connsiteY20"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40027 w 8705043"/>
              <a:gd name="connsiteY4" fmla="*/ 1465069 h 3362863"/>
              <a:gd name="connsiteX5" fmla="*/ 109547 w 8705043"/>
              <a:gd name="connsiteY5" fmla="*/ 1693669 h 3362863"/>
              <a:gd name="connsiteX6" fmla="*/ 94307 w 8705043"/>
              <a:gd name="connsiteY6" fmla="*/ 1769869 h 3362863"/>
              <a:gd name="connsiteX7" fmla="*/ 63827 w 8705043"/>
              <a:gd name="connsiteY7" fmla="*/ 2013709 h 3362863"/>
              <a:gd name="connsiteX8" fmla="*/ 33347 w 8705043"/>
              <a:gd name="connsiteY8" fmla="*/ 2211829 h 3362863"/>
              <a:gd name="connsiteX9" fmla="*/ 2867 w 8705043"/>
              <a:gd name="connsiteY9" fmla="*/ 2577589 h 3362863"/>
              <a:gd name="connsiteX10" fmla="*/ 109547 w 8705043"/>
              <a:gd name="connsiteY10" fmla="*/ 2829480 h 3362863"/>
              <a:gd name="connsiteX11" fmla="*/ 2136467 w 8705043"/>
              <a:gd name="connsiteY11" fmla="*/ 2166109 h 3362863"/>
              <a:gd name="connsiteX12" fmla="*/ 3081347 w 8705043"/>
              <a:gd name="connsiteY12" fmla="*/ 824989 h 3362863"/>
              <a:gd name="connsiteX13" fmla="*/ 5184467 w 8705043"/>
              <a:gd name="connsiteY13" fmla="*/ 62989 h 3362863"/>
              <a:gd name="connsiteX14" fmla="*/ 7058987 w 8705043"/>
              <a:gd name="connsiteY14" fmla="*/ 116759 h 3362863"/>
              <a:gd name="connsiteX15" fmla="*/ 8125787 w 8705043"/>
              <a:gd name="connsiteY15" fmla="*/ 703069 h 3362863"/>
              <a:gd name="connsiteX16" fmla="*/ 8704907 w 8705043"/>
              <a:gd name="connsiteY16" fmla="*/ 1743415 h 3362863"/>
              <a:gd name="connsiteX17" fmla="*/ 8080067 w 8705043"/>
              <a:gd name="connsiteY17" fmla="*/ 2916033 h 3362863"/>
              <a:gd name="connsiteX18" fmla="*/ 5931227 w 8705043"/>
              <a:gd name="connsiteY18" fmla="*/ 3360436 h 3362863"/>
              <a:gd name="connsiteX19" fmla="*/ 4056707 w 8705043"/>
              <a:gd name="connsiteY19"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09547 w 8705043"/>
              <a:gd name="connsiteY4" fmla="*/ 1693669 h 3362863"/>
              <a:gd name="connsiteX5" fmla="*/ 94307 w 8705043"/>
              <a:gd name="connsiteY5" fmla="*/ 1769869 h 3362863"/>
              <a:gd name="connsiteX6" fmla="*/ 63827 w 8705043"/>
              <a:gd name="connsiteY6" fmla="*/ 2013709 h 3362863"/>
              <a:gd name="connsiteX7" fmla="*/ 33347 w 8705043"/>
              <a:gd name="connsiteY7" fmla="*/ 2211829 h 3362863"/>
              <a:gd name="connsiteX8" fmla="*/ 2867 w 8705043"/>
              <a:gd name="connsiteY8" fmla="*/ 2577589 h 3362863"/>
              <a:gd name="connsiteX9" fmla="*/ 109547 w 8705043"/>
              <a:gd name="connsiteY9" fmla="*/ 2829480 h 3362863"/>
              <a:gd name="connsiteX10" fmla="*/ 2136467 w 8705043"/>
              <a:gd name="connsiteY10" fmla="*/ 2166109 h 3362863"/>
              <a:gd name="connsiteX11" fmla="*/ 3081347 w 8705043"/>
              <a:gd name="connsiteY11" fmla="*/ 824989 h 3362863"/>
              <a:gd name="connsiteX12" fmla="*/ 5184467 w 8705043"/>
              <a:gd name="connsiteY12" fmla="*/ 62989 h 3362863"/>
              <a:gd name="connsiteX13" fmla="*/ 7058987 w 8705043"/>
              <a:gd name="connsiteY13" fmla="*/ 116759 h 3362863"/>
              <a:gd name="connsiteX14" fmla="*/ 8125787 w 8705043"/>
              <a:gd name="connsiteY14" fmla="*/ 703069 h 3362863"/>
              <a:gd name="connsiteX15" fmla="*/ 8704907 w 8705043"/>
              <a:gd name="connsiteY15" fmla="*/ 1743415 h 3362863"/>
              <a:gd name="connsiteX16" fmla="*/ 8080067 w 8705043"/>
              <a:gd name="connsiteY16" fmla="*/ 2916033 h 3362863"/>
              <a:gd name="connsiteX17" fmla="*/ 5931227 w 8705043"/>
              <a:gd name="connsiteY17" fmla="*/ 3360436 h 3362863"/>
              <a:gd name="connsiteX18" fmla="*/ 4056707 w 8705043"/>
              <a:gd name="connsiteY18" fmla="*/ 2753861 h 3362863"/>
              <a:gd name="connsiteX0" fmla="*/ 277187 w 8705043"/>
              <a:gd name="connsiteY0" fmla="*/ 443989 h 3362863"/>
              <a:gd name="connsiteX1" fmla="*/ 246707 w 8705043"/>
              <a:gd name="connsiteY1" fmla="*/ 1023109 h 3362863"/>
              <a:gd name="connsiteX2" fmla="*/ 200987 w 8705043"/>
              <a:gd name="connsiteY2" fmla="*/ 1236469 h 3362863"/>
              <a:gd name="connsiteX3" fmla="*/ 109547 w 8705043"/>
              <a:gd name="connsiteY3" fmla="*/ 1693669 h 3362863"/>
              <a:gd name="connsiteX4" fmla="*/ 94307 w 8705043"/>
              <a:gd name="connsiteY4" fmla="*/ 1769869 h 3362863"/>
              <a:gd name="connsiteX5" fmla="*/ 63827 w 8705043"/>
              <a:gd name="connsiteY5" fmla="*/ 2013709 h 3362863"/>
              <a:gd name="connsiteX6" fmla="*/ 33347 w 8705043"/>
              <a:gd name="connsiteY6" fmla="*/ 2211829 h 3362863"/>
              <a:gd name="connsiteX7" fmla="*/ 2867 w 8705043"/>
              <a:gd name="connsiteY7" fmla="*/ 2577589 h 3362863"/>
              <a:gd name="connsiteX8" fmla="*/ 109547 w 8705043"/>
              <a:gd name="connsiteY8" fmla="*/ 2829480 h 3362863"/>
              <a:gd name="connsiteX9" fmla="*/ 2136467 w 8705043"/>
              <a:gd name="connsiteY9" fmla="*/ 2166109 h 3362863"/>
              <a:gd name="connsiteX10" fmla="*/ 3081347 w 8705043"/>
              <a:gd name="connsiteY10" fmla="*/ 824989 h 3362863"/>
              <a:gd name="connsiteX11" fmla="*/ 5184467 w 8705043"/>
              <a:gd name="connsiteY11" fmla="*/ 62989 h 3362863"/>
              <a:gd name="connsiteX12" fmla="*/ 7058987 w 8705043"/>
              <a:gd name="connsiteY12" fmla="*/ 116759 h 3362863"/>
              <a:gd name="connsiteX13" fmla="*/ 8125787 w 8705043"/>
              <a:gd name="connsiteY13" fmla="*/ 703069 h 3362863"/>
              <a:gd name="connsiteX14" fmla="*/ 8704907 w 8705043"/>
              <a:gd name="connsiteY14" fmla="*/ 1743415 h 3362863"/>
              <a:gd name="connsiteX15" fmla="*/ 8080067 w 8705043"/>
              <a:gd name="connsiteY15" fmla="*/ 2916033 h 3362863"/>
              <a:gd name="connsiteX16" fmla="*/ 5931227 w 8705043"/>
              <a:gd name="connsiteY16" fmla="*/ 3360436 h 3362863"/>
              <a:gd name="connsiteX17" fmla="*/ 4056707 w 8705043"/>
              <a:gd name="connsiteY17" fmla="*/ 2753861 h 3362863"/>
              <a:gd name="connsiteX0" fmla="*/ 277187 w 8705043"/>
              <a:gd name="connsiteY0" fmla="*/ 443989 h 3362863"/>
              <a:gd name="connsiteX1" fmla="*/ 246707 w 8705043"/>
              <a:gd name="connsiteY1" fmla="*/ 1023109 h 3362863"/>
              <a:gd name="connsiteX2" fmla="*/ 109547 w 8705043"/>
              <a:gd name="connsiteY2" fmla="*/ 1693669 h 3362863"/>
              <a:gd name="connsiteX3" fmla="*/ 94307 w 8705043"/>
              <a:gd name="connsiteY3" fmla="*/ 1769869 h 3362863"/>
              <a:gd name="connsiteX4" fmla="*/ 63827 w 8705043"/>
              <a:gd name="connsiteY4" fmla="*/ 2013709 h 3362863"/>
              <a:gd name="connsiteX5" fmla="*/ 33347 w 8705043"/>
              <a:gd name="connsiteY5" fmla="*/ 2211829 h 3362863"/>
              <a:gd name="connsiteX6" fmla="*/ 2867 w 8705043"/>
              <a:gd name="connsiteY6" fmla="*/ 2577589 h 3362863"/>
              <a:gd name="connsiteX7" fmla="*/ 109547 w 8705043"/>
              <a:gd name="connsiteY7" fmla="*/ 2829480 h 3362863"/>
              <a:gd name="connsiteX8" fmla="*/ 2136467 w 8705043"/>
              <a:gd name="connsiteY8" fmla="*/ 2166109 h 3362863"/>
              <a:gd name="connsiteX9" fmla="*/ 3081347 w 8705043"/>
              <a:gd name="connsiteY9" fmla="*/ 824989 h 3362863"/>
              <a:gd name="connsiteX10" fmla="*/ 5184467 w 8705043"/>
              <a:gd name="connsiteY10" fmla="*/ 62989 h 3362863"/>
              <a:gd name="connsiteX11" fmla="*/ 7058987 w 8705043"/>
              <a:gd name="connsiteY11" fmla="*/ 116759 h 3362863"/>
              <a:gd name="connsiteX12" fmla="*/ 8125787 w 8705043"/>
              <a:gd name="connsiteY12" fmla="*/ 703069 h 3362863"/>
              <a:gd name="connsiteX13" fmla="*/ 8704907 w 8705043"/>
              <a:gd name="connsiteY13" fmla="*/ 1743415 h 3362863"/>
              <a:gd name="connsiteX14" fmla="*/ 8080067 w 8705043"/>
              <a:gd name="connsiteY14" fmla="*/ 2916033 h 3362863"/>
              <a:gd name="connsiteX15" fmla="*/ 5931227 w 8705043"/>
              <a:gd name="connsiteY15" fmla="*/ 3360436 h 3362863"/>
              <a:gd name="connsiteX16" fmla="*/ 4056707 w 8705043"/>
              <a:gd name="connsiteY16" fmla="*/ 2753861 h 3362863"/>
              <a:gd name="connsiteX0" fmla="*/ 277187 w 8705043"/>
              <a:gd name="connsiteY0" fmla="*/ 443989 h 3362863"/>
              <a:gd name="connsiteX1" fmla="*/ 109547 w 8705043"/>
              <a:gd name="connsiteY1" fmla="*/ 1693669 h 3362863"/>
              <a:gd name="connsiteX2" fmla="*/ 94307 w 8705043"/>
              <a:gd name="connsiteY2" fmla="*/ 1769869 h 3362863"/>
              <a:gd name="connsiteX3" fmla="*/ 63827 w 8705043"/>
              <a:gd name="connsiteY3" fmla="*/ 2013709 h 3362863"/>
              <a:gd name="connsiteX4" fmla="*/ 33347 w 8705043"/>
              <a:gd name="connsiteY4" fmla="*/ 2211829 h 3362863"/>
              <a:gd name="connsiteX5" fmla="*/ 2867 w 8705043"/>
              <a:gd name="connsiteY5" fmla="*/ 2577589 h 3362863"/>
              <a:gd name="connsiteX6" fmla="*/ 109547 w 8705043"/>
              <a:gd name="connsiteY6" fmla="*/ 2829480 h 3362863"/>
              <a:gd name="connsiteX7" fmla="*/ 2136467 w 8705043"/>
              <a:gd name="connsiteY7" fmla="*/ 2166109 h 3362863"/>
              <a:gd name="connsiteX8" fmla="*/ 3081347 w 8705043"/>
              <a:gd name="connsiteY8" fmla="*/ 824989 h 3362863"/>
              <a:gd name="connsiteX9" fmla="*/ 5184467 w 8705043"/>
              <a:gd name="connsiteY9" fmla="*/ 62989 h 3362863"/>
              <a:gd name="connsiteX10" fmla="*/ 7058987 w 8705043"/>
              <a:gd name="connsiteY10" fmla="*/ 116759 h 3362863"/>
              <a:gd name="connsiteX11" fmla="*/ 8125787 w 8705043"/>
              <a:gd name="connsiteY11" fmla="*/ 703069 h 3362863"/>
              <a:gd name="connsiteX12" fmla="*/ 8704907 w 8705043"/>
              <a:gd name="connsiteY12" fmla="*/ 1743415 h 3362863"/>
              <a:gd name="connsiteX13" fmla="*/ 8080067 w 8705043"/>
              <a:gd name="connsiteY13" fmla="*/ 2916033 h 3362863"/>
              <a:gd name="connsiteX14" fmla="*/ 5931227 w 8705043"/>
              <a:gd name="connsiteY14" fmla="*/ 3360436 h 3362863"/>
              <a:gd name="connsiteX15" fmla="*/ 4056707 w 8705043"/>
              <a:gd name="connsiteY15" fmla="*/ 2753861 h 3362863"/>
              <a:gd name="connsiteX0" fmla="*/ 277539 w 8705395"/>
              <a:gd name="connsiteY0" fmla="*/ 443989 h 3362863"/>
              <a:gd name="connsiteX1" fmla="*/ 109899 w 8705395"/>
              <a:gd name="connsiteY1" fmla="*/ 1693669 h 3362863"/>
              <a:gd name="connsiteX2" fmla="*/ 94659 w 8705395"/>
              <a:gd name="connsiteY2" fmla="*/ 1769869 h 3362863"/>
              <a:gd name="connsiteX3" fmla="*/ 33699 w 8705395"/>
              <a:gd name="connsiteY3" fmla="*/ 2211829 h 3362863"/>
              <a:gd name="connsiteX4" fmla="*/ 3219 w 8705395"/>
              <a:gd name="connsiteY4" fmla="*/ 2577589 h 3362863"/>
              <a:gd name="connsiteX5" fmla="*/ 109899 w 8705395"/>
              <a:gd name="connsiteY5" fmla="*/ 2829480 h 3362863"/>
              <a:gd name="connsiteX6" fmla="*/ 2136819 w 8705395"/>
              <a:gd name="connsiteY6" fmla="*/ 2166109 h 3362863"/>
              <a:gd name="connsiteX7" fmla="*/ 3081699 w 8705395"/>
              <a:gd name="connsiteY7" fmla="*/ 824989 h 3362863"/>
              <a:gd name="connsiteX8" fmla="*/ 5184819 w 8705395"/>
              <a:gd name="connsiteY8" fmla="*/ 62989 h 3362863"/>
              <a:gd name="connsiteX9" fmla="*/ 7059339 w 8705395"/>
              <a:gd name="connsiteY9" fmla="*/ 116759 h 3362863"/>
              <a:gd name="connsiteX10" fmla="*/ 8126139 w 8705395"/>
              <a:gd name="connsiteY10" fmla="*/ 703069 h 3362863"/>
              <a:gd name="connsiteX11" fmla="*/ 8705259 w 8705395"/>
              <a:gd name="connsiteY11" fmla="*/ 1743415 h 3362863"/>
              <a:gd name="connsiteX12" fmla="*/ 8080419 w 8705395"/>
              <a:gd name="connsiteY12" fmla="*/ 2916033 h 3362863"/>
              <a:gd name="connsiteX13" fmla="*/ 5931579 w 8705395"/>
              <a:gd name="connsiteY13" fmla="*/ 3360436 h 3362863"/>
              <a:gd name="connsiteX14" fmla="*/ 4057059 w 8705395"/>
              <a:gd name="connsiteY14" fmla="*/ 2753861 h 3362863"/>
              <a:gd name="connsiteX0" fmla="*/ 345266 w 8773122"/>
              <a:gd name="connsiteY0" fmla="*/ 443989 h 3362863"/>
              <a:gd name="connsiteX1" fmla="*/ 177626 w 8773122"/>
              <a:gd name="connsiteY1" fmla="*/ 1693669 h 3362863"/>
              <a:gd name="connsiteX2" fmla="*/ 162386 w 8773122"/>
              <a:gd name="connsiteY2" fmla="*/ 1769869 h 3362863"/>
              <a:gd name="connsiteX3" fmla="*/ 101426 w 8773122"/>
              <a:gd name="connsiteY3" fmla="*/ 2211829 h 3362863"/>
              <a:gd name="connsiteX4" fmla="*/ 177626 w 8773122"/>
              <a:gd name="connsiteY4" fmla="*/ 2829480 h 3362863"/>
              <a:gd name="connsiteX5" fmla="*/ 2204546 w 8773122"/>
              <a:gd name="connsiteY5" fmla="*/ 2166109 h 3362863"/>
              <a:gd name="connsiteX6" fmla="*/ 3149426 w 8773122"/>
              <a:gd name="connsiteY6" fmla="*/ 824989 h 3362863"/>
              <a:gd name="connsiteX7" fmla="*/ 5252546 w 8773122"/>
              <a:gd name="connsiteY7" fmla="*/ 62989 h 3362863"/>
              <a:gd name="connsiteX8" fmla="*/ 7127066 w 8773122"/>
              <a:gd name="connsiteY8" fmla="*/ 116759 h 3362863"/>
              <a:gd name="connsiteX9" fmla="*/ 8193866 w 8773122"/>
              <a:gd name="connsiteY9" fmla="*/ 703069 h 3362863"/>
              <a:gd name="connsiteX10" fmla="*/ 8772986 w 8773122"/>
              <a:gd name="connsiteY10" fmla="*/ 1743415 h 3362863"/>
              <a:gd name="connsiteX11" fmla="*/ 8148146 w 8773122"/>
              <a:gd name="connsiteY11" fmla="*/ 2916033 h 3362863"/>
              <a:gd name="connsiteX12" fmla="*/ 5999306 w 8773122"/>
              <a:gd name="connsiteY12" fmla="*/ 3360436 h 3362863"/>
              <a:gd name="connsiteX13" fmla="*/ 4124786 w 8773122"/>
              <a:gd name="connsiteY13" fmla="*/ 2753861 h 3362863"/>
              <a:gd name="connsiteX0" fmla="*/ 322966 w 8750822"/>
              <a:gd name="connsiteY0" fmla="*/ 443989 h 3362863"/>
              <a:gd name="connsiteX1" fmla="*/ 155326 w 8750822"/>
              <a:gd name="connsiteY1" fmla="*/ 1693669 h 3362863"/>
              <a:gd name="connsiteX2" fmla="*/ 140086 w 8750822"/>
              <a:gd name="connsiteY2" fmla="*/ 1769869 h 3362863"/>
              <a:gd name="connsiteX3" fmla="*/ 155326 w 8750822"/>
              <a:gd name="connsiteY3" fmla="*/ 2829480 h 3362863"/>
              <a:gd name="connsiteX4" fmla="*/ 2182246 w 8750822"/>
              <a:gd name="connsiteY4" fmla="*/ 2166109 h 3362863"/>
              <a:gd name="connsiteX5" fmla="*/ 3127126 w 8750822"/>
              <a:gd name="connsiteY5" fmla="*/ 824989 h 3362863"/>
              <a:gd name="connsiteX6" fmla="*/ 5230246 w 8750822"/>
              <a:gd name="connsiteY6" fmla="*/ 62989 h 3362863"/>
              <a:gd name="connsiteX7" fmla="*/ 7104766 w 8750822"/>
              <a:gd name="connsiteY7" fmla="*/ 116759 h 3362863"/>
              <a:gd name="connsiteX8" fmla="*/ 8171566 w 8750822"/>
              <a:gd name="connsiteY8" fmla="*/ 703069 h 3362863"/>
              <a:gd name="connsiteX9" fmla="*/ 8750686 w 8750822"/>
              <a:gd name="connsiteY9" fmla="*/ 1743415 h 3362863"/>
              <a:gd name="connsiteX10" fmla="*/ 8125846 w 8750822"/>
              <a:gd name="connsiteY10" fmla="*/ 2916033 h 3362863"/>
              <a:gd name="connsiteX11" fmla="*/ 5977006 w 8750822"/>
              <a:gd name="connsiteY11" fmla="*/ 3360436 h 3362863"/>
              <a:gd name="connsiteX12" fmla="*/ 4102486 w 8750822"/>
              <a:gd name="connsiteY12" fmla="*/ 2753861 h 3362863"/>
              <a:gd name="connsiteX0" fmla="*/ 324186 w 8752042"/>
              <a:gd name="connsiteY0" fmla="*/ 443989 h 3362863"/>
              <a:gd name="connsiteX1" fmla="*/ 156546 w 8752042"/>
              <a:gd name="connsiteY1" fmla="*/ 1693669 h 3362863"/>
              <a:gd name="connsiteX2" fmla="*/ 156546 w 8752042"/>
              <a:gd name="connsiteY2" fmla="*/ 2829480 h 3362863"/>
              <a:gd name="connsiteX3" fmla="*/ 2183466 w 8752042"/>
              <a:gd name="connsiteY3" fmla="*/ 2166109 h 3362863"/>
              <a:gd name="connsiteX4" fmla="*/ 3128346 w 8752042"/>
              <a:gd name="connsiteY4" fmla="*/ 824989 h 3362863"/>
              <a:gd name="connsiteX5" fmla="*/ 5231466 w 8752042"/>
              <a:gd name="connsiteY5" fmla="*/ 62989 h 3362863"/>
              <a:gd name="connsiteX6" fmla="*/ 7105986 w 8752042"/>
              <a:gd name="connsiteY6" fmla="*/ 116759 h 3362863"/>
              <a:gd name="connsiteX7" fmla="*/ 8172786 w 8752042"/>
              <a:gd name="connsiteY7" fmla="*/ 703069 h 3362863"/>
              <a:gd name="connsiteX8" fmla="*/ 8751906 w 8752042"/>
              <a:gd name="connsiteY8" fmla="*/ 1743415 h 3362863"/>
              <a:gd name="connsiteX9" fmla="*/ 8127066 w 8752042"/>
              <a:gd name="connsiteY9" fmla="*/ 2916033 h 3362863"/>
              <a:gd name="connsiteX10" fmla="*/ 5978226 w 8752042"/>
              <a:gd name="connsiteY10" fmla="*/ 3360436 h 3362863"/>
              <a:gd name="connsiteX11" fmla="*/ 4103706 w 8752042"/>
              <a:gd name="connsiteY11" fmla="*/ 2753861 h 3362863"/>
              <a:gd name="connsiteX0" fmla="*/ 277150 w 8705006"/>
              <a:gd name="connsiteY0" fmla="*/ 443989 h 3362863"/>
              <a:gd name="connsiteX1" fmla="*/ 109510 w 8705006"/>
              <a:gd name="connsiteY1" fmla="*/ 2829480 h 3362863"/>
              <a:gd name="connsiteX2" fmla="*/ 2136430 w 8705006"/>
              <a:gd name="connsiteY2" fmla="*/ 2166109 h 3362863"/>
              <a:gd name="connsiteX3" fmla="*/ 3081310 w 8705006"/>
              <a:gd name="connsiteY3" fmla="*/ 824989 h 3362863"/>
              <a:gd name="connsiteX4" fmla="*/ 5184430 w 8705006"/>
              <a:gd name="connsiteY4" fmla="*/ 62989 h 3362863"/>
              <a:gd name="connsiteX5" fmla="*/ 7058950 w 8705006"/>
              <a:gd name="connsiteY5" fmla="*/ 116759 h 3362863"/>
              <a:gd name="connsiteX6" fmla="*/ 8125750 w 8705006"/>
              <a:gd name="connsiteY6" fmla="*/ 703069 h 3362863"/>
              <a:gd name="connsiteX7" fmla="*/ 8704870 w 8705006"/>
              <a:gd name="connsiteY7" fmla="*/ 1743415 h 3362863"/>
              <a:gd name="connsiteX8" fmla="*/ 8080030 w 8705006"/>
              <a:gd name="connsiteY8" fmla="*/ 2916033 h 3362863"/>
              <a:gd name="connsiteX9" fmla="*/ 5931190 w 8705006"/>
              <a:gd name="connsiteY9" fmla="*/ 3360436 h 3362863"/>
              <a:gd name="connsiteX10" fmla="*/ 4056670 w 8705006"/>
              <a:gd name="connsiteY10" fmla="*/ 2753861 h 3362863"/>
              <a:gd name="connsiteX0" fmla="*/ 277150 w 8705012"/>
              <a:gd name="connsiteY0" fmla="*/ 394384 h 3313258"/>
              <a:gd name="connsiteX1" fmla="*/ 109510 w 8705012"/>
              <a:gd name="connsiteY1" fmla="*/ 2779875 h 3313258"/>
              <a:gd name="connsiteX2" fmla="*/ 2136430 w 8705012"/>
              <a:gd name="connsiteY2" fmla="*/ 2116504 h 3313258"/>
              <a:gd name="connsiteX3" fmla="*/ 3081310 w 8705012"/>
              <a:gd name="connsiteY3" fmla="*/ 775384 h 3313258"/>
              <a:gd name="connsiteX4" fmla="*/ 5184430 w 8705012"/>
              <a:gd name="connsiteY4" fmla="*/ 13384 h 3313258"/>
              <a:gd name="connsiteX5" fmla="*/ 6982750 w 8705012"/>
              <a:gd name="connsiteY5" fmla="*/ 315880 h 3313258"/>
              <a:gd name="connsiteX6" fmla="*/ 8125750 w 8705012"/>
              <a:gd name="connsiteY6" fmla="*/ 653464 h 3313258"/>
              <a:gd name="connsiteX7" fmla="*/ 8704870 w 8705012"/>
              <a:gd name="connsiteY7" fmla="*/ 1693810 h 3313258"/>
              <a:gd name="connsiteX8" fmla="*/ 8080030 w 8705012"/>
              <a:gd name="connsiteY8" fmla="*/ 2866428 h 3313258"/>
              <a:gd name="connsiteX9" fmla="*/ 5931190 w 8705012"/>
              <a:gd name="connsiteY9" fmla="*/ 3310831 h 3313258"/>
              <a:gd name="connsiteX10" fmla="*/ 4056670 w 8705012"/>
              <a:gd name="connsiteY10" fmla="*/ 2704256 h 3313258"/>
              <a:gd name="connsiteX0" fmla="*/ 277150 w 8705012"/>
              <a:gd name="connsiteY0" fmla="*/ 187201 h 3106075"/>
              <a:gd name="connsiteX1" fmla="*/ 109510 w 8705012"/>
              <a:gd name="connsiteY1" fmla="*/ 2572692 h 3106075"/>
              <a:gd name="connsiteX2" fmla="*/ 2136430 w 8705012"/>
              <a:gd name="connsiteY2" fmla="*/ 1909321 h 3106075"/>
              <a:gd name="connsiteX3" fmla="*/ 3081310 w 8705012"/>
              <a:gd name="connsiteY3" fmla="*/ 568201 h 3106075"/>
              <a:gd name="connsiteX4" fmla="*/ 5245390 w 8705012"/>
              <a:gd name="connsiteY4" fmla="*/ 30054 h 3106075"/>
              <a:gd name="connsiteX5" fmla="*/ 6982750 w 8705012"/>
              <a:gd name="connsiteY5" fmla="*/ 108697 h 3106075"/>
              <a:gd name="connsiteX6" fmla="*/ 8125750 w 8705012"/>
              <a:gd name="connsiteY6" fmla="*/ 446281 h 3106075"/>
              <a:gd name="connsiteX7" fmla="*/ 8704870 w 8705012"/>
              <a:gd name="connsiteY7" fmla="*/ 1486627 h 3106075"/>
              <a:gd name="connsiteX8" fmla="*/ 8080030 w 8705012"/>
              <a:gd name="connsiteY8" fmla="*/ 2659245 h 3106075"/>
              <a:gd name="connsiteX9" fmla="*/ 5931190 w 8705012"/>
              <a:gd name="connsiteY9" fmla="*/ 3103648 h 3106075"/>
              <a:gd name="connsiteX10" fmla="*/ 4056670 w 8705012"/>
              <a:gd name="connsiteY10" fmla="*/ 2497073 h 3106075"/>
              <a:gd name="connsiteX0" fmla="*/ 277150 w 8705132"/>
              <a:gd name="connsiteY0" fmla="*/ 190992 h 3109866"/>
              <a:gd name="connsiteX1" fmla="*/ 109510 w 8705132"/>
              <a:gd name="connsiteY1" fmla="*/ 2576483 h 3109866"/>
              <a:gd name="connsiteX2" fmla="*/ 2136430 w 8705132"/>
              <a:gd name="connsiteY2" fmla="*/ 1913112 h 3109866"/>
              <a:gd name="connsiteX3" fmla="*/ 3081310 w 8705132"/>
              <a:gd name="connsiteY3" fmla="*/ 571992 h 3109866"/>
              <a:gd name="connsiteX4" fmla="*/ 5245390 w 8705132"/>
              <a:gd name="connsiteY4" fmla="*/ 33845 h 3109866"/>
              <a:gd name="connsiteX5" fmla="*/ 6982750 w 8705132"/>
              <a:gd name="connsiteY5" fmla="*/ 112488 h 3109866"/>
              <a:gd name="connsiteX6" fmla="*/ 8140990 w 8705132"/>
              <a:gd name="connsiteY6" fmla="*/ 574435 h 3109866"/>
              <a:gd name="connsiteX7" fmla="*/ 8704870 w 8705132"/>
              <a:gd name="connsiteY7" fmla="*/ 1490418 h 3109866"/>
              <a:gd name="connsiteX8" fmla="*/ 8080030 w 8705132"/>
              <a:gd name="connsiteY8" fmla="*/ 2663036 h 3109866"/>
              <a:gd name="connsiteX9" fmla="*/ 5931190 w 8705132"/>
              <a:gd name="connsiteY9" fmla="*/ 3107439 h 3109866"/>
              <a:gd name="connsiteX10" fmla="*/ 4056670 w 8705132"/>
              <a:gd name="connsiteY10" fmla="*/ 2500864 h 3109866"/>
              <a:gd name="connsiteX0" fmla="*/ 277150 w 8705132"/>
              <a:gd name="connsiteY0" fmla="*/ 204769 h 3123643"/>
              <a:gd name="connsiteX1" fmla="*/ 109510 w 8705132"/>
              <a:gd name="connsiteY1" fmla="*/ 2590260 h 3123643"/>
              <a:gd name="connsiteX2" fmla="*/ 2136430 w 8705132"/>
              <a:gd name="connsiteY2" fmla="*/ 1926889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3643"/>
              <a:gd name="connsiteX1" fmla="*/ 109510 w 8705132"/>
              <a:gd name="connsiteY1" fmla="*/ 2590260 h 3123643"/>
              <a:gd name="connsiteX2" fmla="*/ 2044990 w 8705132"/>
              <a:gd name="connsiteY2" fmla="*/ 2200487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5132" h="3123643">
                <a:moveTo>
                  <a:pt x="277150" y="204769"/>
                </a:moveTo>
                <a:cubicBezTo>
                  <a:pt x="242225" y="701746"/>
                  <a:pt x="-200370" y="2303240"/>
                  <a:pt x="109510" y="2590260"/>
                </a:cubicBezTo>
                <a:cubicBezTo>
                  <a:pt x="419390" y="2877280"/>
                  <a:pt x="1592870" y="2503478"/>
                  <a:pt x="2044990" y="2200487"/>
                </a:cubicBezTo>
                <a:cubicBezTo>
                  <a:pt x="2497110" y="1897496"/>
                  <a:pt x="2288830" y="1131124"/>
                  <a:pt x="2822230" y="772313"/>
                </a:cubicBezTo>
                <a:cubicBezTo>
                  <a:pt x="3355630" y="413502"/>
                  <a:pt x="4551970" y="155297"/>
                  <a:pt x="5245390" y="47622"/>
                </a:cubicBezTo>
                <a:cubicBezTo>
                  <a:pt x="5938810" y="-60053"/>
                  <a:pt x="6500150" y="36167"/>
                  <a:pt x="6982750" y="126265"/>
                </a:cubicBezTo>
                <a:cubicBezTo>
                  <a:pt x="7465350" y="216363"/>
                  <a:pt x="7853970" y="358557"/>
                  <a:pt x="8140990" y="588212"/>
                </a:cubicBezTo>
                <a:cubicBezTo>
                  <a:pt x="8428010" y="817867"/>
                  <a:pt x="8715030" y="1156095"/>
                  <a:pt x="8704870" y="1504195"/>
                </a:cubicBezTo>
                <a:cubicBezTo>
                  <a:pt x="8694710" y="1852295"/>
                  <a:pt x="8542310" y="2407310"/>
                  <a:pt x="8080030" y="2676813"/>
                </a:cubicBezTo>
                <a:cubicBezTo>
                  <a:pt x="7617750" y="2946316"/>
                  <a:pt x="6601750" y="3148245"/>
                  <a:pt x="5931190" y="3121216"/>
                </a:cubicBezTo>
                <a:cubicBezTo>
                  <a:pt x="5260630" y="3094187"/>
                  <a:pt x="4899950" y="2725124"/>
                  <a:pt x="4056670" y="2514641"/>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1803567" y="78858"/>
            <a:ext cx="9521109"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Fully cloud based Solution architecture</a:t>
            </a:r>
          </a:p>
        </p:txBody>
      </p:sp>
      <p:grpSp>
        <p:nvGrpSpPr>
          <p:cNvPr id="7" name="Group 6"/>
          <p:cNvGrpSpPr/>
          <p:nvPr/>
        </p:nvGrpSpPr>
        <p:grpSpPr>
          <a:xfrm>
            <a:off x="420936" y="1214569"/>
            <a:ext cx="2158708" cy="2243254"/>
            <a:chOff x="375216" y="1328185"/>
            <a:chExt cx="2158708" cy="2243254"/>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8387" b="88387" l="3226" r="94194">
                          <a14:foregroundMark x1="22581" y1="34194" x2="22581" y2="34194"/>
                          <a14:foregroundMark x1="16774" y1="34194" x2="16774" y2="34194"/>
                          <a14:foregroundMark x1="3226" y1="27742" x2="3226" y2="27742"/>
                          <a14:foregroundMark x1="3871" y1="27742" x2="3871" y2="27742"/>
                          <a14:foregroundMark x1="72903" y1="39355" x2="72903" y2="39355"/>
                          <a14:foregroundMark x1="92903" y1="38710" x2="92903" y2="38710"/>
                          <a14:foregroundMark x1="78710" y1="59355" x2="78710" y2="59355"/>
                          <a14:foregroundMark x1="94194" y1="58710" x2="94194" y2="58710"/>
                          <a14:foregroundMark x1="14194" y1="66452" x2="14194" y2="66452"/>
                        </a14:backgroundRemoval>
                      </a14:imgEffect>
                    </a14:imgLayer>
                  </a14:imgProps>
                </a:ext>
                <a:ext uri="{28A0092B-C50C-407E-A947-70E740481C1C}">
                  <a14:useLocalDpi xmlns:a14="http://schemas.microsoft.com/office/drawing/2010/main" val="0"/>
                </a:ext>
              </a:extLst>
            </a:blip>
            <a:stretch>
              <a:fillRect/>
            </a:stretch>
          </p:blipFill>
          <p:spPr>
            <a:xfrm>
              <a:off x="899958" y="1328185"/>
              <a:ext cx="1109224" cy="1109224"/>
            </a:xfrm>
            <a:prstGeom prst="rect">
              <a:avLst/>
            </a:prstGeom>
          </p:spPr>
        </p:pic>
        <p:sp>
          <p:nvSpPr>
            <p:cNvPr id="5" name="TextBox 4"/>
            <p:cNvSpPr txBox="1"/>
            <p:nvPr/>
          </p:nvSpPr>
          <p:spPr>
            <a:xfrm>
              <a:off x="375216" y="2371110"/>
              <a:ext cx="2158708" cy="1200329"/>
            </a:xfrm>
            <a:prstGeom prst="rect">
              <a:avLst/>
            </a:prstGeom>
            <a:noFill/>
          </p:spPr>
          <p:txBody>
            <a:bodyPr wrap="square" rtlCol="0">
              <a:spAutoFit/>
            </a:bodyPr>
            <a:lstStyle/>
            <a:p>
              <a:pPr algn="ctr"/>
              <a:r>
                <a:rPr lang="en-US" dirty="0">
                  <a:solidFill>
                    <a:srgbClr val="92D050"/>
                  </a:solidFill>
                </a:rPr>
                <a:t>IBM Forms Experience builder </a:t>
              </a:r>
              <a:r>
                <a:rPr lang="en-US" dirty="0"/>
                <a:t>generates survey forms</a:t>
              </a:r>
            </a:p>
          </p:txBody>
        </p:sp>
      </p:grpSp>
      <p:grpSp>
        <p:nvGrpSpPr>
          <p:cNvPr id="8" name="Group 7"/>
          <p:cNvGrpSpPr/>
          <p:nvPr/>
        </p:nvGrpSpPr>
        <p:grpSpPr>
          <a:xfrm>
            <a:off x="433641" y="4095017"/>
            <a:ext cx="2133299" cy="2172892"/>
            <a:chOff x="341601" y="4221585"/>
            <a:chExt cx="2133299" cy="2172892"/>
          </a:xfrm>
        </p:grpSpPr>
        <p:pic>
          <p:nvPicPr>
            <p:cNvPr id="4100" name="Picture 4" descr="Image result for cloud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09" y="4221585"/>
              <a:ext cx="1130682" cy="11306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41601" y="5471147"/>
              <a:ext cx="2133299" cy="923330"/>
            </a:xfrm>
            <a:prstGeom prst="rect">
              <a:avLst/>
            </a:prstGeom>
            <a:noFill/>
          </p:spPr>
          <p:txBody>
            <a:bodyPr wrap="square" rtlCol="0">
              <a:spAutoFit/>
            </a:bodyPr>
            <a:lstStyle/>
            <a:p>
              <a:pPr algn="ctr"/>
              <a:r>
                <a:rPr lang="en-US" dirty="0">
                  <a:solidFill>
                    <a:srgbClr val="92D050"/>
                  </a:solidFill>
                </a:rPr>
                <a:t>IBM </a:t>
              </a:r>
              <a:r>
                <a:rPr lang="en-US" dirty="0" err="1">
                  <a:solidFill>
                    <a:srgbClr val="92D050"/>
                  </a:solidFill>
                </a:rPr>
                <a:t>Cloudant</a:t>
              </a:r>
              <a:endParaRPr lang="en-US" dirty="0">
                <a:solidFill>
                  <a:srgbClr val="92D050"/>
                </a:solidFill>
              </a:endParaRPr>
            </a:p>
            <a:p>
              <a:pPr algn="ctr"/>
              <a:r>
                <a:rPr lang="en-US" dirty="0"/>
                <a:t>stores unstructured (JSON) data  </a:t>
              </a:r>
            </a:p>
          </p:txBody>
        </p:sp>
      </p:grpSp>
      <p:grpSp>
        <p:nvGrpSpPr>
          <p:cNvPr id="11" name="Group 10"/>
          <p:cNvGrpSpPr/>
          <p:nvPr/>
        </p:nvGrpSpPr>
        <p:grpSpPr>
          <a:xfrm>
            <a:off x="4360751" y="1214569"/>
            <a:ext cx="2133299" cy="1748550"/>
            <a:chOff x="4199238" y="1184275"/>
            <a:chExt cx="2133299" cy="1748550"/>
          </a:xfrm>
        </p:grpSpPr>
        <p:pic>
          <p:nvPicPr>
            <p:cNvPr id="4102" name="Picture 6" descr="Image result for node r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transports the data </a:t>
              </a:r>
            </a:p>
          </p:txBody>
        </p:sp>
      </p:grpSp>
      <p:grpSp>
        <p:nvGrpSpPr>
          <p:cNvPr id="13" name="Group 12"/>
          <p:cNvGrpSpPr/>
          <p:nvPr/>
        </p:nvGrpSpPr>
        <p:grpSpPr>
          <a:xfrm>
            <a:off x="7641342" y="1214569"/>
            <a:ext cx="3408540" cy="1246871"/>
            <a:chOff x="8358544" y="1403825"/>
            <a:chExt cx="3408540" cy="1246871"/>
          </a:xfrm>
        </p:grpSpPr>
        <p:pic>
          <p:nvPicPr>
            <p:cNvPr id="4106" name="Picture 10" descr="https://sendgrid.com/wp-content/uploads/2014/11/AlchemyAPI-logo-220-square.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633785" y="1565595"/>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language analysis </a:t>
              </a:r>
            </a:p>
          </p:txBody>
        </p:sp>
      </p:grpSp>
      <p:grpSp>
        <p:nvGrpSpPr>
          <p:cNvPr id="14" name="Group 13"/>
          <p:cNvGrpSpPr/>
          <p:nvPr/>
        </p:nvGrpSpPr>
        <p:grpSpPr>
          <a:xfrm>
            <a:off x="7641342" y="4095017"/>
            <a:ext cx="4550658" cy="1206513"/>
            <a:chOff x="7488942" y="4414149"/>
            <a:chExt cx="4550658" cy="1206513"/>
          </a:xfrm>
        </p:grpSpPr>
        <p:pic>
          <p:nvPicPr>
            <p:cNvPr id="4108" name="Picture 12" descr="Image result for watson analytics"/>
            <p:cNvPicPr>
              <a:picLocks noChangeAspect="1" noChangeArrowheads="1"/>
            </p:cNvPicPr>
            <p:nvPr/>
          </p:nvPicPr>
          <p:blipFill>
            <a:blip r:embed="rId8">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906301" y="4555740"/>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4360751" y="4095017"/>
            <a:ext cx="2133299" cy="2372526"/>
            <a:chOff x="4430823" y="4267694"/>
            <a:chExt cx="2133299" cy="2372526"/>
          </a:xfrm>
        </p:grpSpPr>
        <p:pic>
          <p:nvPicPr>
            <p:cNvPr id="4110" name="Picture 14" descr="Image result for dashdb"/>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spTree>
    <p:extLst>
      <p:ext uri="{BB962C8B-B14F-4D97-AF65-F5344CB8AC3E}">
        <p14:creationId xmlns:p14="http://schemas.microsoft.com/office/powerpoint/2010/main" val="154572559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144588"/>
            <a:ext cx="1138396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0" y="23177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a:defRPr/>
            </a:pPr>
            <a:r>
              <a:rPr lang="en-US" altLang="en-US" sz="3600" dirty="0">
                <a:latin typeface="Arial" panose="020B0604020202020204" pitchFamily="34" charset="0"/>
                <a:cs typeface="Arial" panose="020B0604020202020204" pitchFamily="34" charset="0"/>
              </a:rPr>
              <a:t>Solution Front-end</a:t>
            </a:r>
            <a:endParaRPr lang="en-US" altLang="en-US" sz="3600" b="1" dirty="0">
              <a:latin typeface="Arial" panose="020B0604020202020204" pitchFamily="34" charset="0"/>
              <a:cs typeface="Arial" panose="020B0604020202020204" pitchFamily="34" charset="0"/>
            </a:endParaRPr>
          </a:p>
        </p:txBody>
      </p:sp>
      <p:sp>
        <p:nvSpPr>
          <p:cNvPr id="2" name="Rectangle 1"/>
          <p:cNvSpPr/>
          <p:nvPr/>
        </p:nvSpPr>
        <p:spPr>
          <a:xfrm>
            <a:off x="5540375" y="5429250"/>
            <a:ext cx="1470025" cy="407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46181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tLang="en-US"/>
              <a:t>Facebook Engagement Insights</a:t>
            </a:r>
          </a:p>
        </p:txBody>
      </p:sp>
      <p:sp>
        <p:nvSpPr>
          <p:cNvPr id="5" name="Text Placeholder 4"/>
          <p:cNvSpPr>
            <a:spLocks noGrp="1"/>
          </p:cNvSpPr>
          <p:nvPr>
            <p:ph type="body" idx="1"/>
          </p:nvPr>
        </p:nvSpPr>
        <p:spPr/>
        <p:txBody>
          <a:bodyPr/>
          <a:lstStyle/>
          <a:p>
            <a:r>
              <a:rPr lang="en-US" dirty="0"/>
              <a:t>A slightly more complex example</a:t>
            </a:r>
          </a:p>
        </p:txBody>
      </p:sp>
    </p:spTree>
    <p:extLst>
      <p:ext uri="{BB962C8B-B14F-4D97-AF65-F5344CB8AC3E}">
        <p14:creationId xmlns:p14="http://schemas.microsoft.com/office/powerpoint/2010/main" val="30258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766763" y="1160463"/>
            <a:ext cx="10552112" cy="1976437"/>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Description</a:t>
            </a:r>
          </a:p>
          <a:p>
            <a:pPr algn="ctr" eaLnBrk="1" hangingPunct="1">
              <a:lnSpc>
                <a:spcPct val="90000"/>
              </a:lnSpc>
              <a:defRPr/>
            </a:pPr>
            <a:r>
              <a:rPr lang="en-US" sz="2000" dirty="0">
                <a:solidFill>
                  <a:srgbClr val="000000"/>
                </a:solidFill>
                <a:latin typeface="Arial" charset="0"/>
                <a:ea typeface="Arial" charset="0"/>
                <a:cs typeface="Arial" charset="0"/>
              </a:rPr>
              <a:t>Facebook Engagement Insights is a solution that provides a comprehensive analysis on the performance of Facebook Public Pages, including insights on user engagement, content optimization and emotions, while enabling customizable comparison among competitors and visualization of historical trends.</a:t>
            </a:r>
          </a:p>
        </p:txBody>
      </p:sp>
      <p:sp>
        <p:nvSpPr>
          <p:cNvPr id="6" name="Rounded Rectangle 5"/>
          <p:cNvSpPr/>
          <p:nvPr/>
        </p:nvSpPr>
        <p:spPr bwMode="auto">
          <a:xfrm>
            <a:off x="766763" y="3371850"/>
            <a:ext cx="10552112" cy="15811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Expected Benefits</a:t>
            </a:r>
          </a:p>
          <a:p>
            <a:pPr algn="ctr" eaLnBrk="1" hangingPunct="1">
              <a:lnSpc>
                <a:spcPct val="90000"/>
              </a:lnSpc>
              <a:defRPr/>
            </a:pPr>
            <a:r>
              <a:rPr lang="en-US" sz="2000" dirty="0">
                <a:solidFill>
                  <a:srgbClr val="000000"/>
                </a:solidFill>
                <a:latin typeface="Arial" charset="0"/>
                <a:ea typeface="Arial" charset="0"/>
                <a:cs typeface="Arial" charset="0"/>
              </a:rPr>
              <a:t>Higher performance of Facebook campaigns, resulting in enhanced ability to attract talent. Higher productivity due to reduced workloads related to analysis of Facebook campaigns. Enhanced Digital Analytics consulting services.</a:t>
            </a:r>
          </a:p>
        </p:txBody>
      </p:sp>
      <p:sp>
        <p:nvSpPr>
          <p:cNvPr id="7" name="Rounded Rectangle 6"/>
          <p:cNvSpPr/>
          <p:nvPr/>
        </p:nvSpPr>
        <p:spPr bwMode="auto">
          <a:xfrm>
            <a:off x="766763" y="5186363"/>
            <a:ext cx="10552112" cy="11176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Targeted Audience</a:t>
            </a:r>
          </a:p>
          <a:p>
            <a:pPr algn="ctr" eaLnBrk="1" hangingPunct="1">
              <a:lnSpc>
                <a:spcPct val="90000"/>
              </a:lnSpc>
              <a:defRPr/>
            </a:pPr>
            <a:r>
              <a:rPr lang="en-US" sz="2000" dirty="0">
                <a:solidFill>
                  <a:srgbClr val="000000"/>
                </a:solidFill>
                <a:latin typeface="Arial" charset="0"/>
                <a:ea typeface="Arial" charset="0"/>
                <a:cs typeface="Arial" charset="0"/>
              </a:rPr>
              <a:t>HR Executives &amp; Senior Leaders, Community Managers, Digital Analytics Consultants</a:t>
            </a:r>
          </a:p>
        </p:txBody>
      </p:sp>
      <p:sp>
        <p:nvSpPr>
          <p:cNvPr id="8" name="Title 1"/>
          <p:cNvSpPr txBox="1">
            <a:spLocks/>
          </p:cNvSpPr>
          <p:nvPr/>
        </p:nvSpPr>
        <p:spPr>
          <a:xfrm>
            <a:off x="3576857" y="199708"/>
            <a:ext cx="5373742"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4400"/>
              <a:t>Solution overview</a:t>
            </a:r>
            <a:endParaRPr lang="en-US" sz="4400" dirty="0"/>
          </a:p>
        </p:txBody>
      </p:sp>
    </p:spTree>
    <p:extLst>
      <p:ext uri="{BB962C8B-B14F-4D97-AF65-F5344CB8AC3E}">
        <p14:creationId xmlns:p14="http://schemas.microsoft.com/office/powerpoint/2010/main" val="264139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p:cNvSpPr/>
          <p:nvPr/>
        </p:nvSpPr>
        <p:spPr>
          <a:xfrm>
            <a:off x="1302514" y="1655608"/>
            <a:ext cx="8705132" cy="3799008"/>
          </a:xfrm>
          <a:custGeom>
            <a:avLst/>
            <a:gdLst>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2773680 w 8503920"/>
              <a:gd name="connsiteY32" fmla="*/ 1325509 h 3445441"/>
              <a:gd name="connsiteX33" fmla="*/ 3093720 w 8503920"/>
              <a:gd name="connsiteY33" fmla="*/ 837829 h 3445441"/>
              <a:gd name="connsiteX34" fmla="*/ 3185160 w 8503920"/>
              <a:gd name="connsiteY34" fmla="*/ 670189 h 3445441"/>
              <a:gd name="connsiteX35" fmla="*/ 3246120 w 8503920"/>
              <a:gd name="connsiteY35" fmla="*/ 609229 h 3445441"/>
              <a:gd name="connsiteX36" fmla="*/ 3276600 w 8503920"/>
              <a:gd name="connsiteY36" fmla="*/ 548269 h 3445441"/>
              <a:gd name="connsiteX37" fmla="*/ 3627120 w 8503920"/>
              <a:gd name="connsiteY37" fmla="*/ 395869 h 3445441"/>
              <a:gd name="connsiteX38" fmla="*/ 3733800 w 8503920"/>
              <a:gd name="connsiteY38" fmla="*/ 350149 h 3445441"/>
              <a:gd name="connsiteX39" fmla="*/ 3810000 w 8503920"/>
              <a:gd name="connsiteY39" fmla="*/ 304429 h 3445441"/>
              <a:gd name="connsiteX40" fmla="*/ 4038600 w 8503920"/>
              <a:gd name="connsiteY40" fmla="*/ 243469 h 3445441"/>
              <a:gd name="connsiteX41" fmla="*/ 4099560 w 8503920"/>
              <a:gd name="connsiteY41" fmla="*/ 228229 h 3445441"/>
              <a:gd name="connsiteX42" fmla="*/ 4145280 w 8503920"/>
              <a:gd name="connsiteY42" fmla="*/ 197749 h 3445441"/>
              <a:gd name="connsiteX43" fmla="*/ 4404360 w 8503920"/>
              <a:gd name="connsiteY43" fmla="*/ 167269 h 3445441"/>
              <a:gd name="connsiteX44" fmla="*/ 4663440 w 8503920"/>
              <a:gd name="connsiteY44" fmla="*/ 121549 h 3445441"/>
              <a:gd name="connsiteX45" fmla="*/ 4968240 w 8503920"/>
              <a:gd name="connsiteY45" fmla="*/ 91069 h 3445441"/>
              <a:gd name="connsiteX46" fmla="*/ 5196840 w 8503920"/>
              <a:gd name="connsiteY46" fmla="*/ 75829 h 3445441"/>
              <a:gd name="connsiteX47" fmla="*/ 5516880 w 8503920"/>
              <a:gd name="connsiteY47" fmla="*/ 45349 h 3445441"/>
              <a:gd name="connsiteX48" fmla="*/ 6355080 w 8503920"/>
              <a:gd name="connsiteY48" fmla="*/ 30109 h 3445441"/>
              <a:gd name="connsiteX49" fmla="*/ 7147560 w 8503920"/>
              <a:gd name="connsiteY49" fmla="*/ 30109 h 3445441"/>
              <a:gd name="connsiteX50" fmla="*/ 7467600 w 8503920"/>
              <a:gd name="connsiteY50" fmla="*/ 121549 h 3445441"/>
              <a:gd name="connsiteX51" fmla="*/ 7604760 w 8503920"/>
              <a:gd name="connsiteY51" fmla="*/ 197749 h 3445441"/>
              <a:gd name="connsiteX52" fmla="*/ 7680960 w 8503920"/>
              <a:gd name="connsiteY52" fmla="*/ 258709 h 3445441"/>
              <a:gd name="connsiteX53" fmla="*/ 7894320 w 8503920"/>
              <a:gd name="connsiteY53" fmla="*/ 380629 h 3445441"/>
              <a:gd name="connsiteX54" fmla="*/ 7985760 w 8503920"/>
              <a:gd name="connsiteY54" fmla="*/ 517789 h 3445441"/>
              <a:gd name="connsiteX55" fmla="*/ 8138160 w 8503920"/>
              <a:gd name="connsiteY55" fmla="*/ 715909 h 3445441"/>
              <a:gd name="connsiteX56" fmla="*/ 8366760 w 8503920"/>
              <a:gd name="connsiteY56" fmla="*/ 1325509 h 3445441"/>
              <a:gd name="connsiteX57" fmla="*/ 8442960 w 8503920"/>
              <a:gd name="connsiteY57" fmla="*/ 1523629 h 3445441"/>
              <a:gd name="connsiteX58" fmla="*/ 8503920 w 8503920"/>
              <a:gd name="connsiteY58" fmla="*/ 1706509 h 3445441"/>
              <a:gd name="connsiteX59" fmla="*/ 8488680 w 8503920"/>
              <a:gd name="connsiteY59" fmla="*/ 2255149 h 3445441"/>
              <a:gd name="connsiteX60" fmla="*/ 8473440 w 8503920"/>
              <a:gd name="connsiteY60" fmla="*/ 2361829 h 3445441"/>
              <a:gd name="connsiteX61" fmla="*/ 8458200 w 8503920"/>
              <a:gd name="connsiteY61" fmla="*/ 2483749 h 3445441"/>
              <a:gd name="connsiteX62" fmla="*/ 8412480 w 8503920"/>
              <a:gd name="connsiteY62" fmla="*/ 2636149 h 3445441"/>
              <a:gd name="connsiteX63" fmla="*/ 8260080 w 8503920"/>
              <a:gd name="connsiteY63" fmla="*/ 2834269 h 3445441"/>
              <a:gd name="connsiteX64" fmla="*/ 8214360 w 8503920"/>
              <a:gd name="connsiteY64" fmla="*/ 2864749 h 3445441"/>
              <a:gd name="connsiteX65" fmla="*/ 8092440 w 8503920"/>
              <a:gd name="connsiteY65" fmla="*/ 2956189 h 3445441"/>
              <a:gd name="connsiteX66" fmla="*/ 8046720 w 8503920"/>
              <a:gd name="connsiteY66" fmla="*/ 2971429 h 3445441"/>
              <a:gd name="connsiteX67" fmla="*/ 7848600 w 8503920"/>
              <a:gd name="connsiteY67" fmla="*/ 3078109 h 3445441"/>
              <a:gd name="connsiteX68" fmla="*/ 7696200 w 8503920"/>
              <a:gd name="connsiteY68" fmla="*/ 3139069 h 3445441"/>
              <a:gd name="connsiteX69" fmla="*/ 7269480 w 8503920"/>
              <a:gd name="connsiteY69" fmla="*/ 3306709 h 3445441"/>
              <a:gd name="connsiteX70" fmla="*/ 6934200 w 8503920"/>
              <a:gd name="connsiteY70" fmla="*/ 3367669 h 3445441"/>
              <a:gd name="connsiteX71" fmla="*/ 6598920 w 8503920"/>
              <a:gd name="connsiteY71" fmla="*/ 3398149 h 3445441"/>
              <a:gd name="connsiteX72" fmla="*/ 4251960 w 8503920"/>
              <a:gd name="connsiteY72" fmla="*/ 3413389 h 3445441"/>
              <a:gd name="connsiteX73" fmla="*/ 4038600 w 8503920"/>
              <a:gd name="connsiteY73" fmla="*/ 3428629 h 3445441"/>
              <a:gd name="connsiteX74" fmla="*/ 3992880 w 8503920"/>
              <a:gd name="connsiteY74" fmla="*/ 3443869 h 3445441"/>
              <a:gd name="connsiteX75" fmla="*/ 3886200 w 8503920"/>
              <a:gd name="connsiteY75"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3093720 w 8503920"/>
              <a:gd name="connsiteY32" fmla="*/ 837829 h 3445441"/>
              <a:gd name="connsiteX33" fmla="*/ 3185160 w 8503920"/>
              <a:gd name="connsiteY33" fmla="*/ 670189 h 3445441"/>
              <a:gd name="connsiteX34" fmla="*/ 3246120 w 8503920"/>
              <a:gd name="connsiteY34" fmla="*/ 609229 h 3445441"/>
              <a:gd name="connsiteX35" fmla="*/ 3276600 w 8503920"/>
              <a:gd name="connsiteY35" fmla="*/ 548269 h 3445441"/>
              <a:gd name="connsiteX36" fmla="*/ 3627120 w 8503920"/>
              <a:gd name="connsiteY36" fmla="*/ 395869 h 3445441"/>
              <a:gd name="connsiteX37" fmla="*/ 3733800 w 8503920"/>
              <a:gd name="connsiteY37" fmla="*/ 350149 h 3445441"/>
              <a:gd name="connsiteX38" fmla="*/ 3810000 w 8503920"/>
              <a:gd name="connsiteY38" fmla="*/ 304429 h 3445441"/>
              <a:gd name="connsiteX39" fmla="*/ 4038600 w 8503920"/>
              <a:gd name="connsiteY39" fmla="*/ 243469 h 3445441"/>
              <a:gd name="connsiteX40" fmla="*/ 4099560 w 8503920"/>
              <a:gd name="connsiteY40" fmla="*/ 228229 h 3445441"/>
              <a:gd name="connsiteX41" fmla="*/ 4145280 w 8503920"/>
              <a:gd name="connsiteY41" fmla="*/ 197749 h 3445441"/>
              <a:gd name="connsiteX42" fmla="*/ 4404360 w 8503920"/>
              <a:gd name="connsiteY42" fmla="*/ 167269 h 3445441"/>
              <a:gd name="connsiteX43" fmla="*/ 4663440 w 8503920"/>
              <a:gd name="connsiteY43" fmla="*/ 121549 h 3445441"/>
              <a:gd name="connsiteX44" fmla="*/ 4968240 w 8503920"/>
              <a:gd name="connsiteY44" fmla="*/ 91069 h 3445441"/>
              <a:gd name="connsiteX45" fmla="*/ 5196840 w 8503920"/>
              <a:gd name="connsiteY45" fmla="*/ 75829 h 3445441"/>
              <a:gd name="connsiteX46" fmla="*/ 5516880 w 8503920"/>
              <a:gd name="connsiteY46" fmla="*/ 45349 h 3445441"/>
              <a:gd name="connsiteX47" fmla="*/ 6355080 w 8503920"/>
              <a:gd name="connsiteY47" fmla="*/ 30109 h 3445441"/>
              <a:gd name="connsiteX48" fmla="*/ 7147560 w 8503920"/>
              <a:gd name="connsiteY48" fmla="*/ 30109 h 3445441"/>
              <a:gd name="connsiteX49" fmla="*/ 7467600 w 8503920"/>
              <a:gd name="connsiteY49" fmla="*/ 121549 h 3445441"/>
              <a:gd name="connsiteX50" fmla="*/ 7604760 w 8503920"/>
              <a:gd name="connsiteY50" fmla="*/ 197749 h 3445441"/>
              <a:gd name="connsiteX51" fmla="*/ 7680960 w 8503920"/>
              <a:gd name="connsiteY51" fmla="*/ 258709 h 3445441"/>
              <a:gd name="connsiteX52" fmla="*/ 7894320 w 8503920"/>
              <a:gd name="connsiteY52" fmla="*/ 380629 h 3445441"/>
              <a:gd name="connsiteX53" fmla="*/ 7985760 w 8503920"/>
              <a:gd name="connsiteY53" fmla="*/ 517789 h 3445441"/>
              <a:gd name="connsiteX54" fmla="*/ 8138160 w 8503920"/>
              <a:gd name="connsiteY54" fmla="*/ 715909 h 3445441"/>
              <a:gd name="connsiteX55" fmla="*/ 8366760 w 8503920"/>
              <a:gd name="connsiteY55" fmla="*/ 1325509 h 3445441"/>
              <a:gd name="connsiteX56" fmla="*/ 8442960 w 8503920"/>
              <a:gd name="connsiteY56" fmla="*/ 1523629 h 3445441"/>
              <a:gd name="connsiteX57" fmla="*/ 8503920 w 8503920"/>
              <a:gd name="connsiteY57" fmla="*/ 1706509 h 3445441"/>
              <a:gd name="connsiteX58" fmla="*/ 8488680 w 8503920"/>
              <a:gd name="connsiteY58" fmla="*/ 2255149 h 3445441"/>
              <a:gd name="connsiteX59" fmla="*/ 8473440 w 8503920"/>
              <a:gd name="connsiteY59" fmla="*/ 2361829 h 3445441"/>
              <a:gd name="connsiteX60" fmla="*/ 8458200 w 8503920"/>
              <a:gd name="connsiteY60" fmla="*/ 2483749 h 3445441"/>
              <a:gd name="connsiteX61" fmla="*/ 8412480 w 8503920"/>
              <a:gd name="connsiteY61" fmla="*/ 2636149 h 3445441"/>
              <a:gd name="connsiteX62" fmla="*/ 8260080 w 8503920"/>
              <a:gd name="connsiteY62" fmla="*/ 2834269 h 3445441"/>
              <a:gd name="connsiteX63" fmla="*/ 8214360 w 8503920"/>
              <a:gd name="connsiteY63" fmla="*/ 2864749 h 3445441"/>
              <a:gd name="connsiteX64" fmla="*/ 8092440 w 8503920"/>
              <a:gd name="connsiteY64" fmla="*/ 2956189 h 3445441"/>
              <a:gd name="connsiteX65" fmla="*/ 8046720 w 8503920"/>
              <a:gd name="connsiteY65" fmla="*/ 2971429 h 3445441"/>
              <a:gd name="connsiteX66" fmla="*/ 7848600 w 8503920"/>
              <a:gd name="connsiteY66" fmla="*/ 3078109 h 3445441"/>
              <a:gd name="connsiteX67" fmla="*/ 7696200 w 8503920"/>
              <a:gd name="connsiteY67" fmla="*/ 3139069 h 3445441"/>
              <a:gd name="connsiteX68" fmla="*/ 7269480 w 8503920"/>
              <a:gd name="connsiteY68" fmla="*/ 3306709 h 3445441"/>
              <a:gd name="connsiteX69" fmla="*/ 6934200 w 8503920"/>
              <a:gd name="connsiteY69" fmla="*/ 3367669 h 3445441"/>
              <a:gd name="connsiteX70" fmla="*/ 6598920 w 8503920"/>
              <a:gd name="connsiteY70" fmla="*/ 3398149 h 3445441"/>
              <a:gd name="connsiteX71" fmla="*/ 4251960 w 8503920"/>
              <a:gd name="connsiteY71" fmla="*/ 3413389 h 3445441"/>
              <a:gd name="connsiteX72" fmla="*/ 4038600 w 8503920"/>
              <a:gd name="connsiteY72" fmla="*/ 3428629 h 3445441"/>
              <a:gd name="connsiteX73" fmla="*/ 3992880 w 8503920"/>
              <a:gd name="connsiteY73" fmla="*/ 3443869 h 3445441"/>
              <a:gd name="connsiteX74" fmla="*/ 3886200 w 8503920"/>
              <a:gd name="connsiteY74"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950720 w 8503920"/>
              <a:gd name="connsiteY25" fmla="*/ 2483749 h 3445441"/>
              <a:gd name="connsiteX26" fmla="*/ 2148840 w 8503920"/>
              <a:gd name="connsiteY26" fmla="*/ 2178949 h 3445441"/>
              <a:gd name="connsiteX27" fmla="*/ 2453640 w 8503920"/>
              <a:gd name="connsiteY27" fmla="*/ 1813189 h 3445441"/>
              <a:gd name="connsiteX28" fmla="*/ 2545080 w 8503920"/>
              <a:gd name="connsiteY28" fmla="*/ 1660789 h 3445441"/>
              <a:gd name="connsiteX29" fmla="*/ 2575560 w 8503920"/>
              <a:gd name="connsiteY29" fmla="*/ 1615069 h 3445441"/>
              <a:gd name="connsiteX30" fmla="*/ 2697480 w 8503920"/>
              <a:gd name="connsiteY30" fmla="*/ 1477909 h 3445441"/>
              <a:gd name="connsiteX31" fmla="*/ 3093720 w 8503920"/>
              <a:gd name="connsiteY31" fmla="*/ 837829 h 3445441"/>
              <a:gd name="connsiteX32" fmla="*/ 3185160 w 8503920"/>
              <a:gd name="connsiteY32" fmla="*/ 670189 h 3445441"/>
              <a:gd name="connsiteX33" fmla="*/ 3246120 w 8503920"/>
              <a:gd name="connsiteY33" fmla="*/ 609229 h 3445441"/>
              <a:gd name="connsiteX34" fmla="*/ 3276600 w 8503920"/>
              <a:gd name="connsiteY34" fmla="*/ 548269 h 3445441"/>
              <a:gd name="connsiteX35" fmla="*/ 3627120 w 8503920"/>
              <a:gd name="connsiteY35" fmla="*/ 395869 h 3445441"/>
              <a:gd name="connsiteX36" fmla="*/ 3733800 w 8503920"/>
              <a:gd name="connsiteY36" fmla="*/ 350149 h 3445441"/>
              <a:gd name="connsiteX37" fmla="*/ 3810000 w 8503920"/>
              <a:gd name="connsiteY37" fmla="*/ 304429 h 3445441"/>
              <a:gd name="connsiteX38" fmla="*/ 4038600 w 8503920"/>
              <a:gd name="connsiteY38" fmla="*/ 243469 h 3445441"/>
              <a:gd name="connsiteX39" fmla="*/ 4099560 w 8503920"/>
              <a:gd name="connsiteY39" fmla="*/ 228229 h 3445441"/>
              <a:gd name="connsiteX40" fmla="*/ 4145280 w 8503920"/>
              <a:gd name="connsiteY40" fmla="*/ 197749 h 3445441"/>
              <a:gd name="connsiteX41" fmla="*/ 4404360 w 8503920"/>
              <a:gd name="connsiteY41" fmla="*/ 167269 h 3445441"/>
              <a:gd name="connsiteX42" fmla="*/ 4663440 w 8503920"/>
              <a:gd name="connsiteY42" fmla="*/ 121549 h 3445441"/>
              <a:gd name="connsiteX43" fmla="*/ 4968240 w 8503920"/>
              <a:gd name="connsiteY43" fmla="*/ 91069 h 3445441"/>
              <a:gd name="connsiteX44" fmla="*/ 5196840 w 8503920"/>
              <a:gd name="connsiteY44" fmla="*/ 75829 h 3445441"/>
              <a:gd name="connsiteX45" fmla="*/ 5516880 w 8503920"/>
              <a:gd name="connsiteY45" fmla="*/ 45349 h 3445441"/>
              <a:gd name="connsiteX46" fmla="*/ 6355080 w 8503920"/>
              <a:gd name="connsiteY46" fmla="*/ 30109 h 3445441"/>
              <a:gd name="connsiteX47" fmla="*/ 7147560 w 8503920"/>
              <a:gd name="connsiteY47" fmla="*/ 30109 h 3445441"/>
              <a:gd name="connsiteX48" fmla="*/ 7467600 w 8503920"/>
              <a:gd name="connsiteY48" fmla="*/ 121549 h 3445441"/>
              <a:gd name="connsiteX49" fmla="*/ 7604760 w 8503920"/>
              <a:gd name="connsiteY49" fmla="*/ 197749 h 3445441"/>
              <a:gd name="connsiteX50" fmla="*/ 7680960 w 8503920"/>
              <a:gd name="connsiteY50" fmla="*/ 258709 h 3445441"/>
              <a:gd name="connsiteX51" fmla="*/ 7894320 w 8503920"/>
              <a:gd name="connsiteY51" fmla="*/ 380629 h 3445441"/>
              <a:gd name="connsiteX52" fmla="*/ 7985760 w 8503920"/>
              <a:gd name="connsiteY52" fmla="*/ 517789 h 3445441"/>
              <a:gd name="connsiteX53" fmla="*/ 8138160 w 8503920"/>
              <a:gd name="connsiteY53" fmla="*/ 715909 h 3445441"/>
              <a:gd name="connsiteX54" fmla="*/ 8366760 w 8503920"/>
              <a:gd name="connsiteY54" fmla="*/ 1325509 h 3445441"/>
              <a:gd name="connsiteX55" fmla="*/ 8442960 w 8503920"/>
              <a:gd name="connsiteY55" fmla="*/ 1523629 h 3445441"/>
              <a:gd name="connsiteX56" fmla="*/ 8503920 w 8503920"/>
              <a:gd name="connsiteY56" fmla="*/ 1706509 h 3445441"/>
              <a:gd name="connsiteX57" fmla="*/ 8488680 w 8503920"/>
              <a:gd name="connsiteY57" fmla="*/ 2255149 h 3445441"/>
              <a:gd name="connsiteX58" fmla="*/ 8473440 w 8503920"/>
              <a:gd name="connsiteY58" fmla="*/ 2361829 h 3445441"/>
              <a:gd name="connsiteX59" fmla="*/ 8458200 w 8503920"/>
              <a:gd name="connsiteY59" fmla="*/ 2483749 h 3445441"/>
              <a:gd name="connsiteX60" fmla="*/ 8412480 w 8503920"/>
              <a:gd name="connsiteY60" fmla="*/ 2636149 h 3445441"/>
              <a:gd name="connsiteX61" fmla="*/ 8260080 w 8503920"/>
              <a:gd name="connsiteY61" fmla="*/ 2834269 h 3445441"/>
              <a:gd name="connsiteX62" fmla="*/ 8214360 w 8503920"/>
              <a:gd name="connsiteY62" fmla="*/ 2864749 h 3445441"/>
              <a:gd name="connsiteX63" fmla="*/ 8092440 w 8503920"/>
              <a:gd name="connsiteY63" fmla="*/ 2956189 h 3445441"/>
              <a:gd name="connsiteX64" fmla="*/ 8046720 w 8503920"/>
              <a:gd name="connsiteY64" fmla="*/ 2971429 h 3445441"/>
              <a:gd name="connsiteX65" fmla="*/ 7848600 w 8503920"/>
              <a:gd name="connsiteY65" fmla="*/ 3078109 h 3445441"/>
              <a:gd name="connsiteX66" fmla="*/ 7696200 w 8503920"/>
              <a:gd name="connsiteY66" fmla="*/ 3139069 h 3445441"/>
              <a:gd name="connsiteX67" fmla="*/ 7269480 w 8503920"/>
              <a:gd name="connsiteY67" fmla="*/ 3306709 h 3445441"/>
              <a:gd name="connsiteX68" fmla="*/ 6934200 w 8503920"/>
              <a:gd name="connsiteY68" fmla="*/ 3367669 h 3445441"/>
              <a:gd name="connsiteX69" fmla="*/ 6598920 w 8503920"/>
              <a:gd name="connsiteY69" fmla="*/ 3398149 h 3445441"/>
              <a:gd name="connsiteX70" fmla="*/ 4251960 w 8503920"/>
              <a:gd name="connsiteY70" fmla="*/ 3413389 h 3445441"/>
              <a:gd name="connsiteX71" fmla="*/ 4038600 w 8503920"/>
              <a:gd name="connsiteY71" fmla="*/ 3428629 h 3445441"/>
              <a:gd name="connsiteX72" fmla="*/ 3992880 w 8503920"/>
              <a:gd name="connsiteY72" fmla="*/ 3443869 h 3445441"/>
              <a:gd name="connsiteX73" fmla="*/ 3886200 w 8503920"/>
              <a:gd name="connsiteY73"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276600 w 8503920"/>
              <a:gd name="connsiteY33" fmla="*/ 548269 h 3445441"/>
              <a:gd name="connsiteX34" fmla="*/ 3627120 w 8503920"/>
              <a:gd name="connsiteY34" fmla="*/ 395869 h 3445441"/>
              <a:gd name="connsiteX35" fmla="*/ 3733800 w 8503920"/>
              <a:gd name="connsiteY35" fmla="*/ 350149 h 3445441"/>
              <a:gd name="connsiteX36" fmla="*/ 3810000 w 8503920"/>
              <a:gd name="connsiteY36" fmla="*/ 304429 h 3445441"/>
              <a:gd name="connsiteX37" fmla="*/ 4038600 w 8503920"/>
              <a:gd name="connsiteY37" fmla="*/ 243469 h 3445441"/>
              <a:gd name="connsiteX38" fmla="*/ 4099560 w 8503920"/>
              <a:gd name="connsiteY38" fmla="*/ 228229 h 3445441"/>
              <a:gd name="connsiteX39" fmla="*/ 4145280 w 8503920"/>
              <a:gd name="connsiteY39" fmla="*/ 197749 h 3445441"/>
              <a:gd name="connsiteX40" fmla="*/ 4404360 w 8503920"/>
              <a:gd name="connsiteY40" fmla="*/ 167269 h 3445441"/>
              <a:gd name="connsiteX41" fmla="*/ 4663440 w 8503920"/>
              <a:gd name="connsiteY41" fmla="*/ 121549 h 3445441"/>
              <a:gd name="connsiteX42" fmla="*/ 4968240 w 8503920"/>
              <a:gd name="connsiteY42" fmla="*/ 91069 h 3445441"/>
              <a:gd name="connsiteX43" fmla="*/ 5196840 w 8503920"/>
              <a:gd name="connsiteY43" fmla="*/ 75829 h 3445441"/>
              <a:gd name="connsiteX44" fmla="*/ 5516880 w 8503920"/>
              <a:gd name="connsiteY44" fmla="*/ 45349 h 3445441"/>
              <a:gd name="connsiteX45" fmla="*/ 6355080 w 8503920"/>
              <a:gd name="connsiteY45" fmla="*/ 30109 h 3445441"/>
              <a:gd name="connsiteX46" fmla="*/ 7147560 w 8503920"/>
              <a:gd name="connsiteY46" fmla="*/ 30109 h 3445441"/>
              <a:gd name="connsiteX47" fmla="*/ 7467600 w 8503920"/>
              <a:gd name="connsiteY47" fmla="*/ 121549 h 3445441"/>
              <a:gd name="connsiteX48" fmla="*/ 7604760 w 8503920"/>
              <a:gd name="connsiteY48" fmla="*/ 197749 h 3445441"/>
              <a:gd name="connsiteX49" fmla="*/ 7680960 w 8503920"/>
              <a:gd name="connsiteY49" fmla="*/ 258709 h 3445441"/>
              <a:gd name="connsiteX50" fmla="*/ 7894320 w 8503920"/>
              <a:gd name="connsiteY50" fmla="*/ 380629 h 3445441"/>
              <a:gd name="connsiteX51" fmla="*/ 7985760 w 8503920"/>
              <a:gd name="connsiteY51" fmla="*/ 517789 h 3445441"/>
              <a:gd name="connsiteX52" fmla="*/ 8138160 w 8503920"/>
              <a:gd name="connsiteY52" fmla="*/ 715909 h 3445441"/>
              <a:gd name="connsiteX53" fmla="*/ 8366760 w 8503920"/>
              <a:gd name="connsiteY53" fmla="*/ 1325509 h 3445441"/>
              <a:gd name="connsiteX54" fmla="*/ 8442960 w 8503920"/>
              <a:gd name="connsiteY54" fmla="*/ 1523629 h 3445441"/>
              <a:gd name="connsiteX55" fmla="*/ 8503920 w 8503920"/>
              <a:gd name="connsiteY55" fmla="*/ 1706509 h 3445441"/>
              <a:gd name="connsiteX56" fmla="*/ 8488680 w 8503920"/>
              <a:gd name="connsiteY56" fmla="*/ 2255149 h 3445441"/>
              <a:gd name="connsiteX57" fmla="*/ 8473440 w 8503920"/>
              <a:gd name="connsiteY57" fmla="*/ 2361829 h 3445441"/>
              <a:gd name="connsiteX58" fmla="*/ 8458200 w 8503920"/>
              <a:gd name="connsiteY58" fmla="*/ 2483749 h 3445441"/>
              <a:gd name="connsiteX59" fmla="*/ 8412480 w 8503920"/>
              <a:gd name="connsiteY59" fmla="*/ 2636149 h 3445441"/>
              <a:gd name="connsiteX60" fmla="*/ 8260080 w 8503920"/>
              <a:gd name="connsiteY60" fmla="*/ 2834269 h 3445441"/>
              <a:gd name="connsiteX61" fmla="*/ 8214360 w 8503920"/>
              <a:gd name="connsiteY61" fmla="*/ 2864749 h 3445441"/>
              <a:gd name="connsiteX62" fmla="*/ 8092440 w 8503920"/>
              <a:gd name="connsiteY62" fmla="*/ 2956189 h 3445441"/>
              <a:gd name="connsiteX63" fmla="*/ 8046720 w 8503920"/>
              <a:gd name="connsiteY63" fmla="*/ 2971429 h 3445441"/>
              <a:gd name="connsiteX64" fmla="*/ 7848600 w 8503920"/>
              <a:gd name="connsiteY64" fmla="*/ 3078109 h 3445441"/>
              <a:gd name="connsiteX65" fmla="*/ 7696200 w 8503920"/>
              <a:gd name="connsiteY65" fmla="*/ 3139069 h 3445441"/>
              <a:gd name="connsiteX66" fmla="*/ 7269480 w 8503920"/>
              <a:gd name="connsiteY66" fmla="*/ 3306709 h 3445441"/>
              <a:gd name="connsiteX67" fmla="*/ 6934200 w 8503920"/>
              <a:gd name="connsiteY67" fmla="*/ 3367669 h 3445441"/>
              <a:gd name="connsiteX68" fmla="*/ 6598920 w 8503920"/>
              <a:gd name="connsiteY68" fmla="*/ 3398149 h 3445441"/>
              <a:gd name="connsiteX69" fmla="*/ 4251960 w 8503920"/>
              <a:gd name="connsiteY69" fmla="*/ 3413389 h 3445441"/>
              <a:gd name="connsiteX70" fmla="*/ 4038600 w 8503920"/>
              <a:gd name="connsiteY70" fmla="*/ 3428629 h 3445441"/>
              <a:gd name="connsiteX71" fmla="*/ 3992880 w 8503920"/>
              <a:gd name="connsiteY71" fmla="*/ 3443869 h 3445441"/>
              <a:gd name="connsiteX72" fmla="*/ 3886200 w 8503920"/>
              <a:gd name="connsiteY72"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627120 w 8503920"/>
              <a:gd name="connsiteY33" fmla="*/ 395869 h 3445441"/>
              <a:gd name="connsiteX34" fmla="*/ 3733800 w 8503920"/>
              <a:gd name="connsiteY34" fmla="*/ 350149 h 3445441"/>
              <a:gd name="connsiteX35" fmla="*/ 3810000 w 8503920"/>
              <a:gd name="connsiteY35" fmla="*/ 304429 h 3445441"/>
              <a:gd name="connsiteX36" fmla="*/ 4038600 w 8503920"/>
              <a:gd name="connsiteY36" fmla="*/ 243469 h 3445441"/>
              <a:gd name="connsiteX37" fmla="*/ 4099560 w 8503920"/>
              <a:gd name="connsiteY37" fmla="*/ 228229 h 3445441"/>
              <a:gd name="connsiteX38" fmla="*/ 4145280 w 8503920"/>
              <a:gd name="connsiteY38" fmla="*/ 197749 h 3445441"/>
              <a:gd name="connsiteX39" fmla="*/ 4404360 w 8503920"/>
              <a:gd name="connsiteY39" fmla="*/ 167269 h 3445441"/>
              <a:gd name="connsiteX40" fmla="*/ 4663440 w 8503920"/>
              <a:gd name="connsiteY40" fmla="*/ 121549 h 3445441"/>
              <a:gd name="connsiteX41" fmla="*/ 4968240 w 8503920"/>
              <a:gd name="connsiteY41" fmla="*/ 91069 h 3445441"/>
              <a:gd name="connsiteX42" fmla="*/ 5196840 w 8503920"/>
              <a:gd name="connsiteY42" fmla="*/ 75829 h 3445441"/>
              <a:gd name="connsiteX43" fmla="*/ 5516880 w 8503920"/>
              <a:gd name="connsiteY43" fmla="*/ 45349 h 3445441"/>
              <a:gd name="connsiteX44" fmla="*/ 6355080 w 8503920"/>
              <a:gd name="connsiteY44" fmla="*/ 30109 h 3445441"/>
              <a:gd name="connsiteX45" fmla="*/ 7147560 w 8503920"/>
              <a:gd name="connsiteY45" fmla="*/ 30109 h 3445441"/>
              <a:gd name="connsiteX46" fmla="*/ 7467600 w 8503920"/>
              <a:gd name="connsiteY46" fmla="*/ 121549 h 3445441"/>
              <a:gd name="connsiteX47" fmla="*/ 7604760 w 8503920"/>
              <a:gd name="connsiteY47" fmla="*/ 197749 h 3445441"/>
              <a:gd name="connsiteX48" fmla="*/ 7680960 w 8503920"/>
              <a:gd name="connsiteY48" fmla="*/ 258709 h 3445441"/>
              <a:gd name="connsiteX49" fmla="*/ 7894320 w 8503920"/>
              <a:gd name="connsiteY49" fmla="*/ 380629 h 3445441"/>
              <a:gd name="connsiteX50" fmla="*/ 7985760 w 8503920"/>
              <a:gd name="connsiteY50" fmla="*/ 517789 h 3445441"/>
              <a:gd name="connsiteX51" fmla="*/ 8138160 w 8503920"/>
              <a:gd name="connsiteY51" fmla="*/ 715909 h 3445441"/>
              <a:gd name="connsiteX52" fmla="*/ 8366760 w 8503920"/>
              <a:gd name="connsiteY52" fmla="*/ 1325509 h 3445441"/>
              <a:gd name="connsiteX53" fmla="*/ 8442960 w 8503920"/>
              <a:gd name="connsiteY53" fmla="*/ 1523629 h 3445441"/>
              <a:gd name="connsiteX54" fmla="*/ 8503920 w 8503920"/>
              <a:gd name="connsiteY54" fmla="*/ 1706509 h 3445441"/>
              <a:gd name="connsiteX55" fmla="*/ 8488680 w 8503920"/>
              <a:gd name="connsiteY55" fmla="*/ 2255149 h 3445441"/>
              <a:gd name="connsiteX56" fmla="*/ 8473440 w 8503920"/>
              <a:gd name="connsiteY56" fmla="*/ 2361829 h 3445441"/>
              <a:gd name="connsiteX57" fmla="*/ 8458200 w 8503920"/>
              <a:gd name="connsiteY57" fmla="*/ 2483749 h 3445441"/>
              <a:gd name="connsiteX58" fmla="*/ 8412480 w 8503920"/>
              <a:gd name="connsiteY58" fmla="*/ 2636149 h 3445441"/>
              <a:gd name="connsiteX59" fmla="*/ 8260080 w 8503920"/>
              <a:gd name="connsiteY59" fmla="*/ 2834269 h 3445441"/>
              <a:gd name="connsiteX60" fmla="*/ 8214360 w 8503920"/>
              <a:gd name="connsiteY60" fmla="*/ 2864749 h 3445441"/>
              <a:gd name="connsiteX61" fmla="*/ 8092440 w 8503920"/>
              <a:gd name="connsiteY61" fmla="*/ 2956189 h 3445441"/>
              <a:gd name="connsiteX62" fmla="*/ 8046720 w 8503920"/>
              <a:gd name="connsiteY62" fmla="*/ 2971429 h 3445441"/>
              <a:gd name="connsiteX63" fmla="*/ 7848600 w 8503920"/>
              <a:gd name="connsiteY63" fmla="*/ 3078109 h 3445441"/>
              <a:gd name="connsiteX64" fmla="*/ 7696200 w 8503920"/>
              <a:gd name="connsiteY64" fmla="*/ 3139069 h 3445441"/>
              <a:gd name="connsiteX65" fmla="*/ 7269480 w 8503920"/>
              <a:gd name="connsiteY65" fmla="*/ 3306709 h 3445441"/>
              <a:gd name="connsiteX66" fmla="*/ 6934200 w 8503920"/>
              <a:gd name="connsiteY66" fmla="*/ 3367669 h 3445441"/>
              <a:gd name="connsiteX67" fmla="*/ 6598920 w 8503920"/>
              <a:gd name="connsiteY67" fmla="*/ 3398149 h 3445441"/>
              <a:gd name="connsiteX68" fmla="*/ 4251960 w 8503920"/>
              <a:gd name="connsiteY68" fmla="*/ 3413389 h 3445441"/>
              <a:gd name="connsiteX69" fmla="*/ 4038600 w 8503920"/>
              <a:gd name="connsiteY69" fmla="*/ 3428629 h 3445441"/>
              <a:gd name="connsiteX70" fmla="*/ 3992880 w 8503920"/>
              <a:gd name="connsiteY70" fmla="*/ 3443869 h 3445441"/>
              <a:gd name="connsiteX71" fmla="*/ 3886200 w 8503920"/>
              <a:gd name="connsiteY71"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627120 w 8503920"/>
              <a:gd name="connsiteY32" fmla="*/ 395869 h 3445441"/>
              <a:gd name="connsiteX33" fmla="*/ 3733800 w 8503920"/>
              <a:gd name="connsiteY33" fmla="*/ 350149 h 3445441"/>
              <a:gd name="connsiteX34" fmla="*/ 3810000 w 8503920"/>
              <a:gd name="connsiteY34" fmla="*/ 304429 h 3445441"/>
              <a:gd name="connsiteX35" fmla="*/ 4038600 w 8503920"/>
              <a:gd name="connsiteY35" fmla="*/ 243469 h 3445441"/>
              <a:gd name="connsiteX36" fmla="*/ 4099560 w 8503920"/>
              <a:gd name="connsiteY36" fmla="*/ 228229 h 3445441"/>
              <a:gd name="connsiteX37" fmla="*/ 4145280 w 8503920"/>
              <a:gd name="connsiteY37" fmla="*/ 197749 h 3445441"/>
              <a:gd name="connsiteX38" fmla="*/ 4404360 w 8503920"/>
              <a:gd name="connsiteY38" fmla="*/ 167269 h 3445441"/>
              <a:gd name="connsiteX39" fmla="*/ 4663440 w 8503920"/>
              <a:gd name="connsiteY39" fmla="*/ 121549 h 3445441"/>
              <a:gd name="connsiteX40" fmla="*/ 4968240 w 8503920"/>
              <a:gd name="connsiteY40" fmla="*/ 91069 h 3445441"/>
              <a:gd name="connsiteX41" fmla="*/ 5196840 w 8503920"/>
              <a:gd name="connsiteY41" fmla="*/ 75829 h 3445441"/>
              <a:gd name="connsiteX42" fmla="*/ 5516880 w 8503920"/>
              <a:gd name="connsiteY42" fmla="*/ 45349 h 3445441"/>
              <a:gd name="connsiteX43" fmla="*/ 6355080 w 8503920"/>
              <a:gd name="connsiteY43" fmla="*/ 30109 h 3445441"/>
              <a:gd name="connsiteX44" fmla="*/ 7147560 w 8503920"/>
              <a:gd name="connsiteY44" fmla="*/ 30109 h 3445441"/>
              <a:gd name="connsiteX45" fmla="*/ 7467600 w 8503920"/>
              <a:gd name="connsiteY45" fmla="*/ 121549 h 3445441"/>
              <a:gd name="connsiteX46" fmla="*/ 7604760 w 8503920"/>
              <a:gd name="connsiteY46" fmla="*/ 197749 h 3445441"/>
              <a:gd name="connsiteX47" fmla="*/ 7680960 w 8503920"/>
              <a:gd name="connsiteY47" fmla="*/ 258709 h 3445441"/>
              <a:gd name="connsiteX48" fmla="*/ 7894320 w 8503920"/>
              <a:gd name="connsiteY48" fmla="*/ 380629 h 3445441"/>
              <a:gd name="connsiteX49" fmla="*/ 7985760 w 8503920"/>
              <a:gd name="connsiteY49" fmla="*/ 517789 h 3445441"/>
              <a:gd name="connsiteX50" fmla="*/ 8138160 w 8503920"/>
              <a:gd name="connsiteY50" fmla="*/ 715909 h 3445441"/>
              <a:gd name="connsiteX51" fmla="*/ 8366760 w 8503920"/>
              <a:gd name="connsiteY51" fmla="*/ 1325509 h 3445441"/>
              <a:gd name="connsiteX52" fmla="*/ 8442960 w 8503920"/>
              <a:gd name="connsiteY52" fmla="*/ 1523629 h 3445441"/>
              <a:gd name="connsiteX53" fmla="*/ 8503920 w 8503920"/>
              <a:gd name="connsiteY53" fmla="*/ 1706509 h 3445441"/>
              <a:gd name="connsiteX54" fmla="*/ 8488680 w 8503920"/>
              <a:gd name="connsiteY54" fmla="*/ 2255149 h 3445441"/>
              <a:gd name="connsiteX55" fmla="*/ 8473440 w 8503920"/>
              <a:gd name="connsiteY55" fmla="*/ 2361829 h 3445441"/>
              <a:gd name="connsiteX56" fmla="*/ 8458200 w 8503920"/>
              <a:gd name="connsiteY56" fmla="*/ 2483749 h 3445441"/>
              <a:gd name="connsiteX57" fmla="*/ 8412480 w 8503920"/>
              <a:gd name="connsiteY57" fmla="*/ 2636149 h 3445441"/>
              <a:gd name="connsiteX58" fmla="*/ 8260080 w 8503920"/>
              <a:gd name="connsiteY58" fmla="*/ 2834269 h 3445441"/>
              <a:gd name="connsiteX59" fmla="*/ 8214360 w 8503920"/>
              <a:gd name="connsiteY59" fmla="*/ 2864749 h 3445441"/>
              <a:gd name="connsiteX60" fmla="*/ 8092440 w 8503920"/>
              <a:gd name="connsiteY60" fmla="*/ 2956189 h 3445441"/>
              <a:gd name="connsiteX61" fmla="*/ 8046720 w 8503920"/>
              <a:gd name="connsiteY61" fmla="*/ 2971429 h 3445441"/>
              <a:gd name="connsiteX62" fmla="*/ 7848600 w 8503920"/>
              <a:gd name="connsiteY62" fmla="*/ 3078109 h 3445441"/>
              <a:gd name="connsiteX63" fmla="*/ 7696200 w 8503920"/>
              <a:gd name="connsiteY63" fmla="*/ 3139069 h 3445441"/>
              <a:gd name="connsiteX64" fmla="*/ 7269480 w 8503920"/>
              <a:gd name="connsiteY64" fmla="*/ 3306709 h 3445441"/>
              <a:gd name="connsiteX65" fmla="*/ 6934200 w 8503920"/>
              <a:gd name="connsiteY65" fmla="*/ 3367669 h 3445441"/>
              <a:gd name="connsiteX66" fmla="*/ 6598920 w 8503920"/>
              <a:gd name="connsiteY66" fmla="*/ 3398149 h 3445441"/>
              <a:gd name="connsiteX67" fmla="*/ 4251960 w 8503920"/>
              <a:gd name="connsiteY67" fmla="*/ 3413389 h 3445441"/>
              <a:gd name="connsiteX68" fmla="*/ 4038600 w 8503920"/>
              <a:gd name="connsiteY68" fmla="*/ 3428629 h 3445441"/>
              <a:gd name="connsiteX69" fmla="*/ 3992880 w 8503920"/>
              <a:gd name="connsiteY69" fmla="*/ 3443869 h 3445441"/>
              <a:gd name="connsiteX70" fmla="*/ 3886200 w 8503920"/>
              <a:gd name="connsiteY70"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447800 w 8503920"/>
              <a:gd name="connsiteY22" fmla="*/ 2895229 h 3445441"/>
              <a:gd name="connsiteX23" fmla="*/ 1950720 w 8503920"/>
              <a:gd name="connsiteY23" fmla="*/ 2483749 h 3445441"/>
              <a:gd name="connsiteX24" fmla="*/ 2148840 w 8503920"/>
              <a:gd name="connsiteY24" fmla="*/ 2178949 h 3445441"/>
              <a:gd name="connsiteX25" fmla="*/ 2453640 w 8503920"/>
              <a:gd name="connsiteY25" fmla="*/ 1813189 h 3445441"/>
              <a:gd name="connsiteX26" fmla="*/ 2545080 w 8503920"/>
              <a:gd name="connsiteY26" fmla="*/ 1660789 h 3445441"/>
              <a:gd name="connsiteX27" fmla="*/ 2575560 w 8503920"/>
              <a:gd name="connsiteY27" fmla="*/ 1615069 h 3445441"/>
              <a:gd name="connsiteX28" fmla="*/ 2697480 w 8503920"/>
              <a:gd name="connsiteY28" fmla="*/ 1477909 h 3445441"/>
              <a:gd name="connsiteX29" fmla="*/ 3093720 w 8503920"/>
              <a:gd name="connsiteY29" fmla="*/ 837829 h 3445441"/>
              <a:gd name="connsiteX30" fmla="*/ 3185160 w 8503920"/>
              <a:gd name="connsiteY30" fmla="*/ 670189 h 3445441"/>
              <a:gd name="connsiteX31" fmla="*/ 3627120 w 8503920"/>
              <a:gd name="connsiteY31" fmla="*/ 395869 h 3445441"/>
              <a:gd name="connsiteX32" fmla="*/ 3733800 w 8503920"/>
              <a:gd name="connsiteY32" fmla="*/ 350149 h 3445441"/>
              <a:gd name="connsiteX33" fmla="*/ 3810000 w 8503920"/>
              <a:gd name="connsiteY33" fmla="*/ 304429 h 3445441"/>
              <a:gd name="connsiteX34" fmla="*/ 4038600 w 8503920"/>
              <a:gd name="connsiteY34" fmla="*/ 243469 h 3445441"/>
              <a:gd name="connsiteX35" fmla="*/ 4099560 w 8503920"/>
              <a:gd name="connsiteY35" fmla="*/ 228229 h 3445441"/>
              <a:gd name="connsiteX36" fmla="*/ 4145280 w 8503920"/>
              <a:gd name="connsiteY36" fmla="*/ 197749 h 3445441"/>
              <a:gd name="connsiteX37" fmla="*/ 4404360 w 8503920"/>
              <a:gd name="connsiteY37" fmla="*/ 167269 h 3445441"/>
              <a:gd name="connsiteX38" fmla="*/ 4663440 w 8503920"/>
              <a:gd name="connsiteY38" fmla="*/ 121549 h 3445441"/>
              <a:gd name="connsiteX39" fmla="*/ 4968240 w 8503920"/>
              <a:gd name="connsiteY39" fmla="*/ 91069 h 3445441"/>
              <a:gd name="connsiteX40" fmla="*/ 5196840 w 8503920"/>
              <a:gd name="connsiteY40" fmla="*/ 75829 h 3445441"/>
              <a:gd name="connsiteX41" fmla="*/ 5516880 w 8503920"/>
              <a:gd name="connsiteY41" fmla="*/ 45349 h 3445441"/>
              <a:gd name="connsiteX42" fmla="*/ 6355080 w 8503920"/>
              <a:gd name="connsiteY42" fmla="*/ 30109 h 3445441"/>
              <a:gd name="connsiteX43" fmla="*/ 7147560 w 8503920"/>
              <a:gd name="connsiteY43" fmla="*/ 30109 h 3445441"/>
              <a:gd name="connsiteX44" fmla="*/ 7467600 w 8503920"/>
              <a:gd name="connsiteY44" fmla="*/ 121549 h 3445441"/>
              <a:gd name="connsiteX45" fmla="*/ 7604760 w 8503920"/>
              <a:gd name="connsiteY45" fmla="*/ 197749 h 3445441"/>
              <a:gd name="connsiteX46" fmla="*/ 7680960 w 8503920"/>
              <a:gd name="connsiteY46" fmla="*/ 258709 h 3445441"/>
              <a:gd name="connsiteX47" fmla="*/ 7894320 w 8503920"/>
              <a:gd name="connsiteY47" fmla="*/ 380629 h 3445441"/>
              <a:gd name="connsiteX48" fmla="*/ 7985760 w 8503920"/>
              <a:gd name="connsiteY48" fmla="*/ 517789 h 3445441"/>
              <a:gd name="connsiteX49" fmla="*/ 8138160 w 8503920"/>
              <a:gd name="connsiteY49" fmla="*/ 715909 h 3445441"/>
              <a:gd name="connsiteX50" fmla="*/ 8366760 w 8503920"/>
              <a:gd name="connsiteY50" fmla="*/ 1325509 h 3445441"/>
              <a:gd name="connsiteX51" fmla="*/ 8442960 w 8503920"/>
              <a:gd name="connsiteY51" fmla="*/ 1523629 h 3445441"/>
              <a:gd name="connsiteX52" fmla="*/ 8503920 w 8503920"/>
              <a:gd name="connsiteY52" fmla="*/ 1706509 h 3445441"/>
              <a:gd name="connsiteX53" fmla="*/ 8488680 w 8503920"/>
              <a:gd name="connsiteY53" fmla="*/ 2255149 h 3445441"/>
              <a:gd name="connsiteX54" fmla="*/ 8473440 w 8503920"/>
              <a:gd name="connsiteY54" fmla="*/ 2361829 h 3445441"/>
              <a:gd name="connsiteX55" fmla="*/ 8458200 w 8503920"/>
              <a:gd name="connsiteY55" fmla="*/ 2483749 h 3445441"/>
              <a:gd name="connsiteX56" fmla="*/ 8412480 w 8503920"/>
              <a:gd name="connsiteY56" fmla="*/ 2636149 h 3445441"/>
              <a:gd name="connsiteX57" fmla="*/ 8260080 w 8503920"/>
              <a:gd name="connsiteY57" fmla="*/ 2834269 h 3445441"/>
              <a:gd name="connsiteX58" fmla="*/ 8214360 w 8503920"/>
              <a:gd name="connsiteY58" fmla="*/ 2864749 h 3445441"/>
              <a:gd name="connsiteX59" fmla="*/ 8092440 w 8503920"/>
              <a:gd name="connsiteY59" fmla="*/ 2956189 h 3445441"/>
              <a:gd name="connsiteX60" fmla="*/ 8046720 w 8503920"/>
              <a:gd name="connsiteY60" fmla="*/ 2971429 h 3445441"/>
              <a:gd name="connsiteX61" fmla="*/ 7848600 w 8503920"/>
              <a:gd name="connsiteY61" fmla="*/ 3078109 h 3445441"/>
              <a:gd name="connsiteX62" fmla="*/ 7696200 w 8503920"/>
              <a:gd name="connsiteY62" fmla="*/ 3139069 h 3445441"/>
              <a:gd name="connsiteX63" fmla="*/ 7269480 w 8503920"/>
              <a:gd name="connsiteY63" fmla="*/ 3306709 h 3445441"/>
              <a:gd name="connsiteX64" fmla="*/ 6934200 w 8503920"/>
              <a:gd name="connsiteY64" fmla="*/ 3367669 h 3445441"/>
              <a:gd name="connsiteX65" fmla="*/ 6598920 w 8503920"/>
              <a:gd name="connsiteY65" fmla="*/ 3398149 h 3445441"/>
              <a:gd name="connsiteX66" fmla="*/ 4251960 w 8503920"/>
              <a:gd name="connsiteY66" fmla="*/ 3413389 h 3445441"/>
              <a:gd name="connsiteX67" fmla="*/ 4038600 w 8503920"/>
              <a:gd name="connsiteY67" fmla="*/ 3428629 h 3445441"/>
              <a:gd name="connsiteX68" fmla="*/ 3992880 w 8503920"/>
              <a:gd name="connsiteY68" fmla="*/ 3443869 h 3445441"/>
              <a:gd name="connsiteX69" fmla="*/ 3886200 w 8503920"/>
              <a:gd name="connsiteY69"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696200 w 8503920"/>
              <a:gd name="connsiteY61" fmla="*/ 3139069 h 3445441"/>
              <a:gd name="connsiteX62" fmla="*/ 7269480 w 8503920"/>
              <a:gd name="connsiteY62" fmla="*/ 3306709 h 3445441"/>
              <a:gd name="connsiteX63" fmla="*/ 6934200 w 8503920"/>
              <a:gd name="connsiteY63" fmla="*/ 3367669 h 3445441"/>
              <a:gd name="connsiteX64" fmla="*/ 6598920 w 8503920"/>
              <a:gd name="connsiteY64" fmla="*/ 3398149 h 3445441"/>
              <a:gd name="connsiteX65" fmla="*/ 4251960 w 8503920"/>
              <a:gd name="connsiteY65" fmla="*/ 3413389 h 3445441"/>
              <a:gd name="connsiteX66" fmla="*/ 4038600 w 8503920"/>
              <a:gd name="connsiteY66" fmla="*/ 3428629 h 3445441"/>
              <a:gd name="connsiteX67" fmla="*/ 3992880 w 8503920"/>
              <a:gd name="connsiteY67" fmla="*/ 3443869 h 3445441"/>
              <a:gd name="connsiteX68" fmla="*/ 3886200 w 8503920"/>
              <a:gd name="connsiteY68"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269480 w 8503920"/>
              <a:gd name="connsiteY61" fmla="*/ 3306709 h 3445441"/>
              <a:gd name="connsiteX62" fmla="*/ 6934200 w 8503920"/>
              <a:gd name="connsiteY62" fmla="*/ 3367669 h 3445441"/>
              <a:gd name="connsiteX63" fmla="*/ 6598920 w 8503920"/>
              <a:gd name="connsiteY63" fmla="*/ 3398149 h 3445441"/>
              <a:gd name="connsiteX64" fmla="*/ 4251960 w 8503920"/>
              <a:gd name="connsiteY64" fmla="*/ 3413389 h 3445441"/>
              <a:gd name="connsiteX65" fmla="*/ 4038600 w 8503920"/>
              <a:gd name="connsiteY65" fmla="*/ 3428629 h 3445441"/>
              <a:gd name="connsiteX66" fmla="*/ 3992880 w 8503920"/>
              <a:gd name="connsiteY66" fmla="*/ 3443869 h 3445441"/>
              <a:gd name="connsiteX67" fmla="*/ 3886200 w 8503920"/>
              <a:gd name="connsiteY6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894320 w 8511320"/>
              <a:gd name="connsiteY46" fmla="*/ 380629 h 3445441"/>
              <a:gd name="connsiteX47" fmla="*/ 7985760 w 8511320"/>
              <a:gd name="connsiteY47" fmla="*/ 517789 h 3445441"/>
              <a:gd name="connsiteX48" fmla="*/ 8138160 w 8511320"/>
              <a:gd name="connsiteY48" fmla="*/ 715909 h 3445441"/>
              <a:gd name="connsiteX49" fmla="*/ 8366760 w 8511320"/>
              <a:gd name="connsiteY49" fmla="*/ 1325509 h 3445441"/>
              <a:gd name="connsiteX50" fmla="*/ 8503920 w 8511320"/>
              <a:gd name="connsiteY50" fmla="*/ 1706509 h 3445441"/>
              <a:gd name="connsiteX51" fmla="*/ 8488680 w 8511320"/>
              <a:gd name="connsiteY51" fmla="*/ 2255149 h 3445441"/>
              <a:gd name="connsiteX52" fmla="*/ 8473440 w 8511320"/>
              <a:gd name="connsiteY52" fmla="*/ 2361829 h 3445441"/>
              <a:gd name="connsiteX53" fmla="*/ 8458200 w 8511320"/>
              <a:gd name="connsiteY53" fmla="*/ 2483749 h 3445441"/>
              <a:gd name="connsiteX54" fmla="*/ 8412480 w 8511320"/>
              <a:gd name="connsiteY54" fmla="*/ 2636149 h 3445441"/>
              <a:gd name="connsiteX55" fmla="*/ 8260080 w 8511320"/>
              <a:gd name="connsiteY55" fmla="*/ 2834269 h 3445441"/>
              <a:gd name="connsiteX56" fmla="*/ 8214360 w 8511320"/>
              <a:gd name="connsiteY56" fmla="*/ 2864749 h 3445441"/>
              <a:gd name="connsiteX57" fmla="*/ 8092440 w 8511320"/>
              <a:gd name="connsiteY57" fmla="*/ 2956189 h 3445441"/>
              <a:gd name="connsiteX58" fmla="*/ 8046720 w 8511320"/>
              <a:gd name="connsiteY58" fmla="*/ 2971429 h 3445441"/>
              <a:gd name="connsiteX59" fmla="*/ 7848600 w 8511320"/>
              <a:gd name="connsiteY59" fmla="*/ 3078109 h 3445441"/>
              <a:gd name="connsiteX60" fmla="*/ 7269480 w 8511320"/>
              <a:gd name="connsiteY60" fmla="*/ 3306709 h 3445441"/>
              <a:gd name="connsiteX61" fmla="*/ 6934200 w 8511320"/>
              <a:gd name="connsiteY61" fmla="*/ 3367669 h 3445441"/>
              <a:gd name="connsiteX62" fmla="*/ 6598920 w 8511320"/>
              <a:gd name="connsiteY62" fmla="*/ 3398149 h 3445441"/>
              <a:gd name="connsiteX63" fmla="*/ 4251960 w 8511320"/>
              <a:gd name="connsiteY63" fmla="*/ 3413389 h 3445441"/>
              <a:gd name="connsiteX64" fmla="*/ 4038600 w 8511320"/>
              <a:gd name="connsiteY64" fmla="*/ 3428629 h 3445441"/>
              <a:gd name="connsiteX65" fmla="*/ 3992880 w 8511320"/>
              <a:gd name="connsiteY65" fmla="*/ 3443869 h 3445441"/>
              <a:gd name="connsiteX66" fmla="*/ 3886200 w 8511320"/>
              <a:gd name="connsiteY6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985760 w 8511320"/>
              <a:gd name="connsiteY46" fmla="*/ 517789 h 3445441"/>
              <a:gd name="connsiteX47" fmla="*/ 8138160 w 8511320"/>
              <a:gd name="connsiteY47" fmla="*/ 715909 h 3445441"/>
              <a:gd name="connsiteX48" fmla="*/ 8366760 w 8511320"/>
              <a:gd name="connsiteY48" fmla="*/ 1325509 h 3445441"/>
              <a:gd name="connsiteX49" fmla="*/ 8503920 w 8511320"/>
              <a:gd name="connsiteY49" fmla="*/ 1706509 h 3445441"/>
              <a:gd name="connsiteX50" fmla="*/ 8488680 w 8511320"/>
              <a:gd name="connsiteY50" fmla="*/ 2255149 h 3445441"/>
              <a:gd name="connsiteX51" fmla="*/ 8473440 w 8511320"/>
              <a:gd name="connsiteY51" fmla="*/ 2361829 h 3445441"/>
              <a:gd name="connsiteX52" fmla="*/ 8458200 w 8511320"/>
              <a:gd name="connsiteY52" fmla="*/ 2483749 h 3445441"/>
              <a:gd name="connsiteX53" fmla="*/ 8412480 w 8511320"/>
              <a:gd name="connsiteY53" fmla="*/ 2636149 h 3445441"/>
              <a:gd name="connsiteX54" fmla="*/ 8260080 w 8511320"/>
              <a:gd name="connsiteY54" fmla="*/ 2834269 h 3445441"/>
              <a:gd name="connsiteX55" fmla="*/ 8214360 w 8511320"/>
              <a:gd name="connsiteY55" fmla="*/ 2864749 h 3445441"/>
              <a:gd name="connsiteX56" fmla="*/ 8092440 w 8511320"/>
              <a:gd name="connsiteY56" fmla="*/ 2956189 h 3445441"/>
              <a:gd name="connsiteX57" fmla="*/ 8046720 w 8511320"/>
              <a:gd name="connsiteY57" fmla="*/ 2971429 h 3445441"/>
              <a:gd name="connsiteX58" fmla="*/ 7848600 w 8511320"/>
              <a:gd name="connsiteY58" fmla="*/ 3078109 h 3445441"/>
              <a:gd name="connsiteX59" fmla="*/ 7269480 w 8511320"/>
              <a:gd name="connsiteY59" fmla="*/ 3306709 h 3445441"/>
              <a:gd name="connsiteX60" fmla="*/ 6934200 w 8511320"/>
              <a:gd name="connsiteY60" fmla="*/ 3367669 h 3445441"/>
              <a:gd name="connsiteX61" fmla="*/ 6598920 w 8511320"/>
              <a:gd name="connsiteY61" fmla="*/ 3398149 h 3445441"/>
              <a:gd name="connsiteX62" fmla="*/ 4251960 w 8511320"/>
              <a:gd name="connsiteY62" fmla="*/ 3413389 h 3445441"/>
              <a:gd name="connsiteX63" fmla="*/ 4038600 w 8511320"/>
              <a:gd name="connsiteY63" fmla="*/ 3428629 h 3445441"/>
              <a:gd name="connsiteX64" fmla="*/ 3992880 w 8511320"/>
              <a:gd name="connsiteY64" fmla="*/ 3443869 h 3445441"/>
              <a:gd name="connsiteX65" fmla="*/ 3886200 w 8511320"/>
              <a:gd name="connsiteY65"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185160 w 8511320"/>
              <a:gd name="connsiteY28" fmla="*/ 670189 h 3445441"/>
              <a:gd name="connsiteX29" fmla="*/ 3627120 w 8511320"/>
              <a:gd name="connsiteY29" fmla="*/ 395869 h 3445441"/>
              <a:gd name="connsiteX30" fmla="*/ 3733800 w 8511320"/>
              <a:gd name="connsiteY30" fmla="*/ 350149 h 3445441"/>
              <a:gd name="connsiteX31" fmla="*/ 3810000 w 8511320"/>
              <a:gd name="connsiteY31" fmla="*/ 304429 h 3445441"/>
              <a:gd name="connsiteX32" fmla="*/ 4038600 w 8511320"/>
              <a:gd name="connsiteY32" fmla="*/ 243469 h 3445441"/>
              <a:gd name="connsiteX33" fmla="*/ 4099560 w 8511320"/>
              <a:gd name="connsiteY33" fmla="*/ 228229 h 3445441"/>
              <a:gd name="connsiteX34" fmla="*/ 4145280 w 8511320"/>
              <a:gd name="connsiteY34" fmla="*/ 197749 h 3445441"/>
              <a:gd name="connsiteX35" fmla="*/ 4404360 w 8511320"/>
              <a:gd name="connsiteY35" fmla="*/ 167269 h 3445441"/>
              <a:gd name="connsiteX36" fmla="*/ 4663440 w 8511320"/>
              <a:gd name="connsiteY36" fmla="*/ 121549 h 3445441"/>
              <a:gd name="connsiteX37" fmla="*/ 4968240 w 8511320"/>
              <a:gd name="connsiteY37" fmla="*/ 91069 h 3445441"/>
              <a:gd name="connsiteX38" fmla="*/ 5196840 w 8511320"/>
              <a:gd name="connsiteY38" fmla="*/ 75829 h 3445441"/>
              <a:gd name="connsiteX39" fmla="*/ 5516880 w 8511320"/>
              <a:gd name="connsiteY39" fmla="*/ 45349 h 3445441"/>
              <a:gd name="connsiteX40" fmla="*/ 6355080 w 8511320"/>
              <a:gd name="connsiteY40" fmla="*/ 30109 h 3445441"/>
              <a:gd name="connsiteX41" fmla="*/ 7147560 w 8511320"/>
              <a:gd name="connsiteY41" fmla="*/ 30109 h 3445441"/>
              <a:gd name="connsiteX42" fmla="*/ 7467600 w 8511320"/>
              <a:gd name="connsiteY42" fmla="*/ 121549 h 3445441"/>
              <a:gd name="connsiteX43" fmla="*/ 7604760 w 8511320"/>
              <a:gd name="connsiteY43" fmla="*/ 197749 h 3445441"/>
              <a:gd name="connsiteX44" fmla="*/ 7680960 w 8511320"/>
              <a:gd name="connsiteY44" fmla="*/ 258709 h 3445441"/>
              <a:gd name="connsiteX45" fmla="*/ 7985760 w 8511320"/>
              <a:gd name="connsiteY45" fmla="*/ 517789 h 3445441"/>
              <a:gd name="connsiteX46" fmla="*/ 8138160 w 8511320"/>
              <a:gd name="connsiteY46" fmla="*/ 715909 h 3445441"/>
              <a:gd name="connsiteX47" fmla="*/ 8366760 w 8511320"/>
              <a:gd name="connsiteY47" fmla="*/ 1325509 h 3445441"/>
              <a:gd name="connsiteX48" fmla="*/ 8503920 w 8511320"/>
              <a:gd name="connsiteY48" fmla="*/ 1706509 h 3445441"/>
              <a:gd name="connsiteX49" fmla="*/ 8488680 w 8511320"/>
              <a:gd name="connsiteY49" fmla="*/ 2255149 h 3445441"/>
              <a:gd name="connsiteX50" fmla="*/ 8473440 w 8511320"/>
              <a:gd name="connsiteY50" fmla="*/ 2361829 h 3445441"/>
              <a:gd name="connsiteX51" fmla="*/ 8458200 w 8511320"/>
              <a:gd name="connsiteY51" fmla="*/ 2483749 h 3445441"/>
              <a:gd name="connsiteX52" fmla="*/ 8412480 w 8511320"/>
              <a:gd name="connsiteY52" fmla="*/ 2636149 h 3445441"/>
              <a:gd name="connsiteX53" fmla="*/ 8260080 w 8511320"/>
              <a:gd name="connsiteY53" fmla="*/ 2834269 h 3445441"/>
              <a:gd name="connsiteX54" fmla="*/ 8214360 w 8511320"/>
              <a:gd name="connsiteY54" fmla="*/ 2864749 h 3445441"/>
              <a:gd name="connsiteX55" fmla="*/ 8092440 w 8511320"/>
              <a:gd name="connsiteY55" fmla="*/ 2956189 h 3445441"/>
              <a:gd name="connsiteX56" fmla="*/ 8046720 w 8511320"/>
              <a:gd name="connsiteY56" fmla="*/ 2971429 h 3445441"/>
              <a:gd name="connsiteX57" fmla="*/ 7848600 w 8511320"/>
              <a:gd name="connsiteY57" fmla="*/ 3078109 h 3445441"/>
              <a:gd name="connsiteX58" fmla="*/ 7269480 w 8511320"/>
              <a:gd name="connsiteY58" fmla="*/ 3306709 h 3445441"/>
              <a:gd name="connsiteX59" fmla="*/ 6934200 w 8511320"/>
              <a:gd name="connsiteY59" fmla="*/ 3367669 h 3445441"/>
              <a:gd name="connsiteX60" fmla="*/ 6598920 w 8511320"/>
              <a:gd name="connsiteY60" fmla="*/ 3398149 h 3445441"/>
              <a:gd name="connsiteX61" fmla="*/ 4251960 w 8511320"/>
              <a:gd name="connsiteY61" fmla="*/ 3413389 h 3445441"/>
              <a:gd name="connsiteX62" fmla="*/ 4038600 w 8511320"/>
              <a:gd name="connsiteY62" fmla="*/ 3428629 h 3445441"/>
              <a:gd name="connsiteX63" fmla="*/ 3992880 w 8511320"/>
              <a:gd name="connsiteY63" fmla="*/ 3443869 h 3445441"/>
              <a:gd name="connsiteX64" fmla="*/ 3886200 w 8511320"/>
              <a:gd name="connsiteY64"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627120 w 8511320"/>
              <a:gd name="connsiteY28" fmla="*/ 395869 h 3445441"/>
              <a:gd name="connsiteX29" fmla="*/ 3733800 w 8511320"/>
              <a:gd name="connsiteY29" fmla="*/ 350149 h 3445441"/>
              <a:gd name="connsiteX30" fmla="*/ 3810000 w 8511320"/>
              <a:gd name="connsiteY30" fmla="*/ 304429 h 3445441"/>
              <a:gd name="connsiteX31" fmla="*/ 4038600 w 8511320"/>
              <a:gd name="connsiteY31" fmla="*/ 243469 h 3445441"/>
              <a:gd name="connsiteX32" fmla="*/ 4099560 w 8511320"/>
              <a:gd name="connsiteY32" fmla="*/ 228229 h 3445441"/>
              <a:gd name="connsiteX33" fmla="*/ 4145280 w 8511320"/>
              <a:gd name="connsiteY33" fmla="*/ 197749 h 3445441"/>
              <a:gd name="connsiteX34" fmla="*/ 4404360 w 8511320"/>
              <a:gd name="connsiteY34" fmla="*/ 167269 h 3445441"/>
              <a:gd name="connsiteX35" fmla="*/ 4663440 w 8511320"/>
              <a:gd name="connsiteY35" fmla="*/ 121549 h 3445441"/>
              <a:gd name="connsiteX36" fmla="*/ 4968240 w 8511320"/>
              <a:gd name="connsiteY36" fmla="*/ 91069 h 3445441"/>
              <a:gd name="connsiteX37" fmla="*/ 5196840 w 8511320"/>
              <a:gd name="connsiteY37" fmla="*/ 75829 h 3445441"/>
              <a:gd name="connsiteX38" fmla="*/ 5516880 w 8511320"/>
              <a:gd name="connsiteY38" fmla="*/ 45349 h 3445441"/>
              <a:gd name="connsiteX39" fmla="*/ 6355080 w 8511320"/>
              <a:gd name="connsiteY39" fmla="*/ 30109 h 3445441"/>
              <a:gd name="connsiteX40" fmla="*/ 7147560 w 8511320"/>
              <a:gd name="connsiteY40" fmla="*/ 30109 h 3445441"/>
              <a:gd name="connsiteX41" fmla="*/ 7467600 w 8511320"/>
              <a:gd name="connsiteY41" fmla="*/ 121549 h 3445441"/>
              <a:gd name="connsiteX42" fmla="*/ 7604760 w 8511320"/>
              <a:gd name="connsiteY42" fmla="*/ 197749 h 3445441"/>
              <a:gd name="connsiteX43" fmla="*/ 7680960 w 8511320"/>
              <a:gd name="connsiteY43" fmla="*/ 258709 h 3445441"/>
              <a:gd name="connsiteX44" fmla="*/ 7985760 w 8511320"/>
              <a:gd name="connsiteY44" fmla="*/ 517789 h 3445441"/>
              <a:gd name="connsiteX45" fmla="*/ 8138160 w 8511320"/>
              <a:gd name="connsiteY45" fmla="*/ 715909 h 3445441"/>
              <a:gd name="connsiteX46" fmla="*/ 8366760 w 8511320"/>
              <a:gd name="connsiteY46" fmla="*/ 1325509 h 3445441"/>
              <a:gd name="connsiteX47" fmla="*/ 8503920 w 8511320"/>
              <a:gd name="connsiteY47" fmla="*/ 1706509 h 3445441"/>
              <a:gd name="connsiteX48" fmla="*/ 8488680 w 8511320"/>
              <a:gd name="connsiteY48" fmla="*/ 2255149 h 3445441"/>
              <a:gd name="connsiteX49" fmla="*/ 8473440 w 8511320"/>
              <a:gd name="connsiteY49" fmla="*/ 2361829 h 3445441"/>
              <a:gd name="connsiteX50" fmla="*/ 8458200 w 8511320"/>
              <a:gd name="connsiteY50" fmla="*/ 2483749 h 3445441"/>
              <a:gd name="connsiteX51" fmla="*/ 8412480 w 8511320"/>
              <a:gd name="connsiteY51" fmla="*/ 2636149 h 3445441"/>
              <a:gd name="connsiteX52" fmla="*/ 8260080 w 8511320"/>
              <a:gd name="connsiteY52" fmla="*/ 2834269 h 3445441"/>
              <a:gd name="connsiteX53" fmla="*/ 8214360 w 8511320"/>
              <a:gd name="connsiteY53" fmla="*/ 2864749 h 3445441"/>
              <a:gd name="connsiteX54" fmla="*/ 8092440 w 8511320"/>
              <a:gd name="connsiteY54" fmla="*/ 2956189 h 3445441"/>
              <a:gd name="connsiteX55" fmla="*/ 8046720 w 8511320"/>
              <a:gd name="connsiteY55" fmla="*/ 2971429 h 3445441"/>
              <a:gd name="connsiteX56" fmla="*/ 7848600 w 8511320"/>
              <a:gd name="connsiteY56" fmla="*/ 3078109 h 3445441"/>
              <a:gd name="connsiteX57" fmla="*/ 7269480 w 8511320"/>
              <a:gd name="connsiteY57" fmla="*/ 3306709 h 3445441"/>
              <a:gd name="connsiteX58" fmla="*/ 6934200 w 8511320"/>
              <a:gd name="connsiteY58" fmla="*/ 3367669 h 3445441"/>
              <a:gd name="connsiteX59" fmla="*/ 6598920 w 8511320"/>
              <a:gd name="connsiteY59" fmla="*/ 3398149 h 3445441"/>
              <a:gd name="connsiteX60" fmla="*/ 4251960 w 8511320"/>
              <a:gd name="connsiteY60" fmla="*/ 3413389 h 3445441"/>
              <a:gd name="connsiteX61" fmla="*/ 4038600 w 8511320"/>
              <a:gd name="connsiteY61" fmla="*/ 3428629 h 3445441"/>
              <a:gd name="connsiteX62" fmla="*/ 3992880 w 8511320"/>
              <a:gd name="connsiteY62" fmla="*/ 3443869 h 3445441"/>
              <a:gd name="connsiteX63" fmla="*/ 3886200 w 8511320"/>
              <a:gd name="connsiteY63"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575560 w 8511320"/>
              <a:gd name="connsiteY24" fmla="*/ 1615069 h 3445441"/>
              <a:gd name="connsiteX25" fmla="*/ 2697480 w 8511320"/>
              <a:gd name="connsiteY25" fmla="*/ 1477909 h 3445441"/>
              <a:gd name="connsiteX26" fmla="*/ 3093720 w 8511320"/>
              <a:gd name="connsiteY26" fmla="*/ 837829 h 3445441"/>
              <a:gd name="connsiteX27" fmla="*/ 3627120 w 8511320"/>
              <a:gd name="connsiteY27" fmla="*/ 395869 h 3445441"/>
              <a:gd name="connsiteX28" fmla="*/ 3733800 w 8511320"/>
              <a:gd name="connsiteY28" fmla="*/ 350149 h 3445441"/>
              <a:gd name="connsiteX29" fmla="*/ 3810000 w 8511320"/>
              <a:gd name="connsiteY29" fmla="*/ 304429 h 3445441"/>
              <a:gd name="connsiteX30" fmla="*/ 4038600 w 8511320"/>
              <a:gd name="connsiteY30" fmla="*/ 243469 h 3445441"/>
              <a:gd name="connsiteX31" fmla="*/ 4099560 w 8511320"/>
              <a:gd name="connsiteY31" fmla="*/ 228229 h 3445441"/>
              <a:gd name="connsiteX32" fmla="*/ 4145280 w 8511320"/>
              <a:gd name="connsiteY32" fmla="*/ 197749 h 3445441"/>
              <a:gd name="connsiteX33" fmla="*/ 4404360 w 8511320"/>
              <a:gd name="connsiteY33" fmla="*/ 167269 h 3445441"/>
              <a:gd name="connsiteX34" fmla="*/ 4663440 w 8511320"/>
              <a:gd name="connsiteY34" fmla="*/ 121549 h 3445441"/>
              <a:gd name="connsiteX35" fmla="*/ 4968240 w 8511320"/>
              <a:gd name="connsiteY35" fmla="*/ 91069 h 3445441"/>
              <a:gd name="connsiteX36" fmla="*/ 5196840 w 8511320"/>
              <a:gd name="connsiteY36" fmla="*/ 75829 h 3445441"/>
              <a:gd name="connsiteX37" fmla="*/ 5516880 w 8511320"/>
              <a:gd name="connsiteY37" fmla="*/ 45349 h 3445441"/>
              <a:gd name="connsiteX38" fmla="*/ 6355080 w 8511320"/>
              <a:gd name="connsiteY38" fmla="*/ 30109 h 3445441"/>
              <a:gd name="connsiteX39" fmla="*/ 7147560 w 8511320"/>
              <a:gd name="connsiteY39" fmla="*/ 30109 h 3445441"/>
              <a:gd name="connsiteX40" fmla="*/ 7467600 w 8511320"/>
              <a:gd name="connsiteY40" fmla="*/ 121549 h 3445441"/>
              <a:gd name="connsiteX41" fmla="*/ 7604760 w 8511320"/>
              <a:gd name="connsiteY41" fmla="*/ 197749 h 3445441"/>
              <a:gd name="connsiteX42" fmla="*/ 7680960 w 8511320"/>
              <a:gd name="connsiteY42" fmla="*/ 258709 h 3445441"/>
              <a:gd name="connsiteX43" fmla="*/ 7985760 w 8511320"/>
              <a:gd name="connsiteY43" fmla="*/ 517789 h 3445441"/>
              <a:gd name="connsiteX44" fmla="*/ 8138160 w 8511320"/>
              <a:gd name="connsiteY44" fmla="*/ 715909 h 3445441"/>
              <a:gd name="connsiteX45" fmla="*/ 8366760 w 8511320"/>
              <a:gd name="connsiteY45" fmla="*/ 1325509 h 3445441"/>
              <a:gd name="connsiteX46" fmla="*/ 8503920 w 8511320"/>
              <a:gd name="connsiteY46" fmla="*/ 1706509 h 3445441"/>
              <a:gd name="connsiteX47" fmla="*/ 8488680 w 8511320"/>
              <a:gd name="connsiteY47" fmla="*/ 2255149 h 3445441"/>
              <a:gd name="connsiteX48" fmla="*/ 8473440 w 8511320"/>
              <a:gd name="connsiteY48" fmla="*/ 2361829 h 3445441"/>
              <a:gd name="connsiteX49" fmla="*/ 8458200 w 8511320"/>
              <a:gd name="connsiteY49" fmla="*/ 2483749 h 3445441"/>
              <a:gd name="connsiteX50" fmla="*/ 8412480 w 8511320"/>
              <a:gd name="connsiteY50" fmla="*/ 2636149 h 3445441"/>
              <a:gd name="connsiteX51" fmla="*/ 8260080 w 8511320"/>
              <a:gd name="connsiteY51" fmla="*/ 2834269 h 3445441"/>
              <a:gd name="connsiteX52" fmla="*/ 8214360 w 8511320"/>
              <a:gd name="connsiteY52" fmla="*/ 2864749 h 3445441"/>
              <a:gd name="connsiteX53" fmla="*/ 8092440 w 8511320"/>
              <a:gd name="connsiteY53" fmla="*/ 2956189 h 3445441"/>
              <a:gd name="connsiteX54" fmla="*/ 8046720 w 8511320"/>
              <a:gd name="connsiteY54" fmla="*/ 2971429 h 3445441"/>
              <a:gd name="connsiteX55" fmla="*/ 7848600 w 8511320"/>
              <a:gd name="connsiteY55" fmla="*/ 3078109 h 3445441"/>
              <a:gd name="connsiteX56" fmla="*/ 7269480 w 8511320"/>
              <a:gd name="connsiteY56" fmla="*/ 3306709 h 3445441"/>
              <a:gd name="connsiteX57" fmla="*/ 6934200 w 8511320"/>
              <a:gd name="connsiteY57" fmla="*/ 3367669 h 3445441"/>
              <a:gd name="connsiteX58" fmla="*/ 6598920 w 8511320"/>
              <a:gd name="connsiteY58" fmla="*/ 3398149 h 3445441"/>
              <a:gd name="connsiteX59" fmla="*/ 4251960 w 8511320"/>
              <a:gd name="connsiteY59" fmla="*/ 3413389 h 3445441"/>
              <a:gd name="connsiteX60" fmla="*/ 4038600 w 8511320"/>
              <a:gd name="connsiteY60" fmla="*/ 3428629 h 3445441"/>
              <a:gd name="connsiteX61" fmla="*/ 3992880 w 8511320"/>
              <a:gd name="connsiteY61" fmla="*/ 3443869 h 3445441"/>
              <a:gd name="connsiteX62" fmla="*/ 3886200 w 8511320"/>
              <a:gd name="connsiteY62"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697480 w 8511320"/>
              <a:gd name="connsiteY24" fmla="*/ 1477909 h 3445441"/>
              <a:gd name="connsiteX25" fmla="*/ 3093720 w 8511320"/>
              <a:gd name="connsiteY25" fmla="*/ 837829 h 3445441"/>
              <a:gd name="connsiteX26" fmla="*/ 3627120 w 8511320"/>
              <a:gd name="connsiteY26" fmla="*/ 395869 h 3445441"/>
              <a:gd name="connsiteX27" fmla="*/ 3733800 w 8511320"/>
              <a:gd name="connsiteY27" fmla="*/ 350149 h 3445441"/>
              <a:gd name="connsiteX28" fmla="*/ 3810000 w 8511320"/>
              <a:gd name="connsiteY28" fmla="*/ 304429 h 3445441"/>
              <a:gd name="connsiteX29" fmla="*/ 4038600 w 8511320"/>
              <a:gd name="connsiteY29" fmla="*/ 243469 h 3445441"/>
              <a:gd name="connsiteX30" fmla="*/ 4099560 w 8511320"/>
              <a:gd name="connsiteY30" fmla="*/ 228229 h 3445441"/>
              <a:gd name="connsiteX31" fmla="*/ 4145280 w 8511320"/>
              <a:gd name="connsiteY31" fmla="*/ 197749 h 3445441"/>
              <a:gd name="connsiteX32" fmla="*/ 4404360 w 8511320"/>
              <a:gd name="connsiteY32" fmla="*/ 167269 h 3445441"/>
              <a:gd name="connsiteX33" fmla="*/ 4663440 w 8511320"/>
              <a:gd name="connsiteY33" fmla="*/ 121549 h 3445441"/>
              <a:gd name="connsiteX34" fmla="*/ 4968240 w 8511320"/>
              <a:gd name="connsiteY34" fmla="*/ 91069 h 3445441"/>
              <a:gd name="connsiteX35" fmla="*/ 5196840 w 8511320"/>
              <a:gd name="connsiteY35" fmla="*/ 75829 h 3445441"/>
              <a:gd name="connsiteX36" fmla="*/ 5516880 w 8511320"/>
              <a:gd name="connsiteY36" fmla="*/ 45349 h 3445441"/>
              <a:gd name="connsiteX37" fmla="*/ 6355080 w 8511320"/>
              <a:gd name="connsiteY37" fmla="*/ 30109 h 3445441"/>
              <a:gd name="connsiteX38" fmla="*/ 7147560 w 8511320"/>
              <a:gd name="connsiteY38" fmla="*/ 30109 h 3445441"/>
              <a:gd name="connsiteX39" fmla="*/ 7467600 w 8511320"/>
              <a:gd name="connsiteY39" fmla="*/ 121549 h 3445441"/>
              <a:gd name="connsiteX40" fmla="*/ 7604760 w 8511320"/>
              <a:gd name="connsiteY40" fmla="*/ 197749 h 3445441"/>
              <a:gd name="connsiteX41" fmla="*/ 7680960 w 8511320"/>
              <a:gd name="connsiteY41" fmla="*/ 258709 h 3445441"/>
              <a:gd name="connsiteX42" fmla="*/ 7985760 w 8511320"/>
              <a:gd name="connsiteY42" fmla="*/ 517789 h 3445441"/>
              <a:gd name="connsiteX43" fmla="*/ 8138160 w 8511320"/>
              <a:gd name="connsiteY43" fmla="*/ 715909 h 3445441"/>
              <a:gd name="connsiteX44" fmla="*/ 8366760 w 8511320"/>
              <a:gd name="connsiteY44" fmla="*/ 1325509 h 3445441"/>
              <a:gd name="connsiteX45" fmla="*/ 8503920 w 8511320"/>
              <a:gd name="connsiteY45" fmla="*/ 1706509 h 3445441"/>
              <a:gd name="connsiteX46" fmla="*/ 8488680 w 8511320"/>
              <a:gd name="connsiteY46" fmla="*/ 2255149 h 3445441"/>
              <a:gd name="connsiteX47" fmla="*/ 8473440 w 8511320"/>
              <a:gd name="connsiteY47" fmla="*/ 2361829 h 3445441"/>
              <a:gd name="connsiteX48" fmla="*/ 8458200 w 8511320"/>
              <a:gd name="connsiteY48" fmla="*/ 2483749 h 3445441"/>
              <a:gd name="connsiteX49" fmla="*/ 8412480 w 8511320"/>
              <a:gd name="connsiteY49" fmla="*/ 2636149 h 3445441"/>
              <a:gd name="connsiteX50" fmla="*/ 8260080 w 8511320"/>
              <a:gd name="connsiteY50" fmla="*/ 2834269 h 3445441"/>
              <a:gd name="connsiteX51" fmla="*/ 8214360 w 8511320"/>
              <a:gd name="connsiteY51" fmla="*/ 2864749 h 3445441"/>
              <a:gd name="connsiteX52" fmla="*/ 8092440 w 8511320"/>
              <a:gd name="connsiteY52" fmla="*/ 2956189 h 3445441"/>
              <a:gd name="connsiteX53" fmla="*/ 8046720 w 8511320"/>
              <a:gd name="connsiteY53" fmla="*/ 2971429 h 3445441"/>
              <a:gd name="connsiteX54" fmla="*/ 7848600 w 8511320"/>
              <a:gd name="connsiteY54" fmla="*/ 3078109 h 3445441"/>
              <a:gd name="connsiteX55" fmla="*/ 7269480 w 8511320"/>
              <a:gd name="connsiteY55" fmla="*/ 3306709 h 3445441"/>
              <a:gd name="connsiteX56" fmla="*/ 6934200 w 8511320"/>
              <a:gd name="connsiteY56" fmla="*/ 3367669 h 3445441"/>
              <a:gd name="connsiteX57" fmla="*/ 6598920 w 8511320"/>
              <a:gd name="connsiteY57" fmla="*/ 3398149 h 3445441"/>
              <a:gd name="connsiteX58" fmla="*/ 4251960 w 8511320"/>
              <a:gd name="connsiteY58" fmla="*/ 3413389 h 3445441"/>
              <a:gd name="connsiteX59" fmla="*/ 4038600 w 8511320"/>
              <a:gd name="connsiteY59" fmla="*/ 3428629 h 3445441"/>
              <a:gd name="connsiteX60" fmla="*/ 3992880 w 8511320"/>
              <a:gd name="connsiteY60" fmla="*/ 3443869 h 3445441"/>
              <a:gd name="connsiteX61" fmla="*/ 3886200 w 8511320"/>
              <a:gd name="connsiteY6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3093720 w 8511320"/>
              <a:gd name="connsiteY24" fmla="*/ 837829 h 3445441"/>
              <a:gd name="connsiteX25" fmla="*/ 3627120 w 8511320"/>
              <a:gd name="connsiteY25" fmla="*/ 395869 h 3445441"/>
              <a:gd name="connsiteX26" fmla="*/ 3733800 w 8511320"/>
              <a:gd name="connsiteY26" fmla="*/ 350149 h 3445441"/>
              <a:gd name="connsiteX27" fmla="*/ 3810000 w 8511320"/>
              <a:gd name="connsiteY27" fmla="*/ 304429 h 3445441"/>
              <a:gd name="connsiteX28" fmla="*/ 4038600 w 8511320"/>
              <a:gd name="connsiteY28" fmla="*/ 243469 h 3445441"/>
              <a:gd name="connsiteX29" fmla="*/ 4099560 w 8511320"/>
              <a:gd name="connsiteY29" fmla="*/ 228229 h 3445441"/>
              <a:gd name="connsiteX30" fmla="*/ 4145280 w 8511320"/>
              <a:gd name="connsiteY30" fmla="*/ 197749 h 3445441"/>
              <a:gd name="connsiteX31" fmla="*/ 4404360 w 8511320"/>
              <a:gd name="connsiteY31" fmla="*/ 167269 h 3445441"/>
              <a:gd name="connsiteX32" fmla="*/ 4663440 w 8511320"/>
              <a:gd name="connsiteY32" fmla="*/ 121549 h 3445441"/>
              <a:gd name="connsiteX33" fmla="*/ 4968240 w 8511320"/>
              <a:gd name="connsiteY33" fmla="*/ 91069 h 3445441"/>
              <a:gd name="connsiteX34" fmla="*/ 5196840 w 8511320"/>
              <a:gd name="connsiteY34" fmla="*/ 75829 h 3445441"/>
              <a:gd name="connsiteX35" fmla="*/ 5516880 w 8511320"/>
              <a:gd name="connsiteY35" fmla="*/ 45349 h 3445441"/>
              <a:gd name="connsiteX36" fmla="*/ 6355080 w 8511320"/>
              <a:gd name="connsiteY36" fmla="*/ 30109 h 3445441"/>
              <a:gd name="connsiteX37" fmla="*/ 7147560 w 8511320"/>
              <a:gd name="connsiteY37" fmla="*/ 30109 h 3445441"/>
              <a:gd name="connsiteX38" fmla="*/ 7467600 w 8511320"/>
              <a:gd name="connsiteY38" fmla="*/ 121549 h 3445441"/>
              <a:gd name="connsiteX39" fmla="*/ 7604760 w 8511320"/>
              <a:gd name="connsiteY39" fmla="*/ 197749 h 3445441"/>
              <a:gd name="connsiteX40" fmla="*/ 7680960 w 8511320"/>
              <a:gd name="connsiteY40" fmla="*/ 258709 h 3445441"/>
              <a:gd name="connsiteX41" fmla="*/ 7985760 w 8511320"/>
              <a:gd name="connsiteY41" fmla="*/ 517789 h 3445441"/>
              <a:gd name="connsiteX42" fmla="*/ 8138160 w 8511320"/>
              <a:gd name="connsiteY42" fmla="*/ 715909 h 3445441"/>
              <a:gd name="connsiteX43" fmla="*/ 8366760 w 8511320"/>
              <a:gd name="connsiteY43" fmla="*/ 1325509 h 3445441"/>
              <a:gd name="connsiteX44" fmla="*/ 8503920 w 8511320"/>
              <a:gd name="connsiteY44" fmla="*/ 1706509 h 3445441"/>
              <a:gd name="connsiteX45" fmla="*/ 8488680 w 8511320"/>
              <a:gd name="connsiteY45" fmla="*/ 2255149 h 3445441"/>
              <a:gd name="connsiteX46" fmla="*/ 8473440 w 8511320"/>
              <a:gd name="connsiteY46" fmla="*/ 2361829 h 3445441"/>
              <a:gd name="connsiteX47" fmla="*/ 8458200 w 8511320"/>
              <a:gd name="connsiteY47" fmla="*/ 2483749 h 3445441"/>
              <a:gd name="connsiteX48" fmla="*/ 8412480 w 8511320"/>
              <a:gd name="connsiteY48" fmla="*/ 2636149 h 3445441"/>
              <a:gd name="connsiteX49" fmla="*/ 8260080 w 8511320"/>
              <a:gd name="connsiteY49" fmla="*/ 2834269 h 3445441"/>
              <a:gd name="connsiteX50" fmla="*/ 8214360 w 8511320"/>
              <a:gd name="connsiteY50" fmla="*/ 2864749 h 3445441"/>
              <a:gd name="connsiteX51" fmla="*/ 8092440 w 8511320"/>
              <a:gd name="connsiteY51" fmla="*/ 2956189 h 3445441"/>
              <a:gd name="connsiteX52" fmla="*/ 8046720 w 8511320"/>
              <a:gd name="connsiteY52" fmla="*/ 2971429 h 3445441"/>
              <a:gd name="connsiteX53" fmla="*/ 7848600 w 8511320"/>
              <a:gd name="connsiteY53" fmla="*/ 3078109 h 3445441"/>
              <a:gd name="connsiteX54" fmla="*/ 7269480 w 8511320"/>
              <a:gd name="connsiteY54" fmla="*/ 3306709 h 3445441"/>
              <a:gd name="connsiteX55" fmla="*/ 6934200 w 8511320"/>
              <a:gd name="connsiteY55" fmla="*/ 3367669 h 3445441"/>
              <a:gd name="connsiteX56" fmla="*/ 6598920 w 8511320"/>
              <a:gd name="connsiteY56" fmla="*/ 3398149 h 3445441"/>
              <a:gd name="connsiteX57" fmla="*/ 4251960 w 8511320"/>
              <a:gd name="connsiteY57" fmla="*/ 3413389 h 3445441"/>
              <a:gd name="connsiteX58" fmla="*/ 4038600 w 8511320"/>
              <a:gd name="connsiteY58" fmla="*/ 3428629 h 3445441"/>
              <a:gd name="connsiteX59" fmla="*/ 3992880 w 8511320"/>
              <a:gd name="connsiteY59" fmla="*/ 3443869 h 3445441"/>
              <a:gd name="connsiteX60" fmla="*/ 3886200 w 8511320"/>
              <a:gd name="connsiteY60"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3093720 w 8511320"/>
              <a:gd name="connsiteY23" fmla="*/ 837829 h 3445441"/>
              <a:gd name="connsiteX24" fmla="*/ 3627120 w 8511320"/>
              <a:gd name="connsiteY24" fmla="*/ 395869 h 3445441"/>
              <a:gd name="connsiteX25" fmla="*/ 3733800 w 8511320"/>
              <a:gd name="connsiteY25" fmla="*/ 350149 h 3445441"/>
              <a:gd name="connsiteX26" fmla="*/ 3810000 w 8511320"/>
              <a:gd name="connsiteY26" fmla="*/ 304429 h 3445441"/>
              <a:gd name="connsiteX27" fmla="*/ 4038600 w 8511320"/>
              <a:gd name="connsiteY27" fmla="*/ 243469 h 3445441"/>
              <a:gd name="connsiteX28" fmla="*/ 4099560 w 8511320"/>
              <a:gd name="connsiteY28" fmla="*/ 228229 h 3445441"/>
              <a:gd name="connsiteX29" fmla="*/ 4145280 w 8511320"/>
              <a:gd name="connsiteY29" fmla="*/ 197749 h 3445441"/>
              <a:gd name="connsiteX30" fmla="*/ 4404360 w 8511320"/>
              <a:gd name="connsiteY30" fmla="*/ 167269 h 3445441"/>
              <a:gd name="connsiteX31" fmla="*/ 4663440 w 8511320"/>
              <a:gd name="connsiteY31" fmla="*/ 121549 h 3445441"/>
              <a:gd name="connsiteX32" fmla="*/ 4968240 w 8511320"/>
              <a:gd name="connsiteY32" fmla="*/ 91069 h 3445441"/>
              <a:gd name="connsiteX33" fmla="*/ 5196840 w 8511320"/>
              <a:gd name="connsiteY33" fmla="*/ 75829 h 3445441"/>
              <a:gd name="connsiteX34" fmla="*/ 5516880 w 8511320"/>
              <a:gd name="connsiteY34" fmla="*/ 45349 h 3445441"/>
              <a:gd name="connsiteX35" fmla="*/ 6355080 w 8511320"/>
              <a:gd name="connsiteY35" fmla="*/ 30109 h 3445441"/>
              <a:gd name="connsiteX36" fmla="*/ 7147560 w 8511320"/>
              <a:gd name="connsiteY36" fmla="*/ 30109 h 3445441"/>
              <a:gd name="connsiteX37" fmla="*/ 7467600 w 8511320"/>
              <a:gd name="connsiteY37" fmla="*/ 121549 h 3445441"/>
              <a:gd name="connsiteX38" fmla="*/ 7604760 w 8511320"/>
              <a:gd name="connsiteY38" fmla="*/ 197749 h 3445441"/>
              <a:gd name="connsiteX39" fmla="*/ 7680960 w 8511320"/>
              <a:gd name="connsiteY39" fmla="*/ 258709 h 3445441"/>
              <a:gd name="connsiteX40" fmla="*/ 7985760 w 8511320"/>
              <a:gd name="connsiteY40" fmla="*/ 517789 h 3445441"/>
              <a:gd name="connsiteX41" fmla="*/ 8138160 w 8511320"/>
              <a:gd name="connsiteY41" fmla="*/ 715909 h 3445441"/>
              <a:gd name="connsiteX42" fmla="*/ 8366760 w 8511320"/>
              <a:gd name="connsiteY42" fmla="*/ 1325509 h 3445441"/>
              <a:gd name="connsiteX43" fmla="*/ 8503920 w 8511320"/>
              <a:gd name="connsiteY43" fmla="*/ 1706509 h 3445441"/>
              <a:gd name="connsiteX44" fmla="*/ 8488680 w 8511320"/>
              <a:gd name="connsiteY44" fmla="*/ 2255149 h 3445441"/>
              <a:gd name="connsiteX45" fmla="*/ 8473440 w 8511320"/>
              <a:gd name="connsiteY45" fmla="*/ 2361829 h 3445441"/>
              <a:gd name="connsiteX46" fmla="*/ 8458200 w 8511320"/>
              <a:gd name="connsiteY46" fmla="*/ 2483749 h 3445441"/>
              <a:gd name="connsiteX47" fmla="*/ 8412480 w 8511320"/>
              <a:gd name="connsiteY47" fmla="*/ 2636149 h 3445441"/>
              <a:gd name="connsiteX48" fmla="*/ 8260080 w 8511320"/>
              <a:gd name="connsiteY48" fmla="*/ 2834269 h 3445441"/>
              <a:gd name="connsiteX49" fmla="*/ 8214360 w 8511320"/>
              <a:gd name="connsiteY49" fmla="*/ 2864749 h 3445441"/>
              <a:gd name="connsiteX50" fmla="*/ 8092440 w 8511320"/>
              <a:gd name="connsiteY50" fmla="*/ 2956189 h 3445441"/>
              <a:gd name="connsiteX51" fmla="*/ 8046720 w 8511320"/>
              <a:gd name="connsiteY51" fmla="*/ 2971429 h 3445441"/>
              <a:gd name="connsiteX52" fmla="*/ 7848600 w 8511320"/>
              <a:gd name="connsiteY52" fmla="*/ 3078109 h 3445441"/>
              <a:gd name="connsiteX53" fmla="*/ 7269480 w 8511320"/>
              <a:gd name="connsiteY53" fmla="*/ 3306709 h 3445441"/>
              <a:gd name="connsiteX54" fmla="*/ 6934200 w 8511320"/>
              <a:gd name="connsiteY54" fmla="*/ 3367669 h 3445441"/>
              <a:gd name="connsiteX55" fmla="*/ 6598920 w 8511320"/>
              <a:gd name="connsiteY55" fmla="*/ 3398149 h 3445441"/>
              <a:gd name="connsiteX56" fmla="*/ 4251960 w 8511320"/>
              <a:gd name="connsiteY56" fmla="*/ 3413389 h 3445441"/>
              <a:gd name="connsiteX57" fmla="*/ 4038600 w 8511320"/>
              <a:gd name="connsiteY57" fmla="*/ 3428629 h 3445441"/>
              <a:gd name="connsiteX58" fmla="*/ 3992880 w 8511320"/>
              <a:gd name="connsiteY58" fmla="*/ 3443869 h 3445441"/>
              <a:gd name="connsiteX59" fmla="*/ 3886200 w 8511320"/>
              <a:gd name="connsiteY59"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1447800 w 8511320"/>
              <a:gd name="connsiteY19" fmla="*/ 2895229 h 3445441"/>
              <a:gd name="connsiteX20" fmla="*/ 2148840 w 8511320"/>
              <a:gd name="connsiteY20" fmla="*/ 2178949 h 3445441"/>
              <a:gd name="connsiteX21" fmla="*/ 2453640 w 8511320"/>
              <a:gd name="connsiteY21" fmla="*/ 1813189 h 3445441"/>
              <a:gd name="connsiteX22" fmla="*/ 3093720 w 8511320"/>
              <a:gd name="connsiteY22" fmla="*/ 837829 h 3445441"/>
              <a:gd name="connsiteX23" fmla="*/ 3627120 w 8511320"/>
              <a:gd name="connsiteY23" fmla="*/ 395869 h 3445441"/>
              <a:gd name="connsiteX24" fmla="*/ 3733800 w 8511320"/>
              <a:gd name="connsiteY24" fmla="*/ 350149 h 3445441"/>
              <a:gd name="connsiteX25" fmla="*/ 3810000 w 8511320"/>
              <a:gd name="connsiteY25" fmla="*/ 304429 h 3445441"/>
              <a:gd name="connsiteX26" fmla="*/ 4038600 w 8511320"/>
              <a:gd name="connsiteY26" fmla="*/ 243469 h 3445441"/>
              <a:gd name="connsiteX27" fmla="*/ 4099560 w 8511320"/>
              <a:gd name="connsiteY27" fmla="*/ 228229 h 3445441"/>
              <a:gd name="connsiteX28" fmla="*/ 4145280 w 8511320"/>
              <a:gd name="connsiteY28" fmla="*/ 197749 h 3445441"/>
              <a:gd name="connsiteX29" fmla="*/ 4404360 w 8511320"/>
              <a:gd name="connsiteY29" fmla="*/ 167269 h 3445441"/>
              <a:gd name="connsiteX30" fmla="*/ 4663440 w 8511320"/>
              <a:gd name="connsiteY30" fmla="*/ 121549 h 3445441"/>
              <a:gd name="connsiteX31" fmla="*/ 4968240 w 8511320"/>
              <a:gd name="connsiteY31" fmla="*/ 91069 h 3445441"/>
              <a:gd name="connsiteX32" fmla="*/ 5196840 w 8511320"/>
              <a:gd name="connsiteY32" fmla="*/ 75829 h 3445441"/>
              <a:gd name="connsiteX33" fmla="*/ 5516880 w 8511320"/>
              <a:gd name="connsiteY33" fmla="*/ 45349 h 3445441"/>
              <a:gd name="connsiteX34" fmla="*/ 6355080 w 8511320"/>
              <a:gd name="connsiteY34" fmla="*/ 30109 h 3445441"/>
              <a:gd name="connsiteX35" fmla="*/ 7147560 w 8511320"/>
              <a:gd name="connsiteY35" fmla="*/ 30109 h 3445441"/>
              <a:gd name="connsiteX36" fmla="*/ 7467600 w 8511320"/>
              <a:gd name="connsiteY36" fmla="*/ 121549 h 3445441"/>
              <a:gd name="connsiteX37" fmla="*/ 7604760 w 8511320"/>
              <a:gd name="connsiteY37" fmla="*/ 197749 h 3445441"/>
              <a:gd name="connsiteX38" fmla="*/ 7680960 w 8511320"/>
              <a:gd name="connsiteY38" fmla="*/ 258709 h 3445441"/>
              <a:gd name="connsiteX39" fmla="*/ 7985760 w 8511320"/>
              <a:gd name="connsiteY39" fmla="*/ 517789 h 3445441"/>
              <a:gd name="connsiteX40" fmla="*/ 8138160 w 8511320"/>
              <a:gd name="connsiteY40" fmla="*/ 715909 h 3445441"/>
              <a:gd name="connsiteX41" fmla="*/ 8366760 w 8511320"/>
              <a:gd name="connsiteY41" fmla="*/ 1325509 h 3445441"/>
              <a:gd name="connsiteX42" fmla="*/ 8503920 w 8511320"/>
              <a:gd name="connsiteY42" fmla="*/ 1706509 h 3445441"/>
              <a:gd name="connsiteX43" fmla="*/ 8488680 w 8511320"/>
              <a:gd name="connsiteY43" fmla="*/ 2255149 h 3445441"/>
              <a:gd name="connsiteX44" fmla="*/ 8473440 w 8511320"/>
              <a:gd name="connsiteY44" fmla="*/ 2361829 h 3445441"/>
              <a:gd name="connsiteX45" fmla="*/ 8458200 w 8511320"/>
              <a:gd name="connsiteY45" fmla="*/ 2483749 h 3445441"/>
              <a:gd name="connsiteX46" fmla="*/ 8412480 w 8511320"/>
              <a:gd name="connsiteY46" fmla="*/ 2636149 h 3445441"/>
              <a:gd name="connsiteX47" fmla="*/ 8260080 w 8511320"/>
              <a:gd name="connsiteY47" fmla="*/ 2834269 h 3445441"/>
              <a:gd name="connsiteX48" fmla="*/ 8214360 w 8511320"/>
              <a:gd name="connsiteY48" fmla="*/ 2864749 h 3445441"/>
              <a:gd name="connsiteX49" fmla="*/ 8092440 w 8511320"/>
              <a:gd name="connsiteY49" fmla="*/ 2956189 h 3445441"/>
              <a:gd name="connsiteX50" fmla="*/ 8046720 w 8511320"/>
              <a:gd name="connsiteY50" fmla="*/ 2971429 h 3445441"/>
              <a:gd name="connsiteX51" fmla="*/ 7848600 w 8511320"/>
              <a:gd name="connsiteY51" fmla="*/ 3078109 h 3445441"/>
              <a:gd name="connsiteX52" fmla="*/ 7269480 w 8511320"/>
              <a:gd name="connsiteY52" fmla="*/ 3306709 h 3445441"/>
              <a:gd name="connsiteX53" fmla="*/ 6934200 w 8511320"/>
              <a:gd name="connsiteY53" fmla="*/ 3367669 h 3445441"/>
              <a:gd name="connsiteX54" fmla="*/ 6598920 w 8511320"/>
              <a:gd name="connsiteY54" fmla="*/ 3398149 h 3445441"/>
              <a:gd name="connsiteX55" fmla="*/ 4251960 w 8511320"/>
              <a:gd name="connsiteY55" fmla="*/ 3413389 h 3445441"/>
              <a:gd name="connsiteX56" fmla="*/ 4038600 w 8511320"/>
              <a:gd name="connsiteY56" fmla="*/ 3428629 h 3445441"/>
              <a:gd name="connsiteX57" fmla="*/ 3992880 w 8511320"/>
              <a:gd name="connsiteY57" fmla="*/ 3443869 h 3445441"/>
              <a:gd name="connsiteX58" fmla="*/ 3886200 w 8511320"/>
              <a:gd name="connsiteY58"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1447800 w 8511320"/>
              <a:gd name="connsiteY18" fmla="*/ 2895229 h 3445441"/>
              <a:gd name="connsiteX19" fmla="*/ 2148840 w 8511320"/>
              <a:gd name="connsiteY19" fmla="*/ 2178949 h 3445441"/>
              <a:gd name="connsiteX20" fmla="*/ 2453640 w 8511320"/>
              <a:gd name="connsiteY20" fmla="*/ 1813189 h 3445441"/>
              <a:gd name="connsiteX21" fmla="*/ 3093720 w 8511320"/>
              <a:gd name="connsiteY21" fmla="*/ 837829 h 3445441"/>
              <a:gd name="connsiteX22" fmla="*/ 3627120 w 8511320"/>
              <a:gd name="connsiteY22" fmla="*/ 395869 h 3445441"/>
              <a:gd name="connsiteX23" fmla="*/ 3733800 w 8511320"/>
              <a:gd name="connsiteY23" fmla="*/ 350149 h 3445441"/>
              <a:gd name="connsiteX24" fmla="*/ 3810000 w 8511320"/>
              <a:gd name="connsiteY24" fmla="*/ 304429 h 3445441"/>
              <a:gd name="connsiteX25" fmla="*/ 4038600 w 8511320"/>
              <a:gd name="connsiteY25" fmla="*/ 243469 h 3445441"/>
              <a:gd name="connsiteX26" fmla="*/ 4099560 w 8511320"/>
              <a:gd name="connsiteY26" fmla="*/ 228229 h 3445441"/>
              <a:gd name="connsiteX27" fmla="*/ 4145280 w 8511320"/>
              <a:gd name="connsiteY27" fmla="*/ 197749 h 3445441"/>
              <a:gd name="connsiteX28" fmla="*/ 4404360 w 8511320"/>
              <a:gd name="connsiteY28" fmla="*/ 167269 h 3445441"/>
              <a:gd name="connsiteX29" fmla="*/ 4663440 w 8511320"/>
              <a:gd name="connsiteY29" fmla="*/ 121549 h 3445441"/>
              <a:gd name="connsiteX30" fmla="*/ 4968240 w 8511320"/>
              <a:gd name="connsiteY30" fmla="*/ 91069 h 3445441"/>
              <a:gd name="connsiteX31" fmla="*/ 5196840 w 8511320"/>
              <a:gd name="connsiteY31" fmla="*/ 75829 h 3445441"/>
              <a:gd name="connsiteX32" fmla="*/ 5516880 w 8511320"/>
              <a:gd name="connsiteY32" fmla="*/ 45349 h 3445441"/>
              <a:gd name="connsiteX33" fmla="*/ 6355080 w 8511320"/>
              <a:gd name="connsiteY33" fmla="*/ 30109 h 3445441"/>
              <a:gd name="connsiteX34" fmla="*/ 7147560 w 8511320"/>
              <a:gd name="connsiteY34" fmla="*/ 30109 h 3445441"/>
              <a:gd name="connsiteX35" fmla="*/ 7467600 w 8511320"/>
              <a:gd name="connsiteY35" fmla="*/ 121549 h 3445441"/>
              <a:gd name="connsiteX36" fmla="*/ 7604760 w 8511320"/>
              <a:gd name="connsiteY36" fmla="*/ 197749 h 3445441"/>
              <a:gd name="connsiteX37" fmla="*/ 7680960 w 8511320"/>
              <a:gd name="connsiteY37" fmla="*/ 258709 h 3445441"/>
              <a:gd name="connsiteX38" fmla="*/ 7985760 w 8511320"/>
              <a:gd name="connsiteY38" fmla="*/ 517789 h 3445441"/>
              <a:gd name="connsiteX39" fmla="*/ 8138160 w 8511320"/>
              <a:gd name="connsiteY39" fmla="*/ 715909 h 3445441"/>
              <a:gd name="connsiteX40" fmla="*/ 8366760 w 8511320"/>
              <a:gd name="connsiteY40" fmla="*/ 1325509 h 3445441"/>
              <a:gd name="connsiteX41" fmla="*/ 8503920 w 8511320"/>
              <a:gd name="connsiteY41" fmla="*/ 1706509 h 3445441"/>
              <a:gd name="connsiteX42" fmla="*/ 8488680 w 8511320"/>
              <a:gd name="connsiteY42" fmla="*/ 2255149 h 3445441"/>
              <a:gd name="connsiteX43" fmla="*/ 8473440 w 8511320"/>
              <a:gd name="connsiteY43" fmla="*/ 2361829 h 3445441"/>
              <a:gd name="connsiteX44" fmla="*/ 8458200 w 8511320"/>
              <a:gd name="connsiteY44" fmla="*/ 2483749 h 3445441"/>
              <a:gd name="connsiteX45" fmla="*/ 8412480 w 8511320"/>
              <a:gd name="connsiteY45" fmla="*/ 2636149 h 3445441"/>
              <a:gd name="connsiteX46" fmla="*/ 8260080 w 8511320"/>
              <a:gd name="connsiteY46" fmla="*/ 2834269 h 3445441"/>
              <a:gd name="connsiteX47" fmla="*/ 8214360 w 8511320"/>
              <a:gd name="connsiteY47" fmla="*/ 2864749 h 3445441"/>
              <a:gd name="connsiteX48" fmla="*/ 8092440 w 8511320"/>
              <a:gd name="connsiteY48" fmla="*/ 2956189 h 3445441"/>
              <a:gd name="connsiteX49" fmla="*/ 8046720 w 8511320"/>
              <a:gd name="connsiteY49" fmla="*/ 2971429 h 3445441"/>
              <a:gd name="connsiteX50" fmla="*/ 7848600 w 8511320"/>
              <a:gd name="connsiteY50" fmla="*/ 3078109 h 3445441"/>
              <a:gd name="connsiteX51" fmla="*/ 7269480 w 8511320"/>
              <a:gd name="connsiteY51" fmla="*/ 3306709 h 3445441"/>
              <a:gd name="connsiteX52" fmla="*/ 6934200 w 8511320"/>
              <a:gd name="connsiteY52" fmla="*/ 3367669 h 3445441"/>
              <a:gd name="connsiteX53" fmla="*/ 6598920 w 8511320"/>
              <a:gd name="connsiteY53" fmla="*/ 3398149 h 3445441"/>
              <a:gd name="connsiteX54" fmla="*/ 4251960 w 8511320"/>
              <a:gd name="connsiteY54" fmla="*/ 3413389 h 3445441"/>
              <a:gd name="connsiteX55" fmla="*/ 4038600 w 8511320"/>
              <a:gd name="connsiteY55" fmla="*/ 3428629 h 3445441"/>
              <a:gd name="connsiteX56" fmla="*/ 3992880 w 8511320"/>
              <a:gd name="connsiteY56" fmla="*/ 3443869 h 3445441"/>
              <a:gd name="connsiteX57" fmla="*/ 3886200 w 8511320"/>
              <a:gd name="connsiteY5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1447800 w 8511320"/>
              <a:gd name="connsiteY17" fmla="*/ 2895229 h 3445441"/>
              <a:gd name="connsiteX18" fmla="*/ 2148840 w 8511320"/>
              <a:gd name="connsiteY18" fmla="*/ 2178949 h 3445441"/>
              <a:gd name="connsiteX19" fmla="*/ 2453640 w 8511320"/>
              <a:gd name="connsiteY19" fmla="*/ 1813189 h 3445441"/>
              <a:gd name="connsiteX20" fmla="*/ 3093720 w 8511320"/>
              <a:gd name="connsiteY20" fmla="*/ 837829 h 3445441"/>
              <a:gd name="connsiteX21" fmla="*/ 3627120 w 8511320"/>
              <a:gd name="connsiteY21" fmla="*/ 395869 h 3445441"/>
              <a:gd name="connsiteX22" fmla="*/ 3733800 w 8511320"/>
              <a:gd name="connsiteY22" fmla="*/ 350149 h 3445441"/>
              <a:gd name="connsiteX23" fmla="*/ 3810000 w 8511320"/>
              <a:gd name="connsiteY23" fmla="*/ 304429 h 3445441"/>
              <a:gd name="connsiteX24" fmla="*/ 4038600 w 8511320"/>
              <a:gd name="connsiteY24" fmla="*/ 243469 h 3445441"/>
              <a:gd name="connsiteX25" fmla="*/ 4099560 w 8511320"/>
              <a:gd name="connsiteY25" fmla="*/ 228229 h 3445441"/>
              <a:gd name="connsiteX26" fmla="*/ 4145280 w 8511320"/>
              <a:gd name="connsiteY26" fmla="*/ 197749 h 3445441"/>
              <a:gd name="connsiteX27" fmla="*/ 4404360 w 8511320"/>
              <a:gd name="connsiteY27" fmla="*/ 167269 h 3445441"/>
              <a:gd name="connsiteX28" fmla="*/ 4663440 w 8511320"/>
              <a:gd name="connsiteY28" fmla="*/ 121549 h 3445441"/>
              <a:gd name="connsiteX29" fmla="*/ 4968240 w 8511320"/>
              <a:gd name="connsiteY29" fmla="*/ 91069 h 3445441"/>
              <a:gd name="connsiteX30" fmla="*/ 5196840 w 8511320"/>
              <a:gd name="connsiteY30" fmla="*/ 75829 h 3445441"/>
              <a:gd name="connsiteX31" fmla="*/ 5516880 w 8511320"/>
              <a:gd name="connsiteY31" fmla="*/ 45349 h 3445441"/>
              <a:gd name="connsiteX32" fmla="*/ 6355080 w 8511320"/>
              <a:gd name="connsiteY32" fmla="*/ 30109 h 3445441"/>
              <a:gd name="connsiteX33" fmla="*/ 7147560 w 8511320"/>
              <a:gd name="connsiteY33" fmla="*/ 30109 h 3445441"/>
              <a:gd name="connsiteX34" fmla="*/ 7467600 w 8511320"/>
              <a:gd name="connsiteY34" fmla="*/ 121549 h 3445441"/>
              <a:gd name="connsiteX35" fmla="*/ 7604760 w 8511320"/>
              <a:gd name="connsiteY35" fmla="*/ 197749 h 3445441"/>
              <a:gd name="connsiteX36" fmla="*/ 7680960 w 8511320"/>
              <a:gd name="connsiteY36" fmla="*/ 258709 h 3445441"/>
              <a:gd name="connsiteX37" fmla="*/ 7985760 w 8511320"/>
              <a:gd name="connsiteY37" fmla="*/ 517789 h 3445441"/>
              <a:gd name="connsiteX38" fmla="*/ 8138160 w 8511320"/>
              <a:gd name="connsiteY38" fmla="*/ 715909 h 3445441"/>
              <a:gd name="connsiteX39" fmla="*/ 8366760 w 8511320"/>
              <a:gd name="connsiteY39" fmla="*/ 1325509 h 3445441"/>
              <a:gd name="connsiteX40" fmla="*/ 8503920 w 8511320"/>
              <a:gd name="connsiteY40" fmla="*/ 1706509 h 3445441"/>
              <a:gd name="connsiteX41" fmla="*/ 8488680 w 8511320"/>
              <a:gd name="connsiteY41" fmla="*/ 2255149 h 3445441"/>
              <a:gd name="connsiteX42" fmla="*/ 8473440 w 8511320"/>
              <a:gd name="connsiteY42" fmla="*/ 2361829 h 3445441"/>
              <a:gd name="connsiteX43" fmla="*/ 8458200 w 8511320"/>
              <a:gd name="connsiteY43" fmla="*/ 2483749 h 3445441"/>
              <a:gd name="connsiteX44" fmla="*/ 8412480 w 8511320"/>
              <a:gd name="connsiteY44" fmla="*/ 2636149 h 3445441"/>
              <a:gd name="connsiteX45" fmla="*/ 8260080 w 8511320"/>
              <a:gd name="connsiteY45" fmla="*/ 2834269 h 3445441"/>
              <a:gd name="connsiteX46" fmla="*/ 8214360 w 8511320"/>
              <a:gd name="connsiteY46" fmla="*/ 2864749 h 3445441"/>
              <a:gd name="connsiteX47" fmla="*/ 8092440 w 8511320"/>
              <a:gd name="connsiteY47" fmla="*/ 2956189 h 3445441"/>
              <a:gd name="connsiteX48" fmla="*/ 8046720 w 8511320"/>
              <a:gd name="connsiteY48" fmla="*/ 2971429 h 3445441"/>
              <a:gd name="connsiteX49" fmla="*/ 7848600 w 8511320"/>
              <a:gd name="connsiteY49" fmla="*/ 3078109 h 3445441"/>
              <a:gd name="connsiteX50" fmla="*/ 7269480 w 8511320"/>
              <a:gd name="connsiteY50" fmla="*/ 3306709 h 3445441"/>
              <a:gd name="connsiteX51" fmla="*/ 6934200 w 8511320"/>
              <a:gd name="connsiteY51" fmla="*/ 3367669 h 3445441"/>
              <a:gd name="connsiteX52" fmla="*/ 6598920 w 8511320"/>
              <a:gd name="connsiteY52" fmla="*/ 3398149 h 3445441"/>
              <a:gd name="connsiteX53" fmla="*/ 4251960 w 8511320"/>
              <a:gd name="connsiteY53" fmla="*/ 3413389 h 3445441"/>
              <a:gd name="connsiteX54" fmla="*/ 4038600 w 8511320"/>
              <a:gd name="connsiteY54" fmla="*/ 3428629 h 3445441"/>
              <a:gd name="connsiteX55" fmla="*/ 3992880 w 8511320"/>
              <a:gd name="connsiteY55" fmla="*/ 3443869 h 3445441"/>
              <a:gd name="connsiteX56" fmla="*/ 3886200 w 8511320"/>
              <a:gd name="connsiteY5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2148840 w 8511320"/>
              <a:gd name="connsiteY17" fmla="*/ 2178949 h 3445441"/>
              <a:gd name="connsiteX18" fmla="*/ 2453640 w 8511320"/>
              <a:gd name="connsiteY18" fmla="*/ 1813189 h 3445441"/>
              <a:gd name="connsiteX19" fmla="*/ 3093720 w 8511320"/>
              <a:gd name="connsiteY19" fmla="*/ 837829 h 3445441"/>
              <a:gd name="connsiteX20" fmla="*/ 3627120 w 8511320"/>
              <a:gd name="connsiteY20" fmla="*/ 395869 h 3445441"/>
              <a:gd name="connsiteX21" fmla="*/ 3733800 w 8511320"/>
              <a:gd name="connsiteY21" fmla="*/ 350149 h 3445441"/>
              <a:gd name="connsiteX22" fmla="*/ 3810000 w 8511320"/>
              <a:gd name="connsiteY22" fmla="*/ 304429 h 3445441"/>
              <a:gd name="connsiteX23" fmla="*/ 4038600 w 8511320"/>
              <a:gd name="connsiteY23" fmla="*/ 243469 h 3445441"/>
              <a:gd name="connsiteX24" fmla="*/ 4099560 w 8511320"/>
              <a:gd name="connsiteY24" fmla="*/ 228229 h 3445441"/>
              <a:gd name="connsiteX25" fmla="*/ 4145280 w 8511320"/>
              <a:gd name="connsiteY25" fmla="*/ 197749 h 3445441"/>
              <a:gd name="connsiteX26" fmla="*/ 4404360 w 8511320"/>
              <a:gd name="connsiteY26" fmla="*/ 167269 h 3445441"/>
              <a:gd name="connsiteX27" fmla="*/ 4663440 w 8511320"/>
              <a:gd name="connsiteY27" fmla="*/ 121549 h 3445441"/>
              <a:gd name="connsiteX28" fmla="*/ 4968240 w 8511320"/>
              <a:gd name="connsiteY28" fmla="*/ 91069 h 3445441"/>
              <a:gd name="connsiteX29" fmla="*/ 5196840 w 8511320"/>
              <a:gd name="connsiteY29" fmla="*/ 75829 h 3445441"/>
              <a:gd name="connsiteX30" fmla="*/ 5516880 w 8511320"/>
              <a:gd name="connsiteY30" fmla="*/ 45349 h 3445441"/>
              <a:gd name="connsiteX31" fmla="*/ 6355080 w 8511320"/>
              <a:gd name="connsiteY31" fmla="*/ 30109 h 3445441"/>
              <a:gd name="connsiteX32" fmla="*/ 7147560 w 8511320"/>
              <a:gd name="connsiteY32" fmla="*/ 30109 h 3445441"/>
              <a:gd name="connsiteX33" fmla="*/ 7467600 w 8511320"/>
              <a:gd name="connsiteY33" fmla="*/ 121549 h 3445441"/>
              <a:gd name="connsiteX34" fmla="*/ 7604760 w 8511320"/>
              <a:gd name="connsiteY34" fmla="*/ 197749 h 3445441"/>
              <a:gd name="connsiteX35" fmla="*/ 7680960 w 8511320"/>
              <a:gd name="connsiteY35" fmla="*/ 258709 h 3445441"/>
              <a:gd name="connsiteX36" fmla="*/ 7985760 w 8511320"/>
              <a:gd name="connsiteY36" fmla="*/ 517789 h 3445441"/>
              <a:gd name="connsiteX37" fmla="*/ 8138160 w 8511320"/>
              <a:gd name="connsiteY37" fmla="*/ 715909 h 3445441"/>
              <a:gd name="connsiteX38" fmla="*/ 8366760 w 8511320"/>
              <a:gd name="connsiteY38" fmla="*/ 1325509 h 3445441"/>
              <a:gd name="connsiteX39" fmla="*/ 8503920 w 8511320"/>
              <a:gd name="connsiteY39" fmla="*/ 1706509 h 3445441"/>
              <a:gd name="connsiteX40" fmla="*/ 8488680 w 8511320"/>
              <a:gd name="connsiteY40" fmla="*/ 2255149 h 3445441"/>
              <a:gd name="connsiteX41" fmla="*/ 8473440 w 8511320"/>
              <a:gd name="connsiteY41" fmla="*/ 2361829 h 3445441"/>
              <a:gd name="connsiteX42" fmla="*/ 8458200 w 8511320"/>
              <a:gd name="connsiteY42" fmla="*/ 2483749 h 3445441"/>
              <a:gd name="connsiteX43" fmla="*/ 8412480 w 8511320"/>
              <a:gd name="connsiteY43" fmla="*/ 2636149 h 3445441"/>
              <a:gd name="connsiteX44" fmla="*/ 8260080 w 8511320"/>
              <a:gd name="connsiteY44" fmla="*/ 2834269 h 3445441"/>
              <a:gd name="connsiteX45" fmla="*/ 8214360 w 8511320"/>
              <a:gd name="connsiteY45" fmla="*/ 2864749 h 3445441"/>
              <a:gd name="connsiteX46" fmla="*/ 8092440 w 8511320"/>
              <a:gd name="connsiteY46" fmla="*/ 2956189 h 3445441"/>
              <a:gd name="connsiteX47" fmla="*/ 8046720 w 8511320"/>
              <a:gd name="connsiteY47" fmla="*/ 2971429 h 3445441"/>
              <a:gd name="connsiteX48" fmla="*/ 7848600 w 8511320"/>
              <a:gd name="connsiteY48" fmla="*/ 3078109 h 3445441"/>
              <a:gd name="connsiteX49" fmla="*/ 7269480 w 8511320"/>
              <a:gd name="connsiteY49" fmla="*/ 3306709 h 3445441"/>
              <a:gd name="connsiteX50" fmla="*/ 6934200 w 8511320"/>
              <a:gd name="connsiteY50" fmla="*/ 3367669 h 3445441"/>
              <a:gd name="connsiteX51" fmla="*/ 6598920 w 8511320"/>
              <a:gd name="connsiteY51" fmla="*/ 3398149 h 3445441"/>
              <a:gd name="connsiteX52" fmla="*/ 4251960 w 8511320"/>
              <a:gd name="connsiteY52" fmla="*/ 3413389 h 3445441"/>
              <a:gd name="connsiteX53" fmla="*/ 4038600 w 8511320"/>
              <a:gd name="connsiteY53" fmla="*/ 3428629 h 3445441"/>
              <a:gd name="connsiteX54" fmla="*/ 3992880 w 8511320"/>
              <a:gd name="connsiteY54" fmla="*/ 3443869 h 3445441"/>
              <a:gd name="connsiteX55" fmla="*/ 3886200 w 8511320"/>
              <a:gd name="connsiteY55" fmla="*/ 3443869 h 3445441"/>
              <a:gd name="connsiteX0" fmla="*/ 298163 w 8519923"/>
              <a:gd name="connsiteY0" fmla="*/ 456829 h 3445441"/>
              <a:gd name="connsiteX1" fmla="*/ 267683 w 8519923"/>
              <a:gd name="connsiteY1" fmla="*/ 1035949 h 3445441"/>
              <a:gd name="connsiteX2" fmla="*/ 252443 w 8519923"/>
              <a:gd name="connsiteY2" fmla="*/ 1096909 h 3445441"/>
              <a:gd name="connsiteX3" fmla="*/ 221963 w 8519923"/>
              <a:gd name="connsiteY3" fmla="*/ 1249309 h 3445441"/>
              <a:gd name="connsiteX4" fmla="*/ 161003 w 8519923"/>
              <a:gd name="connsiteY4" fmla="*/ 1477909 h 3445441"/>
              <a:gd name="connsiteX5" fmla="*/ 130523 w 8519923"/>
              <a:gd name="connsiteY5" fmla="*/ 1706509 h 3445441"/>
              <a:gd name="connsiteX6" fmla="*/ 115283 w 8519923"/>
              <a:gd name="connsiteY6" fmla="*/ 1782709 h 3445441"/>
              <a:gd name="connsiteX7" fmla="*/ 84803 w 8519923"/>
              <a:gd name="connsiteY7" fmla="*/ 2026549 h 3445441"/>
              <a:gd name="connsiteX8" fmla="*/ 69563 w 8519923"/>
              <a:gd name="connsiteY8" fmla="*/ 2133229 h 3445441"/>
              <a:gd name="connsiteX9" fmla="*/ 54323 w 8519923"/>
              <a:gd name="connsiteY9" fmla="*/ 2224669 h 3445441"/>
              <a:gd name="connsiteX10" fmla="*/ 23843 w 8519923"/>
              <a:gd name="connsiteY10" fmla="*/ 2590429 h 3445441"/>
              <a:gd name="connsiteX11" fmla="*/ 8603 w 8519923"/>
              <a:gd name="connsiteY11" fmla="*/ 2742829 h 3445441"/>
              <a:gd name="connsiteX12" fmla="*/ 23843 w 8519923"/>
              <a:gd name="connsiteY12" fmla="*/ 3123829 h 3445441"/>
              <a:gd name="connsiteX13" fmla="*/ 69563 w 8519923"/>
              <a:gd name="connsiteY13" fmla="*/ 3169549 h 3445441"/>
              <a:gd name="connsiteX14" fmla="*/ 115283 w 8519923"/>
              <a:gd name="connsiteY14" fmla="*/ 3230509 h 3445441"/>
              <a:gd name="connsiteX15" fmla="*/ 161003 w 8519923"/>
              <a:gd name="connsiteY15" fmla="*/ 3245749 h 3445441"/>
              <a:gd name="connsiteX16" fmla="*/ 2157443 w 8519923"/>
              <a:gd name="connsiteY16" fmla="*/ 2178949 h 3445441"/>
              <a:gd name="connsiteX17" fmla="*/ 2462243 w 8519923"/>
              <a:gd name="connsiteY17" fmla="*/ 1813189 h 3445441"/>
              <a:gd name="connsiteX18" fmla="*/ 3102323 w 8519923"/>
              <a:gd name="connsiteY18" fmla="*/ 837829 h 3445441"/>
              <a:gd name="connsiteX19" fmla="*/ 3635723 w 8519923"/>
              <a:gd name="connsiteY19" fmla="*/ 395869 h 3445441"/>
              <a:gd name="connsiteX20" fmla="*/ 3742403 w 8519923"/>
              <a:gd name="connsiteY20" fmla="*/ 350149 h 3445441"/>
              <a:gd name="connsiteX21" fmla="*/ 3818603 w 8519923"/>
              <a:gd name="connsiteY21" fmla="*/ 304429 h 3445441"/>
              <a:gd name="connsiteX22" fmla="*/ 4047203 w 8519923"/>
              <a:gd name="connsiteY22" fmla="*/ 243469 h 3445441"/>
              <a:gd name="connsiteX23" fmla="*/ 4108163 w 8519923"/>
              <a:gd name="connsiteY23" fmla="*/ 228229 h 3445441"/>
              <a:gd name="connsiteX24" fmla="*/ 4153883 w 8519923"/>
              <a:gd name="connsiteY24" fmla="*/ 197749 h 3445441"/>
              <a:gd name="connsiteX25" fmla="*/ 4412963 w 8519923"/>
              <a:gd name="connsiteY25" fmla="*/ 167269 h 3445441"/>
              <a:gd name="connsiteX26" fmla="*/ 4672043 w 8519923"/>
              <a:gd name="connsiteY26" fmla="*/ 121549 h 3445441"/>
              <a:gd name="connsiteX27" fmla="*/ 4976843 w 8519923"/>
              <a:gd name="connsiteY27" fmla="*/ 91069 h 3445441"/>
              <a:gd name="connsiteX28" fmla="*/ 5205443 w 8519923"/>
              <a:gd name="connsiteY28" fmla="*/ 75829 h 3445441"/>
              <a:gd name="connsiteX29" fmla="*/ 5525483 w 8519923"/>
              <a:gd name="connsiteY29" fmla="*/ 45349 h 3445441"/>
              <a:gd name="connsiteX30" fmla="*/ 6363683 w 8519923"/>
              <a:gd name="connsiteY30" fmla="*/ 30109 h 3445441"/>
              <a:gd name="connsiteX31" fmla="*/ 7156163 w 8519923"/>
              <a:gd name="connsiteY31" fmla="*/ 30109 h 3445441"/>
              <a:gd name="connsiteX32" fmla="*/ 7476203 w 8519923"/>
              <a:gd name="connsiteY32" fmla="*/ 121549 h 3445441"/>
              <a:gd name="connsiteX33" fmla="*/ 7613363 w 8519923"/>
              <a:gd name="connsiteY33" fmla="*/ 197749 h 3445441"/>
              <a:gd name="connsiteX34" fmla="*/ 7689563 w 8519923"/>
              <a:gd name="connsiteY34" fmla="*/ 258709 h 3445441"/>
              <a:gd name="connsiteX35" fmla="*/ 7994363 w 8519923"/>
              <a:gd name="connsiteY35" fmla="*/ 517789 h 3445441"/>
              <a:gd name="connsiteX36" fmla="*/ 8146763 w 8519923"/>
              <a:gd name="connsiteY36" fmla="*/ 715909 h 3445441"/>
              <a:gd name="connsiteX37" fmla="*/ 8375363 w 8519923"/>
              <a:gd name="connsiteY37" fmla="*/ 1325509 h 3445441"/>
              <a:gd name="connsiteX38" fmla="*/ 8512523 w 8519923"/>
              <a:gd name="connsiteY38" fmla="*/ 1706509 h 3445441"/>
              <a:gd name="connsiteX39" fmla="*/ 8497283 w 8519923"/>
              <a:gd name="connsiteY39" fmla="*/ 2255149 h 3445441"/>
              <a:gd name="connsiteX40" fmla="*/ 8482043 w 8519923"/>
              <a:gd name="connsiteY40" fmla="*/ 2361829 h 3445441"/>
              <a:gd name="connsiteX41" fmla="*/ 8466803 w 8519923"/>
              <a:gd name="connsiteY41" fmla="*/ 2483749 h 3445441"/>
              <a:gd name="connsiteX42" fmla="*/ 8421083 w 8519923"/>
              <a:gd name="connsiteY42" fmla="*/ 2636149 h 3445441"/>
              <a:gd name="connsiteX43" fmla="*/ 8268683 w 8519923"/>
              <a:gd name="connsiteY43" fmla="*/ 2834269 h 3445441"/>
              <a:gd name="connsiteX44" fmla="*/ 8222963 w 8519923"/>
              <a:gd name="connsiteY44" fmla="*/ 2864749 h 3445441"/>
              <a:gd name="connsiteX45" fmla="*/ 8101043 w 8519923"/>
              <a:gd name="connsiteY45" fmla="*/ 2956189 h 3445441"/>
              <a:gd name="connsiteX46" fmla="*/ 8055323 w 8519923"/>
              <a:gd name="connsiteY46" fmla="*/ 2971429 h 3445441"/>
              <a:gd name="connsiteX47" fmla="*/ 7857203 w 8519923"/>
              <a:gd name="connsiteY47" fmla="*/ 3078109 h 3445441"/>
              <a:gd name="connsiteX48" fmla="*/ 7278083 w 8519923"/>
              <a:gd name="connsiteY48" fmla="*/ 3306709 h 3445441"/>
              <a:gd name="connsiteX49" fmla="*/ 6942803 w 8519923"/>
              <a:gd name="connsiteY49" fmla="*/ 3367669 h 3445441"/>
              <a:gd name="connsiteX50" fmla="*/ 6607523 w 8519923"/>
              <a:gd name="connsiteY50" fmla="*/ 3398149 h 3445441"/>
              <a:gd name="connsiteX51" fmla="*/ 4260563 w 8519923"/>
              <a:gd name="connsiteY51" fmla="*/ 3413389 h 3445441"/>
              <a:gd name="connsiteX52" fmla="*/ 4047203 w 8519923"/>
              <a:gd name="connsiteY52" fmla="*/ 3428629 h 3445441"/>
              <a:gd name="connsiteX53" fmla="*/ 4001483 w 8519923"/>
              <a:gd name="connsiteY53" fmla="*/ 3443869 h 3445441"/>
              <a:gd name="connsiteX54" fmla="*/ 3894803 w 8519923"/>
              <a:gd name="connsiteY54" fmla="*/ 3443869 h 3445441"/>
              <a:gd name="connsiteX0" fmla="*/ 346223 w 8567983"/>
              <a:gd name="connsiteY0" fmla="*/ 456829 h 3445441"/>
              <a:gd name="connsiteX1" fmla="*/ 315743 w 8567983"/>
              <a:gd name="connsiteY1" fmla="*/ 1035949 h 3445441"/>
              <a:gd name="connsiteX2" fmla="*/ 300503 w 8567983"/>
              <a:gd name="connsiteY2" fmla="*/ 1096909 h 3445441"/>
              <a:gd name="connsiteX3" fmla="*/ 270023 w 8567983"/>
              <a:gd name="connsiteY3" fmla="*/ 1249309 h 3445441"/>
              <a:gd name="connsiteX4" fmla="*/ 209063 w 8567983"/>
              <a:gd name="connsiteY4" fmla="*/ 1477909 h 3445441"/>
              <a:gd name="connsiteX5" fmla="*/ 178583 w 8567983"/>
              <a:gd name="connsiteY5" fmla="*/ 1706509 h 3445441"/>
              <a:gd name="connsiteX6" fmla="*/ 163343 w 8567983"/>
              <a:gd name="connsiteY6" fmla="*/ 1782709 h 3445441"/>
              <a:gd name="connsiteX7" fmla="*/ 132863 w 8567983"/>
              <a:gd name="connsiteY7" fmla="*/ 2026549 h 3445441"/>
              <a:gd name="connsiteX8" fmla="*/ 117623 w 8567983"/>
              <a:gd name="connsiteY8" fmla="*/ 2133229 h 3445441"/>
              <a:gd name="connsiteX9" fmla="*/ 102383 w 8567983"/>
              <a:gd name="connsiteY9" fmla="*/ 2224669 h 3445441"/>
              <a:gd name="connsiteX10" fmla="*/ 71903 w 8567983"/>
              <a:gd name="connsiteY10" fmla="*/ 2590429 h 3445441"/>
              <a:gd name="connsiteX11" fmla="*/ 56663 w 8567983"/>
              <a:gd name="connsiteY11" fmla="*/ 2742829 h 3445441"/>
              <a:gd name="connsiteX12" fmla="*/ 71903 w 8567983"/>
              <a:gd name="connsiteY12" fmla="*/ 3123829 h 3445441"/>
              <a:gd name="connsiteX13" fmla="*/ 117623 w 8567983"/>
              <a:gd name="connsiteY13" fmla="*/ 3169549 h 3445441"/>
              <a:gd name="connsiteX14" fmla="*/ 163343 w 8567983"/>
              <a:gd name="connsiteY14" fmla="*/ 3230509 h 3445441"/>
              <a:gd name="connsiteX15" fmla="*/ 2205503 w 8567983"/>
              <a:gd name="connsiteY15" fmla="*/ 2178949 h 3445441"/>
              <a:gd name="connsiteX16" fmla="*/ 2510303 w 8567983"/>
              <a:gd name="connsiteY16" fmla="*/ 1813189 h 3445441"/>
              <a:gd name="connsiteX17" fmla="*/ 3150383 w 8567983"/>
              <a:gd name="connsiteY17" fmla="*/ 837829 h 3445441"/>
              <a:gd name="connsiteX18" fmla="*/ 3683783 w 8567983"/>
              <a:gd name="connsiteY18" fmla="*/ 395869 h 3445441"/>
              <a:gd name="connsiteX19" fmla="*/ 3790463 w 8567983"/>
              <a:gd name="connsiteY19" fmla="*/ 350149 h 3445441"/>
              <a:gd name="connsiteX20" fmla="*/ 3866663 w 8567983"/>
              <a:gd name="connsiteY20" fmla="*/ 304429 h 3445441"/>
              <a:gd name="connsiteX21" fmla="*/ 4095263 w 8567983"/>
              <a:gd name="connsiteY21" fmla="*/ 243469 h 3445441"/>
              <a:gd name="connsiteX22" fmla="*/ 4156223 w 8567983"/>
              <a:gd name="connsiteY22" fmla="*/ 228229 h 3445441"/>
              <a:gd name="connsiteX23" fmla="*/ 4201943 w 8567983"/>
              <a:gd name="connsiteY23" fmla="*/ 197749 h 3445441"/>
              <a:gd name="connsiteX24" fmla="*/ 4461023 w 8567983"/>
              <a:gd name="connsiteY24" fmla="*/ 167269 h 3445441"/>
              <a:gd name="connsiteX25" fmla="*/ 4720103 w 8567983"/>
              <a:gd name="connsiteY25" fmla="*/ 121549 h 3445441"/>
              <a:gd name="connsiteX26" fmla="*/ 5024903 w 8567983"/>
              <a:gd name="connsiteY26" fmla="*/ 91069 h 3445441"/>
              <a:gd name="connsiteX27" fmla="*/ 5253503 w 8567983"/>
              <a:gd name="connsiteY27" fmla="*/ 75829 h 3445441"/>
              <a:gd name="connsiteX28" fmla="*/ 5573543 w 8567983"/>
              <a:gd name="connsiteY28" fmla="*/ 45349 h 3445441"/>
              <a:gd name="connsiteX29" fmla="*/ 6411743 w 8567983"/>
              <a:gd name="connsiteY29" fmla="*/ 30109 h 3445441"/>
              <a:gd name="connsiteX30" fmla="*/ 7204223 w 8567983"/>
              <a:gd name="connsiteY30" fmla="*/ 30109 h 3445441"/>
              <a:gd name="connsiteX31" fmla="*/ 7524263 w 8567983"/>
              <a:gd name="connsiteY31" fmla="*/ 121549 h 3445441"/>
              <a:gd name="connsiteX32" fmla="*/ 7661423 w 8567983"/>
              <a:gd name="connsiteY32" fmla="*/ 197749 h 3445441"/>
              <a:gd name="connsiteX33" fmla="*/ 7737623 w 8567983"/>
              <a:gd name="connsiteY33" fmla="*/ 258709 h 3445441"/>
              <a:gd name="connsiteX34" fmla="*/ 8042423 w 8567983"/>
              <a:gd name="connsiteY34" fmla="*/ 517789 h 3445441"/>
              <a:gd name="connsiteX35" fmla="*/ 8194823 w 8567983"/>
              <a:gd name="connsiteY35" fmla="*/ 715909 h 3445441"/>
              <a:gd name="connsiteX36" fmla="*/ 8423423 w 8567983"/>
              <a:gd name="connsiteY36" fmla="*/ 1325509 h 3445441"/>
              <a:gd name="connsiteX37" fmla="*/ 8560583 w 8567983"/>
              <a:gd name="connsiteY37" fmla="*/ 1706509 h 3445441"/>
              <a:gd name="connsiteX38" fmla="*/ 8545343 w 8567983"/>
              <a:gd name="connsiteY38" fmla="*/ 2255149 h 3445441"/>
              <a:gd name="connsiteX39" fmla="*/ 8530103 w 8567983"/>
              <a:gd name="connsiteY39" fmla="*/ 2361829 h 3445441"/>
              <a:gd name="connsiteX40" fmla="*/ 8514863 w 8567983"/>
              <a:gd name="connsiteY40" fmla="*/ 2483749 h 3445441"/>
              <a:gd name="connsiteX41" fmla="*/ 8469143 w 8567983"/>
              <a:gd name="connsiteY41" fmla="*/ 2636149 h 3445441"/>
              <a:gd name="connsiteX42" fmla="*/ 8316743 w 8567983"/>
              <a:gd name="connsiteY42" fmla="*/ 2834269 h 3445441"/>
              <a:gd name="connsiteX43" fmla="*/ 8271023 w 8567983"/>
              <a:gd name="connsiteY43" fmla="*/ 2864749 h 3445441"/>
              <a:gd name="connsiteX44" fmla="*/ 8149103 w 8567983"/>
              <a:gd name="connsiteY44" fmla="*/ 2956189 h 3445441"/>
              <a:gd name="connsiteX45" fmla="*/ 8103383 w 8567983"/>
              <a:gd name="connsiteY45" fmla="*/ 2971429 h 3445441"/>
              <a:gd name="connsiteX46" fmla="*/ 7905263 w 8567983"/>
              <a:gd name="connsiteY46" fmla="*/ 3078109 h 3445441"/>
              <a:gd name="connsiteX47" fmla="*/ 7326143 w 8567983"/>
              <a:gd name="connsiteY47" fmla="*/ 3306709 h 3445441"/>
              <a:gd name="connsiteX48" fmla="*/ 6990863 w 8567983"/>
              <a:gd name="connsiteY48" fmla="*/ 3367669 h 3445441"/>
              <a:gd name="connsiteX49" fmla="*/ 6655583 w 8567983"/>
              <a:gd name="connsiteY49" fmla="*/ 3398149 h 3445441"/>
              <a:gd name="connsiteX50" fmla="*/ 4308623 w 8567983"/>
              <a:gd name="connsiteY50" fmla="*/ 3413389 h 3445441"/>
              <a:gd name="connsiteX51" fmla="*/ 4095263 w 8567983"/>
              <a:gd name="connsiteY51" fmla="*/ 3428629 h 3445441"/>
              <a:gd name="connsiteX52" fmla="*/ 4049543 w 8567983"/>
              <a:gd name="connsiteY52" fmla="*/ 3443869 h 3445441"/>
              <a:gd name="connsiteX53" fmla="*/ 3942863 w 8567983"/>
              <a:gd name="connsiteY53" fmla="*/ 3443869 h 3445441"/>
              <a:gd name="connsiteX0" fmla="*/ 398665 w 8620425"/>
              <a:gd name="connsiteY0" fmla="*/ 456829 h 3445441"/>
              <a:gd name="connsiteX1" fmla="*/ 368185 w 8620425"/>
              <a:gd name="connsiteY1" fmla="*/ 1035949 h 3445441"/>
              <a:gd name="connsiteX2" fmla="*/ 352945 w 8620425"/>
              <a:gd name="connsiteY2" fmla="*/ 1096909 h 3445441"/>
              <a:gd name="connsiteX3" fmla="*/ 322465 w 8620425"/>
              <a:gd name="connsiteY3" fmla="*/ 1249309 h 3445441"/>
              <a:gd name="connsiteX4" fmla="*/ 261505 w 8620425"/>
              <a:gd name="connsiteY4" fmla="*/ 1477909 h 3445441"/>
              <a:gd name="connsiteX5" fmla="*/ 231025 w 8620425"/>
              <a:gd name="connsiteY5" fmla="*/ 1706509 h 3445441"/>
              <a:gd name="connsiteX6" fmla="*/ 215785 w 8620425"/>
              <a:gd name="connsiteY6" fmla="*/ 1782709 h 3445441"/>
              <a:gd name="connsiteX7" fmla="*/ 185305 w 8620425"/>
              <a:gd name="connsiteY7" fmla="*/ 2026549 h 3445441"/>
              <a:gd name="connsiteX8" fmla="*/ 170065 w 8620425"/>
              <a:gd name="connsiteY8" fmla="*/ 2133229 h 3445441"/>
              <a:gd name="connsiteX9" fmla="*/ 154825 w 8620425"/>
              <a:gd name="connsiteY9" fmla="*/ 2224669 h 3445441"/>
              <a:gd name="connsiteX10" fmla="*/ 124345 w 8620425"/>
              <a:gd name="connsiteY10" fmla="*/ 2590429 h 3445441"/>
              <a:gd name="connsiteX11" fmla="*/ 109105 w 8620425"/>
              <a:gd name="connsiteY11" fmla="*/ 2742829 h 3445441"/>
              <a:gd name="connsiteX12" fmla="*/ 124345 w 8620425"/>
              <a:gd name="connsiteY12" fmla="*/ 3123829 h 3445441"/>
              <a:gd name="connsiteX13" fmla="*/ 170065 w 8620425"/>
              <a:gd name="connsiteY13" fmla="*/ 3169549 h 3445441"/>
              <a:gd name="connsiteX14" fmla="*/ 2257945 w 8620425"/>
              <a:gd name="connsiteY14" fmla="*/ 2178949 h 3445441"/>
              <a:gd name="connsiteX15" fmla="*/ 2562745 w 8620425"/>
              <a:gd name="connsiteY15" fmla="*/ 1813189 h 3445441"/>
              <a:gd name="connsiteX16" fmla="*/ 3202825 w 8620425"/>
              <a:gd name="connsiteY16" fmla="*/ 837829 h 3445441"/>
              <a:gd name="connsiteX17" fmla="*/ 3736225 w 8620425"/>
              <a:gd name="connsiteY17" fmla="*/ 395869 h 3445441"/>
              <a:gd name="connsiteX18" fmla="*/ 3842905 w 8620425"/>
              <a:gd name="connsiteY18" fmla="*/ 350149 h 3445441"/>
              <a:gd name="connsiteX19" fmla="*/ 3919105 w 8620425"/>
              <a:gd name="connsiteY19" fmla="*/ 304429 h 3445441"/>
              <a:gd name="connsiteX20" fmla="*/ 4147705 w 8620425"/>
              <a:gd name="connsiteY20" fmla="*/ 243469 h 3445441"/>
              <a:gd name="connsiteX21" fmla="*/ 4208665 w 8620425"/>
              <a:gd name="connsiteY21" fmla="*/ 228229 h 3445441"/>
              <a:gd name="connsiteX22" fmla="*/ 4254385 w 8620425"/>
              <a:gd name="connsiteY22" fmla="*/ 197749 h 3445441"/>
              <a:gd name="connsiteX23" fmla="*/ 4513465 w 8620425"/>
              <a:gd name="connsiteY23" fmla="*/ 167269 h 3445441"/>
              <a:gd name="connsiteX24" fmla="*/ 4772545 w 8620425"/>
              <a:gd name="connsiteY24" fmla="*/ 121549 h 3445441"/>
              <a:gd name="connsiteX25" fmla="*/ 5077345 w 8620425"/>
              <a:gd name="connsiteY25" fmla="*/ 91069 h 3445441"/>
              <a:gd name="connsiteX26" fmla="*/ 5305945 w 8620425"/>
              <a:gd name="connsiteY26" fmla="*/ 75829 h 3445441"/>
              <a:gd name="connsiteX27" fmla="*/ 5625985 w 8620425"/>
              <a:gd name="connsiteY27" fmla="*/ 45349 h 3445441"/>
              <a:gd name="connsiteX28" fmla="*/ 6464185 w 8620425"/>
              <a:gd name="connsiteY28" fmla="*/ 30109 h 3445441"/>
              <a:gd name="connsiteX29" fmla="*/ 7256665 w 8620425"/>
              <a:gd name="connsiteY29" fmla="*/ 30109 h 3445441"/>
              <a:gd name="connsiteX30" fmla="*/ 7576705 w 8620425"/>
              <a:gd name="connsiteY30" fmla="*/ 121549 h 3445441"/>
              <a:gd name="connsiteX31" fmla="*/ 7713865 w 8620425"/>
              <a:gd name="connsiteY31" fmla="*/ 197749 h 3445441"/>
              <a:gd name="connsiteX32" fmla="*/ 7790065 w 8620425"/>
              <a:gd name="connsiteY32" fmla="*/ 258709 h 3445441"/>
              <a:gd name="connsiteX33" fmla="*/ 8094865 w 8620425"/>
              <a:gd name="connsiteY33" fmla="*/ 517789 h 3445441"/>
              <a:gd name="connsiteX34" fmla="*/ 8247265 w 8620425"/>
              <a:gd name="connsiteY34" fmla="*/ 715909 h 3445441"/>
              <a:gd name="connsiteX35" fmla="*/ 8475865 w 8620425"/>
              <a:gd name="connsiteY35" fmla="*/ 1325509 h 3445441"/>
              <a:gd name="connsiteX36" fmla="*/ 8613025 w 8620425"/>
              <a:gd name="connsiteY36" fmla="*/ 1706509 h 3445441"/>
              <a:gd name="connsiteX37" fmla="*/ 8597785 w 8620425"/>
              <a:gd name="connsiteY37" fmla="*/ 2255149 h 3445441"/>
              <a:gd name="connsiteX38" fmla="*/ 8582545 w 8620425"/>
              <a:gd name="connsiteY38" fmla="*/ 2361829 h 3445441"/>
              <a:gd name="connsiteX39" fmla="*/ 8567305 w 8620425"/>
              <a:gd name="connsiteY39" fmla="*/ 2483749 h 3445441"/>
              <a:gd name="connsiteX40" fmla="*/ 8521585 w 8620425"/>
              <a:gd name="connsiteY40" fmla="*/ 2636149 h 3445441"/>
              <a:gd name="connsiteX41" fmla="*/ 8369185 w 8620425"/>
              <a:gd name="connsiteY41" fmla="*/ 2834269 h 3445441"/>
              <a:gd name="connsiteX42" fmla="*/ 8323465 w 8620425"/>
              <a:gd name="connsiteY42" fmla="*/ 2864749 h 3445441"/>
              <a:gd name="connsiteX43" fmla="*/ 8201545 w 8620425"/>
              <a:gd name="connsiteY43" fmla="*/ 2956189 h 3445441"/>
              <a:gd name="connsiteX44" fmla="*/ 8155825 w 8620425"/>
              <a:gd name="connsiteY44" fmla="*/ 2971429 h 3445441"/>
              <a:gd name="connsiteX45" fmla="*/ 7957705 w 8620425"/>
              <a:gd name="connsiteY45" fmla="*/ 3078109 h 3445441"/>
              <a:gd name="connsiteX46" fmla="*/ 7378585 w 8620425"/>
              <a:gd name="connsiteY46" fmla="*/ 3306709 h 3445441"/>
              <a:gd name="connsiteX47" fmla="*/ 7043305 w 8620425"/>
              <a:gd name="connsiteY47" fmla="*/ 3367669 h 3445441"/>
              <a:gd name="connsiteX48" fmla="*/ 6708025 w 8620425"/>
              <a:gd name="connsiteY48" fmla="*/ 3398149 h 3445441"/>
              <a:gd name="connsiteX49" fmla="*/ 4361065 w 8620425"/>
              <a:gd name="connsiteY49" fmla="*/ 3413389 h 3445441"/>
              <a:gd name="connsiteX50" fmla="*/ 4147705 w 8620425"/>
              <a:gd name="connsiteY50" fmla="*/ 3428629 h 3445441"/>
              <a:gd name="connsiteX51" fmla="*/ 4101985 w 8620425"/>
              <a:gd name="connsiteY51" fmla="*/ 3443869 h 3445441"/>
              <a:gd name="connsiteX52" fmla="*/ 3995305 w 8620425"/>
              <a:gd name="connsiteY52" fmla="*/ 3443869 h 3445441"/>
              <a:gd name="connsiteX0" fmla="*/ 436370 w 8658130"/>
              <a:gd name="connsiteY0" fmla="*/ 456829 h 3445441"/>
              <a:gd name="connsiteX1" fmla="*/ 405890 w 8658130"/>
              <a:gd name="connsiteY1" fmla="*/ 1035949 h 3445441"/>
              <a:gd name="connsiteX2" fmla="*/ 390650 w 8658130"/>
              <a:gd name="connsiteY2" fmla="*/ 1096909 h 3445441"/>
              <a:gd name="connsiteX3" fmla="*/ 360170 w 8658130"/>
              <a:gd name="connsiteY3" fmla="*/ 1249309 h 3445441"/>
              <a:gd name="connsiteX4" fmla="*/ 299210 w 8658130"/>
              <a:gd name="connsiteY4" fmla="*/ 1477909 h 3445441"/>
              <a:gd name="connsiteX5" fmla="*/ 268730 w 8658130"/>
              <a:gd name="connsiteY5" fmla="*/ 1706509 h 3445441"/>
              <a:gd name="connsiteX6" fmla="*/ 253490 w 8658130"/>
              <a:gd name="connsiteY6" fmla="*/ 1782709 h 3445441"/>
              <a:gd name="connsiteX7" fmla="*/ 223010 w 8658130"/>
              <a:gd name="connsiteY7" fmla="*/ 2026549 h 3445441"/>
              <a:gd name="connsiteX8" fmla="*/ 207770 w 8658130"/>
              <a:gd name="connsiteY8" fmla="*/ 2133229 h 3445441"/>
              <a:gd name="connsiteX9" fmla="*/ 192530 w 8658130"/>
              <a:gd name="connsiteY9" fmla="*/ 2224669 h 3445441"/>
              <a:gd name="connsiteX10" fmla="*/ 162050 w 8658130"/>
              <a:gd name="connsiteY10" fmla="*/ 2590429 h 3445441"/>
              <a:gd name="connsiteX11" fmla="*/ 146810 w 8658130"/>
              <a:gd name="connsiteY11" fmla="*/ 2742829 h 3445441"/>
              <a:gd name="connsiteX12" fmla="*/ 162050 w 8658130"/>
              <a:gd name="connsiteY12" fmla="*/ 3123829 h 3445441"/>
              <a:gd name="connsiteX13" fmla="*/ 2295650 w 8658130"/>
              <a:gd name="connsiteY13" fmla="*/ 2178949 h 3445441"/>
              <a:gd name="connsiteX14" fmla="*/ 2600450 w 8658130"/>
              <a:gd name="connsiteY14" fmla="*/ 1813189 h 3445441"/>
              <a:gd name="connsiteX15" fmla="*/ 3240530 w 8658130"/>
              <a:gd name="connsiteY15" fmla="*/ 837829 h 3445441"/>
              <a:gd name="connsiteX16" fmla="*/ 3773930 w 8658130"/>
              <a:gd name="connsiteY16" fmla="*/ 395869 h 3445441"/>
              <a:gd name="connsiteX17" fmla="*/ 3880610 w 8658130"/>
              <a:gd name="connsiteY17" fmla="*/ 350149 h 3445441"/>
              <a:gd name="connsiteX18" fmla="*/ 3956810 w 8658130"/>
              <a:gd name="connsiteY18" fmla="*/ 304429 h 3445441"/>
              <a:gd name="connsiteX19" fmla="*/ 4185410 w 8658130"/>
              <a:gd name="connsiteY19" fmla="*/ 243469 h 3445441"/>
              <a:gd name="connsiteX20" fmla="*/ 4246370 w 8658130"/>
              <a:gd name="connsiteY20" fmla="*/ 228229 h 3445441"/>
              <a:gd name="connsiteX21" fmla="*/ 4292090 w 8658130"/>
              <a:gd name="connsiteY21" fmla="*/ 197749 h 3445441"/>
              <a:gd name="connsiteX22" fmla="*/ 4551170 w 8658130"/>
              <a:gd name="connsiteY22" fmla="*/ 167269 h 3445441"/>
              <a:gd name="connsiteX23" fmla="*/ 4810250 w 8658130"/>
              <a:gd name="connsiteY23" fmla="*/ 121549 h 3445441"/>
              <a:gd name="connsiteX24" fmla="*/ 5115050 w 8658130"/>
              <a:gd name="connsiteY24" fmla="*/ 91069 h 3445441"/>
              <a:gd name="connsiteX25" fmla="*/ 5343650 w 8658130"/>
              <a:gd name="connsiteY25" fmla="*/ 75829 h 3445441"/>
              <a:gd name="connsiteX26" fmla="*/ 5663690 w 8658130"/>
              <a:gd name="connsiteY26" fmla="*/ 45349 h 3445441"/>
              <a:gd name="connsiteX27" fmla="*/ 6501890 w 8658130"/>
              <a:gd name="connsiteY27" fmla="*/ 30109 h 3445441"/>
              <a:gd name="connsiteX28" fmla="*/ 7294370 w 8658130"/>
              <a:gd name="connsiteY28" fmla="*/ 30109 h 3445441"/>
              <a:gd name="connsiteX29" fmla="*/ 7614410 w 8658130"/>
              <a:gd name="connsiteY29" fmla="*/ 121549 h 3445441"/>
              <a:gd name="connsiteX30" fmla="*/ 7751570 w 8658130"/>
              <a:gd name="connsiteY30" fmla="*/ 197749 h 3445441"/>
              <a:gd name="connsiteX31" fmla="*/ 7827770 w 8658130"/>
              <a:gd name="connsiteY31" fmla="*/ 258709 h 3445441"/>
              <a:gd name="connsiteX32" fmla="*/ 8132570 w 8658130"/>
              <a:gd name="connsiteY32" fmla="*/ 517789 h 3445441"/>
              <a:gd name="connsiteX33" fmla="*/ 8284970 w 8658130"/>
              <a:gd name="connsiteY33" fmla="*/ 715909 h 3445441"/>
              <a:gd name="connsiteX34" fmla="*/ 8513570 w 8658130"/>
              <a:gd name="connsiteY34" fmla="*/ 1325509 h 3445441"/>
              <a:gd name="connsiteX35" fmla="*/ 8650730 w 8658130"/>
              <a:gd name="connsiteY35" fmla="*/ 1706509 h 3445441"/>
              <a:gd name="connsiteX36" fmla="*/ 8635490 w 8658130"/>
              <a:gd name="connsiteY36" fmla="*/ 2255149 h 3445441"/>
              <a:gd name="connsiteX37" fmla="*/ 8620250 w 8658130"/>
              <a:gd name="connsiteY37" fmla="*/ 2361829 h 3445441"/>
              <a:gd name="connsiteX38" fmla="*/ 8605010 w 8658130"/>
              <a:gd name="connsiteY38" fmla="*/ 2483749 h 3445441"/>
              <a:gd name="connsiteX39" fmla="*/ 8559290 w 8658130"/>
              <a:gd name="connsiteY39" fmla="*/ 2636149 h 3445441"/>
              <a:gd name="connsiteX40" fmla="*/ 8406890 w 8658130"/>
              <a:gd name="connsiteY40" fmla="*/ 2834269 h 3445441"/>
              <a:gd name="connsiteX41" fmla="*/ 8361170 w 8658130"/>
              <a:gd name="connsiteY41" fmla="*/ 2864749 h 3445441"/>
              <a:gd name="connsiteX42" fmla="*/ 8239250 w 8658130"/>
              <a:gd name="connsiteY42" fmla="*/ 2956189 h 3445441"/>
              <a:gd name="connsiteX43" fmla="*/ 8193530 w 8658130"/>
              <a:gd name="connsiteY43" fmla="*/ 2971429 h 3445441"/>
              <a:gd name="connsiteX44" fmla="*/ 7995410 w 8658130"/>
              <a:gd name="connsiteY44" fmla="*/ 3078109 h 3445441"/>
              <a:gd name="connsiteX45" fmla="*/ 7416290 w 8658130"/>
              <a:gd name="connsiteY45" fmla="*/ 3306709 h 3445441"/>
              <a:gd name="connsiteX46" fmla="*/ 7081010 w 8658130"/>
              <a:gd name="connsiteY46" fmla="*/ 3367669 h 3445441"/>
              <a:gd name="connsiteX47" fmla="*/ 6745730 w 8658130"/>
              <a:gd name="connsiteY47" fmla="*/ 3398149 h 3445441"/>
              <a:gd name="connsiteX48" fmla="*/ 4398770 w 8658130"/>
              <a:gd name="connsiteY48" fmla="*/ 3413389 h 3445441"/>
              <a:gd name="connsiteX49" fmla="*/ 4185410 w 8658130"/>
              <a:gd name="connsiteY49" fmla="*/ 3428629 h 3445441"/>
              <a:gd name="connsiteX50" fmla="*/ 4139690 w 8658130"/>
              <a:gd name="connsiteY50" fmla="*/ 3443869 h 3445441"/>
              <a:gd name="connsiteX51" fmla="*/ 4033010 w 8658130"/>
              <a:gd name="connsiteY5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2148840 w 8511320"/>
              <a:gd name="connsiteY12" fmla="*/ 2178949 h 3445441"/>
              <a:gd name="connsiteX13" fmla="*/ 2453640 w 8511320"/>
              <a:gd name="connsiteY13" fmla="*/ 1813189 h 3445441"/>
              <a:gd name="connsiteX14" fmla="*/ 3093720 w 8511320"/>
              <a:gd name="connsiteY14" fmla="*/ 837829 h 3445441"/>
              <a:gd name="connsiteX15" fmla="*/ 3627120 w 8511320"/>
              <a:gd name="connsiteY15" fmla="*/ 395869 h 3445441"/>
              <a:gd name="connsiteX16" fmla="*/ 3733800 w 8511320"/>
              <a:gd name="connsiteY16" fmla="*/ 350149 h 3445441"/>
              <a:gd name="connsiteX17" fmla="*/ 3810000 w 8511320"/>
              <a:gd name="connsiteY17" fmla="*/ 304429 h 3445441"/>
              <a:gd name="connsiteX18" fmla="*/ 4038600 w 8511320"/>
              <a:gd name="connsiteY18" fmla="*/ 243469 h 3445441"/>
              <a:gd name="connsiteX19" fmla="*/ 4099560 w 8511320"/>
              <a:gd name="connsiteY19" fmla="*/ 228229 h 3445441"/>
              <a:gd name="connsiteX20" fmla="*/ 4145280 w 8511320"/>
              <a:gd name="connsiteY20" fmla="*/ 197749 h 3445441"/>
              <a:gd name="connsiteX21" fmla="*/ 4404360 w 8511320"/>
              <a:gd name="connsiteY21" fmla="*/ 167269 h 3445441"/>
              <a:gd name="connsiteX22" fmla="*/ 4663440 w 8511320"/>
              <a:gd name="connsiteY22" fmla="*/ 121549 h 3445441"/>
              <a:gd name="connsiteX23" fmla="*/ 4968240 w 8511320"/>
              <a:gd name="connsiteY23" fmla="*/ 91069 h 3445441"/>
              <a:gd name="connsiteX24" fmla="*/ 5196840 w 8511320"/>
              <a:gd name="connsiteY24" fmla="*/ 75829 h 3445441"/>
              <a:gd name="connsiteX25" fmla="*/ 5516880 w 8511320"/>
              <a:gd name="connsiteY25" fmla="*/ 45349 h 3445441"/>
              <a:gd name="connsiteX26" fmla="*/ 6355080 w 8511320"/>
              <a:gd name="connsiteY26" fmla="*/ 30109 h 3445441"/>
              <a:gd name="connsiteX27" fmla="*/ 7147560 w 8511320"/>
              <a:gd name="connsiteY27" fmla="*/ 30109 h 3445441"/>
              <a:gd name="connsiteX28" fmla="*/ 7467600 w 8511320"/>
              <a:gd name="connsiteY28" fmla="*/ 121549 h 3445441"/>
              <a:gd name="connsiteX29" fmla="*/ 7604760 w 8511320"/>
              <a:gd name="connsiteY29" fmla="*/ 197749 h 3445441"/>
              <a:gd name="connsiteX30" fmla="*/ 7680960 w 8511320"/>
              <a:gd name="connsiteY30" fmla="*/ 258709 h 3445441"/>
              <a:gd name="connsiteX31" fmla="*/ 7985760 w 8511320"/>
              <a:gd name="connsiteY31" fmla="*/ 517789 h 3445441"/>
              <a:gd name="connsiteX32" fmla="*/ 8138160 w 8511320"/>
              <a:gd name="connsiteY32" fmla="*/ 715909 h 3445441"/>
              <a:gd name="connsiteX33" fmla="*/ 8366760 w 8511320"/>
              <a:gd name="connsiteY33" fmla="*/ 1325509 h 3445441"/>
              <a:gd name="connsiteX34" fmla="*/ 8503920 w 8511320"/>
              <a:gd name="connsiteY34" fmla="*/ 1706509 h 3445441"/>
              <a:gd name="connsiteX35" fmla="*/ 8488680 w 8511320"/>
              <a:gd name="connsiteY35" fmla="*/ 2255149 h 3445441"/>
              <a:gd name="connsiteX36" fmla="*/ 8473440 w 8511320"/>
              <a:gd name="connsiteY36" fmla="*/ 2361829 h 3445441"/>
              <a:gd name="connsiteX37" fmla="*/ 8458200 w 8511320"/>
              <a:gd name="connsiteY37" fmla="*/ 2483749 h 3445441"/>
              <a:gd name="connsiteX38" fmla="*/ 8412480 w 8511320"/>
              <a:gd name="connsiteY38" fmla="*/ 2636149 h 3445441"/>
              <a:gd name="connsiteX39" fmla="*/ 8260080 w 8511320"/>
              <a:gd name="connsiteY39" fmla="*/ 2834269 h 3445441"/>
              <a:gd name="connsiteX40" fmla="*/ 8214360 w 8511320"/>
              <a:gd name="connsiteY40" fmla="*/ 2864749 h 3445441"/>
              <a:gd name="connsiteX41" fmla="*/ 8092440 w 8511320"/>
              <a:gd name="connsiteY41" fmla="*/ 2956189 h 3445441"/>
              <a:gd name="connsiteX42" fmla="*/ 8046720 w 8511320"/>
              <a:gd name="connsiteY42" fmla="*/ 2971429 h 3445441"/>
              <a:gd name="connsiteX43" fmla="*/ 7848600 w 8511320"/>
              <a:gd name="connsiteY43" fmla="*/ 3078109 h 3445441"/>
              <a:gd name="connsiteX44" fmla="*/ 7269480 w 8511320"/>
              <a:gd name="connsiteY44" fmla="*/ 3306709 h 3445441"/>
              <a:gd name="connsiteX45" fmla="*/ 6934200 w 8511320"/>
              <a:gd name="connsiteY45" fmla="*/ 3367669 h 3445441"/>
              <a:gd name="connsiteX46" fmla="*/ 6598920 w 8511320"/>
              <a:gd name="connsiteY46" fmla="*/ 3398149 h 3445441"/>
              <a:gd name="connsiteX47" fmla="*/ 4251960 w 8511320"/>
              <a:gd name="connsiteY47" fmla="*/ 3413389 h 3445441"/>
              <a:gd name="connsiteX48" fmla="*/ 4038600 w 8511320"/>
              <a:gd name="connsiteY48" fmla="*/ 3428629 h 3445441"/>
              <a:gd name="connsiteX49" fmla="*/ 3992880 w 8511320"/>
              <a:gd name="connsiteY49" fmla="*/ 3443869 h 3445441"/>
              <a:gd name="connsiteX50" fmla="*/ 3886200 w 8511320"/>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2441374 w 8499054"/>
              <a:gd name="connsiteY13" fmla="*/ 1813189 h 3445441"/>
              <a:gd name="connsiteX14" fmla="*/ 3081454 w 8499054"/>
              <a:gd name="connsiteY14" fmla="*/ 837829 h 3445441"/>
              <a:gd name="connsiteX15" fmla="*/ 3614854 w 8499054"/>
              <a:gd name="connsiteY15" fmla="*/ 395869 h 3445441"/>
              <a:gd name="connsiteX16" fmla="*/ 3721534 w 8499054"/>
              <a:gd name="connsiteY16" fmla="*/ 350149 h 3445441"/>
              <a:gd name="connsiteX17" fmla="*/ 3797734 w 8499054"/>
              <a:gd name="connsiteY17" fmla="*/ 304429 h 3445441"/>
              <a:gd name="connsiteX18" fmla="*/ 4026334 w 8499054"/>
              <a:gd name="connsiteY18" fmla="*/ 243469 h 3445441"/>
              <a:gd name="connsiteX19" fmla="*/ 4087294 w 8499054"/>
              <a:gd name="connsiteY19" fmla="*/ 228229 h 3445441"/>
              <a:gd name="connsiteX20" fmla="*/ 4133014 w 8499054"/>
              <a:gd name="connsiteY20" fmla="*/ 197749 h 3445441"/>
              <a:gd name="connsiteX21" fmla="*/ 4392094 w 8499054"/>
              <a:gd name="connsiteY21" fmla="*/ 167269 h 3445441"/>
              <a:gd name="connsiteX22" fmla="*/ 4651174 w 8499054"/>
              <a:gd name="connsiteY22" fmla="*/ 121549 h 3445441"/>
              <a:gd name="connsiteX23" fmla="*/ 4955974 w 8499054"/>
              <a:gd name="connsiteY23" fmla="*/ 91069 h 3445441"/>
              <a:gd name="connsiteX24" fmla="*/ 5184574 w 8499054"/>
              <a:gd name="connsiteY24" fmla="*/ 75829 h 3445441"/>
              <a:gd name="connsiteX25" fmla="*/ 5504614 w 8499054"/>
              <a:gd name="connsiteY25" fmla="*/ 45349 h 3445441"/>
              <a:gd name="connsiteX26" fmla="*/ 6342814 w 8499054"/>
              <a:gd name="connsiteY26" fmla="*/ 30109 h 3445441"/>
              <a:gd name="connsiteX27" fmla="*/ 7135294 w 8499054"/>
              <a:gd name="connsiteY27" fmla="*/ 30109 h 3445441"/>
              <a:gd name="connsiteX28" fmla="*/ 7455334 w 8499054"/>
              <a:gd name="connsiteY28" fmla="*/ 121549 h 3445441"/>
              <a:gd name="connsiteX29" fmla="*/ 7592494 w 8499054"/>
              <a:gd name="connsiteY29" fmla="*/ 197749 h 3445441"/>
              <a:gd name="connsiteX30" fmla="*/ 7668694 w 8499054"/>
              <a:gd name="connsiteY30" fmla="*/ 258709 h 3445441"/>
              <a:gd name="connsiteX31" fmla="*/ 7973494 w 8499054"/>
              <a:gd name="connsiteY31" fmla="*/ 517789 h 3445441"/>
              <a:gd name="connsiteX32" fmla="*/ 8125894 w 8499054"/>
              <a:gd name="connsiteY32" fmla="*/ 715909 h 3445441"/>
              <a:gd name="connsiteX33" fmla="*/ 8354494 w 8499054"/>
              <a:gd name="connsiteY33" fmla="*/ 1325509 h 3445441"/>
              <a:gd name="connsiteX34" fmla="*/ 8491654 w 8499054"/>
              <a:gd name="connsiteY34" fmla="*/ 1706509 h 3445441"/>
              <a:gd name="connsiteX35" fmla="*/ 8476414 w 8499054"/>
              <a:gd name="connsiteY35" fmla="*/ 2255149 h 3445441"/>
              <a:gd name="connsiteX36" fmla="*/ 8461174 w 8499054"/>
              <a:gd name="connsiteY36" fmla="*/ 2361829 h 3445441"/>
              <a:gd name="connsiteX37" fmla="*/ 8445934 w 8499054"/>
              <a:gd name="connsiteY37" fmla="*/ 2483749 h 3445441"/>
              <a:gd name="connsiteX38" fmla="*/ 8400214 w 8499054"/>
              <a:gd name="connsiteY38" fmla="*/ 2636149 h 3445441"/>
              <a:gd name="connsiteX39" fmla="*/ 8247814 w 8499054"/>
              <a:gd name="connsiteY39" fmla="*/ 2834269 h 3445441"/>
              <a:gd name="connsiteX40" fmla="*/ 8202094 w 8499054"/>
              <a:gd name="connsiteY40" fmla="*/ 2864749 h 3445441"/>
              <a:gd name="connsiteX41" fmla="*/ 8080174 w 8499054"/>
              <a:gd name="connsiteY41" fmla="*/ 2956189 h 3445441"/>
              <a:gd name="connsiteX42" fmla="*/ 8034454 w 8499054"/>
              <a:gd name="connsiteY42" fmla="*/ 2971429 h 3445441"/>
              <a:gd name="connsiteX43" fmla="*/ 7836334 w 8499054"/>
              <a:gd name="connsiteY43" fmla="*/ 3078109 h 3445441"/>
              <a:gd name="connsiteX44" fmla="*/ 7257214 w 8499054"/>
              <a:gd name="connsiteY44" fmla="*/ 3306709 h 3445441"/>
              <a:gd name="connsiteX45" fmla="*/ 6921934 w 8499054"/>
              <a:gd name="connsiteY45" fmla="*/ 3367669 h 3445441"/>
              <a:gd name="connsiteX46" fmla="*/ 6586654 w 8499054"/>
              <a:gd name="connsiteY46" fmla="*/ 3398149 h 3445441"/>
              <a:gd name="connsiteX47" fmla="*/ 4239694 w 8499054"/>
              <a:gd name="connsiteY47" fmla="*/ 3413389 h 3445441"/>
              <a:gd name="connsiteX48" fmla="*/ 4026334 w 8499054"/>
              <a:gd name="connsiteY48" fmla="*/ 3428629 h 3445441"/>
              <a:gd name="connsiteX49" fmla="*/ 3980614 w 8499054"/>
              <a:gd name="connsiteY49" fmla="*/ 3443869 h 3445441"/>
              <a:gd name="connsiteX50" fmla="*/ 3873934 w 8499054"/>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3081454 w 8499054"/>
              <a:gd name="connsiteY13" fmla="*/ 837829 h 3445441"/>
              <a:gd name="connsiteX14" fmla="*/ 3614854 w 8499054"/>
              <a:gd name="connsiteY14" fmla="*/ 395869 h 3445441"/>
              <a:gd name="connsiteX15" fmla="*/ 3721534 w 8499054"/>
              <a:gd name="connsiteY15" fmla="*/ 350149 h 3445441"/>
              <a:gd name="connsiteX16" fmla="*/ 3797734 w 8499054"/>
              <a:gd name="connsiteY16" fmla="*/ 304429 h 3445441"/>
              <a:gd name="connsiteX17" fmla="*/ 4026334 w 8499054"/>
              <a:gd name="connsiteY17" fmla="*/ 243469 h 3445441"/>
              <a:gd name="connsiteX18" fmla="*/ 4087294 w 8499054"/>
              <a:gd name="connsiteY18" fmla="*/ 228229 h 3445441"/>
              <a:gd name="connsiteX19" fmla="*/ 4133014 w 8499054"/>
              <a:gd name="connsiteY19" fmla="*/ 197749 h 3445441"/>
              <a:gd name="connsiteX20" fmla="*/ 4392094 w 8499054"/>
              <a:gd name="connsiteY20" fmla="*/ 167269 h 3445441"/>
              <a:gd name="connsiteX21" fmla="*/ 4651174 w 8499054"/>
              <a:gd name="connsiteY21" fmla="*/ 121549 h 3445441"/>
              <a:gd name="connsiteX22" fmla="*/ 4955974 w 8499054"/>
              <a:gd name="connsiteY22" fmla="*/ 91069 h 3445441"/>
              <a:gd name="connsiteX23" fmla="*/ 5184574 w 8499054"/>
              <a:gd name="connsiteY23" fmla="*/ 75829 h 3445441"/>
              <a:gd name="connsiteX24" fmla="*/ 5504614 w 8499054"/>
              <a:gd name="connsiteY24" fmla="*/ 45349 h 3445441"/>
              <a:gd name="connsiteX25" fmla="*/ 6342814 w 8499054"/>
              <a:gd name="connsiteY25" fmla="*/ 30109 h 3445441"/>
              <a:gd name="connsiteX26" fmla="*/ 7135294 w 8499054"/>
              <a:gd name="connsiteY26" fmla="*/ 30109 h 3445441"/>
              <a:gd name="connsiteX27" fmla="*/ 7455334 w 8499054"/>
              <a:gd name="connsiteY27" fmla="*/ 121549 h 3445441"/>
              <a:gd name="connsiteX28" fmla="*/ 7592494 w 8499054"/>
              <a:gd name="connsiteY28" fmla="*/ 197749 h 3445441"/>
              <a:gd name="connsiteX29" fmla="*/ 7668694 w 8499054"/>
              <a:gd name="connsiteY29" fmla="*/ 258709 h 3445441"/>
              <a:gd name="connsiteX30" fmla="*/ 7973494 w 8499054"/>
              <a:gd name="connsiteY30" fmla="*/ 517789 h 3445441"/>
              <a:gd name="connsiteX31" fmla="*/ 8125894 w 8499054"/>
              <a:gd name="connsiteY31" fmla="*/ 715909 h 3445441"/>
              <a:gd name="connsiteX32" fmla="*/ 8354494 w 8499054"/>
              <a:gd name="connsiteY32" fmla="*/ 1325509 h 3445441"/>
              <a:gd name="connsiteX33" fmla="*/ 8491654 w 8499054"/>
              <a:gd name="connsiteY33" fmla="*/ 1706509 h 3445441"/>
              <a:gd name="connsiteX34" fmla="*/ 8476414 w 8499054"/>
              <a:gd name="connsiteY34" fmla="*/ 2255149 h 3445441"/>
              <a:gd name="connsiteX35" fmla="*/ 8461174 w 8499054"/>
              <a:gd name="connsiteY35" fmla="*/ 2361829 h 3445441"/>
              <a:gd name="connsiteX36" fmla="*/ 8445934 w 8499054"/>
              <a:gd name="connsiteY36" fmla="*/ 2483749 h 3445441"/>
              <a:gd name="connsiteX37" fmla="*/ 8400214 w 8499054"/>
              <a:gd name="connsiteY37" fmla="*/ 2636149 h 3445441"/>
              <a:gd name="connsiteX38" fmla="*/ 8247814 w 8499054"/>
              <a:gd name="connsiteY38" fmla="*/ 2834269 h 3445441"/>
              <a:gd name="connsiteX39" fmla="*/ 8202094 w 8499054"/>
              <a:gd name="connsiteY39" fmla="*/ 2864749 h 3445441"/>
              <a:gd name="connsiteX40" fmla="*/ 8080174 w 8499054"/>
              <a:gd name="connsiteY40" fmla="*/ 2956189 h 3445441"/>
              <a:gd name="connsiteX41" fmla="*/ 8034454 w 8499054"/>
              <a:gd name="connsiteY41" fmla="*/ 2971429 h 3445441"/>
              <a:gd name="connsiteX42" fmla="*/ 7836334 w 8499054"/>
              <a:gd name="connsiteY42" fmla="*/ 3078109 h 3445441"/>
              <a:gd name="connsiteX43" fmla="*/ 7257214 w 8499054"/>
              <a:gd name="connsiteY43" fmla="*/ 3306709 h 3445441"/>
              <a:gd name="connsiteX44" fmla="*/ 6921934 w 8499054"/>
              <a:gd name="connsiteY44" fmla="*/ 3367669 h 3445441"/>
              <a:gd name="connsiteX45" fmla="*/ 6586654 w 8499054"/>
              <a:gd name="connsiteY45" fmla="*/ 3398149 h 3445441"/>
              <a:gd name="connsiteX46" fmla="*/ 4239694 w 8499054"/>
              <a:gd name="connsiteY46" fmla="*/ 3413389 h 3445441"/>
              <a:gd name="connsiteX47" fmla="*/ 4026334 w 8499054"/>
              <a:gd name="connsiteY47" fmla="*/ 3428629 h 3445441"/>
              <a:gd name="connsiteX48" fmla="*/ 3980614 w 8499054"/>
              <a:gd name="connsiteY48" fmla="*/ 3443869 h 3445441"/>
              <a:gd name="connsiteX49" fmla="*/ 3873934 w 8499054"/>
              <a:gd name="connsiteY49" fmla="*/ 3443869 h 3445441"/>
              <a:gd name="connsiteX0" fmla="*/ 277294 w 8499054"/>
              <a:gd name="connsiteY0" fmla="*/ 456829 h 3443869"/>
              <a:gd name="connsiteX1" fmla="*/ 246814 w 8499054"/>
              <a:gd name="connsiteY1" fmla="*/ 1035949 h 3443869"/>
              <a:gd name="connsiteX2" fmla="*/ 231574 w 8499054"/>
              <a:gd name="connsiteY2" fmla="*/ 1096909 h 3443869"/>
              <a:gd name="connsiteX3" fmla="*/ 201094 w 8499054"/>
              <a:gd name="connsiteY3" fmla="*/ 1249309 h 3443869"/>
              <a:gd name="connsiteX4" fmla="*/ 140134 w 8499054"/>
              <a:gd name="connsiteY4" fmla="*/ 1477909 h 3443869"/>
              <a:gd name="connsiteX5" fmla="*/ 109654 w 8499054"/>
              <a:gd name="connsiteY5" fmla="*/ 1706509 h 3443869"/>
              <a:gd name="connsiteX6" fmla="*/ 94414 w 8499054"/>
              <a:gd name="connsiteY6" fmla="*/ 1782709 h 3443869"/>
              <a:gd name="connsiteX7" fmla="*/ 63934 w 8499054"/>
              <a:gd name="connsiteY7" fmla="*/ 2026549 h 3443869"/>
              <a:gd name="connsiteX8" fmla="*/ 48694 w 8499054"/>
              <a:gd name="connsiteY8" fmla="*/ 2133229 h 3443869"/>
              <a:gd name="connsiteX9" fmla="*/ 33454 w 8499054"/>
              <a:gd name="connsiteY9" fmla="*/ 2224669 h 3443869"/>
              <a:gd name="connsiteX10" fmla="*/ 2974 w 8499054"/>
              <a:gd name="connsiteY10" fmla="*/ 2590429 h 3443869"/>
              <a:gd name="connsiteX11" fmla="*/ 109654 w 8499054"/>
              <a:gd name="connsiteY11" fmla="*/ 2842320 h 3443869"/>
              <a:gd name="connsiteX12" fmla="*/ 2136574 w 8499054"/>
              <a:gd name="connsiteY12" fmla="*/ 2178949 h 3443869"/>
              <a:gd name="connsiteX13" fmla="*/ 3081454 w 8499054"/>
              <a:gd name="connsiteY13" fmla="*/ 837829 h 3443869"/>
              <a:gd name="connsiteX14" fmla="*/ 3614854 w 8499054"/>
              <a:gd name="connsiteY14" fmla="*/ 395869 h 3443869"/>
              <a:gd name="connsiteX15" fmla="*/ 3721534 w 8499054"/>
              <a:gd name="connsiteY15" fmla="*/ 350149 h 3443869"/>
              <a:gd name="connsiteX16" fmla="*/ 3797734 w 8499054"/>
              <a:gd name="connsiteY16" fmla="*/ 304429 h 3443869"/>
              <a:gd name="connsiteX17" fmla="*/ 4026334 w 8499054"/>
              <a:gd name="connsiteY17" fmla="*/ 243469 h 3443869"/>
              <a:gd name="connsiteX18" fmla="*/ 4087294 w 8499054"/>
              <a:gd name="connsiteY18" fmla="*/ 228229 h 3443869"/>
              <a:gd name="connsiteX19" fmla="*/ 4133014 w 8499054"/>
              <a:gd name="connsiteY19" fmla="*/ 197749 h 3443869"/>
              <a:gd name="connsiteX20" fmla="*/ 4392094 w 8499054"/>
              <a:gd name="connsiteY20" fmla="*/ 167269 h 3443869"/>
              <a:gd name="connsiteX21" fmla="*/ 4651174 w 8499054"/>
              <a:gd name="connsiteY21" fmla="*/ 121549 h 3443869"/>
              <a:gd name="connsiteX22" fmla="*/ 4955974 w 8499054"/>
              <a:gd name="connsiteY22" fmla="*/ 91069 h 3443869"/>
              <a:gd name="connsiteX23" fmla="*/ 5184574 w 8499054"/>
              <a:gd name="connsiteY23" fmla="*/ 75829 h 3443869"/>
              <a:gd name="connsiteX24" fmla="*/ 5504614 w 8499054"/>
              <a:gd name="connsiteY24" fmla="*/ 45349 h 3443869"/>
              <a:gd name="connsiteX25" fmla="*/ 6342814 w 8499054"/>
              <a:gd name="connsiteY25" fmla="*/ 30109 h 3443869"/>
              <a:gd name="connsiteX26" fmla="*/ 7135294 w 8499054"/>
              <a:gd name="connsiteY26" fmla="*/ 30109 h 3443869"/>
              <a:gd name="connsiteX27" fmla="*/ 7455334 w 8499054"/>
              <a:gd name="connsiteY27" fmla="*/ 121549 h 3443869"/>
              <a:gd name="connsiteX28" fmla="*/ 7592494 w 8499054"/>
              <a:gd name="connsiteY28" fmla="*/ 197749 h 3443869"/>
              <a:gd name="connsiteX29" fmla="*/ 7668694 w 8499054"/>
              <a:gd name="connsiteY29" fmla="*/ 258709 h 3443869"/>
              <a:gd name="connsiteX30" fmla="*/ 7973494 w 8499054"/>
              <a:gd name="connsiteY30" fmla="*/ 517789 h 3443869"/>
              <a:gd name="connsiteX31" fmla="*/ 8125894 w 8499054"/>
              <a:gd name="connsiteY31" fmla="*/ 715909 h 3443869"/>
              <a:gd name="connsiteX32" fmla="*/ 8354494 w 8499054"/>
              <a:gd name="connsiteY32" fmla="*/ 1325509 h 3443869"/>
              <a:gd name="connsiteX33" fmla="*/ 8491654 w 8499054"/>
              <a:gd name="connsiteY33" fmla="*/ 1706509 h 3443869"/>
              <a:gd name="connsiteX34" fmla="*/ 8476414 w 8499054"/>
              <a:gd name="connsiteY34" fmla="*/ 2255149 h 3443869"/>
              <a:gd name="connsiteX35" fmla="*/ 8461174 w 8499054"/>
              <a:gd name="connsiteY35" fmla="*/ 2361829 h 3443869"/>
              <a:gd name="connsiteX36" fmla="*/ 8445934 w 8499054"/>
              <a:gd name="connsiteY36" fmla="*/ 2483749 h 3443869"/>
              <a:gd name="connsiteX37" fmla="*/ 8400214 w 8499054"/>
              <a:gd name="connsiteY37" fmla="*/ 2636149 h 3443869"/>
              <a:gd name="connsiteX38" fmla="*/ 8247814 w 8499054"/>
              <a:gd name="connsiteY38" fmla="*/ 2834269 h 3443869"/>
              <a:gd name="connsiteX39" fmla="*/ 8202094 w 8499054"/>
              <a:gd name="connsiteY39" fmla="*/ 2864749 h 3443869"/>
              <a:gd name="connsiteX40" fmla="*/ 8080174 w 8499054"/>
              <a:gd name="connsiteY40" fmla="*/ 2956189 h 3443869"/>
              <a:gd name="connsiteX41" fmla="*/ 8034454 w 8499054"/>
              <a:gd name="connsiteY41" fmla="*/ 2971429 h 3443869"/>
              <a:gd name="connsiteX42" fmla="*/ 7836334 w 8499054"/>
              <a:gd name="connsiteY42" fmla="*/ 3078109 h 3443869"/>
              <a:gd name="connsiteX43" fmla="*/ 7257214 w 8499054"/>
              <a:gd name="connsiteY43" fmla="*/ 3306709 h 3443869"/>
              <a:gd name="connsiteX44" fmla="*/ 6921934 w 8499054"/>
              <a:gd name="connsiteY44" fmla="*/ 3367669 h 3443869"/>
              <a:gd name="connsiteX45" fmla="*/ 6586654 w 8499054"/>
              <a:gd name="connsiteY45" fmla="*/ 3398149 h 3443869"/>
              <a:gd name="connsiteX46" fmla="*/ 4239694 w 8499054"/>
              <a:gd name="connsiteY46" fmla="*/ 3413389 h 3443869"/>
              <a:gd name="connsiteX47" fmla="*/ 4026334 w 8499054"/>
              <a:gd name="connsiteY47" fmla="*/ 3428629 h 3443869"/>
              <a:gd name="connsiteX48" fmla="*/ 3873934 w 8499054"/>
              <a:gd name="connsiteY48" fmla="*/ 3443869 h 3443869"/>
              <a:gd name="connsiteX0" fmla="*/ 277294 w 8499054"/>
              <a:gd name="connsiteY0" fmla="*/ 456829 h 3428629"/>
              <a:gd name="connsiteX1" fmla="*/ 246814 w 8499054"/>
              <a:gd name="connsiteY1" fmla="*/ 1035949 h 3428629"/>
              <a:gd name="connsiteX2" fmla="*/ 231574 w 8499054"/>
              <a:gd name="connsiteY2" fmla="*/ 1096909 h 3428629"/>
              <a:gd name="connsiteX3" fmla="*/ 201094 w 8499054"/>
              <a:gd name="connsiteY3" fmla="*/ 1249309 h 3428629"/>
              <a:gd name="connsiteX4" fmla="*/ 140134 w 8499054"/>
              <a:gd name="connsiteY4" fmla="*/ 1477909 h 3428629"/>
              <a:gd name="connsiteX5" fmla="*/ 109654 w 8499054"/>
              <a:gd name="connsiteY5" fmla="*/ 1706509 h 3428629"/>
              <a:gd name="connsiteX6" fmla="*/ 94414 w 8499054"/>
              <a:gd name="connsiteY6" fmla="*/ 1782709 h 3428629"/>
              <a:gd name="connsiteX7" fmla="*/ 63934 w 8499054"/>
              <a:gd name="connsiteY7" fmla="*/ 2026549 h 3428629"/>
              <a:gd name="connsiteX8" fmla="*/ 48694 w 8499054"/>
              <a:gd name="connsiteY8" fmla="*/ 2133229 h 3428629"/>
              <a:gd name="connsiteX9" fmla="*/ 33454 w 8499054"/>
              <a:gd name="connsiteY9" fmla="*/ 2224669 h 3428629"/>
              <a:gd name="connsiteX10" fmla="*/ 2974 w 8499054"/>
              <a:gd name="connsiteY10" fmla="*/ 2590429 h 3428629"/>
              <a:gd name="connsiteX11" fmla="*/ 109654 w 8499054"/>
              <a:gd name="connsiteY11" fmla="*/ 2842320 h 3428629"/>
              <a:gd name="connsiteX12" fmla="*/ 2136574 w 8499054"/>
              <a:gd name="connsiteY12" fmla="*/ 2178949 h 3428629"/>
              <a:gd name="connsiteX13" fmla="*/ 3081454 w 8499054"/>
              <a:gd name="connsiteY13" fmla="*/ 837829 h 3428629"/>
              <a:gd name="connsiteX14" fmla="*/ 3614854 w 8499054"/>
              <a:gd name="connsiteY14" fmla="*/ 395869 h 3428629"/>
              <a:gd name="connsiteX15" fmla="*/ 3721534 w 8499054"/>
              <a:gd name="connsiteY15" fmla="*/ 350149 h 3428629"/>
              <a:gd name="connsiteX16" fmla="*/ 3797734 w 8499054"/>
              <a:gd name="connsiteY16" fmla="*/ 304429 h 3428629"/>
              <a:gd name="connsiteX17" fmla="*/ 4026334 w 8499054"/>
              <a:gd name="connsiteY17" fmla="*/ 243469 h 3428629"/>
              <a:gd name="connsiteX18" fmla="*/ 4087294 w 8499054"/>
              <a:gd name="connsiteY18" fmla="*/ 228229 h 3428629"/>
              <a:gd name="connsiteX19" fmla="*/ 4133014 w 8499054"/>
              <a:gd name="connsiteY19" fmla="*/ 197749 h 3428629"/>
              <a:gd name="connsiteX20" fmla="*/ 4392094 w 8499054"/>
              <a:gd name="connsiteY20" fmla="*/ 167269 h 3428629"/>
              <a:gd name="connsiteX21" fmla="*/ 4651174 w 8499054"/>
              <a:gd name="connsiteY21" fmla="*/ 121549 h 3428629"/>
              <a:gd name="connsiteX22" fmla="*/ 4955974 w 8499054"/>
              <a:gd name="connsiteY22" fmla="*/ 91069 h 3428629"/>
              <a:gd name="connsiteX23" fmla="*/ 5184574 w 8499054"/>
              <a:gd name="connsiteY23" fmla="*/ 75829 h 3428629"/>
              <a:gd name="connsiteX24" fmla="*/ 5504614 w 8499054"/>
              <a:gd name="connsiteY24" fmla="*/ 45349 h 3428629"/>
              <a:gd name="connsiteX25" fmla="*/ 6342814 w 8499054"/>
              <a:gd name="connsiteY25" fmla="*/ 30109 h 3428629"/>
              <a:gd name="connsiteX26" fmla="*/ 7135294 w 8499054"/>
              <a:gd name="connsiteY26" fmla="*/ 30109 h 3428629"/>
              <a:gd name="connsiteX27" fmla="*/ 7455334 w 8499054"/>
              <a:gd name="connsiteY27" fmla="*/ 121549 h 3428629"/>
              <a:gd name="connsiteX28" fmla="*/ 7592494 w 8499054"/>
              <a:gd name="connsiteY28" fmla="*/ 197749 h 3428629"/>
              <a:gd name="connsiteX29" fmla="*/ 7668694 w 8499054"/>
              <a:gd name="connsiteY29" fmla="*/ 258709 h 3428629"/>
              <a:gd name="connsiteX30" fmla="*/ 7973494 w 8499054"/>
              <a:gd name="connsiteY30" fmla="*/ 517789 h 3428629"/>
              <a:gd name="connsiteX31" fmla="*/ 8125894 w 8499054"/>
              <a:gd name="connsiteY31" fmla="*/ 715909 h 3428629"/>
              <a:gd name="connsiteX32" fmla="*/ 8354494 w 8499054"/>
              <a:gd name="connsiteY32" fmla="*/ 1325509 h 3428629"/>
              <a:gd name="connsiteX33" fmla="*/ 8491654 w 8499054"/>
              <a:gd name="connsiteY33" fmla="*/ 1706509 h 3428629"/>
              <a:gd name="connsiteX34" fmla="*/ 8476414 w 8499054"/>
              <a:gd name="connsiteY34" fmla="*/ 2255149 h 3428629"/>
              <a:gd name="connsiteX35" fmla="*/ 8461174 w 8499054"/>
              <a:gd name="connsiteY35" fmla="*/ 2361829 h 3428629"/>
              <a:gd name="connsiteX36" fmla="*/ 8445934 w 8499054"/>
              <a:gd name="connsiteY36" fmla="*/ 2483749 h 3428629"/>
              <a:gd name="connsiteX37" fmla="*/ 8400214 w 8499054"/>
              <a:gd name="connsiteY37" fmla="*/ 2636149 h 3428629"/>
              <a:gd name="connsiteX38" fmla="*/ 8247814 w 8499054"/>
              <a:gd name="connsiteY38" fmla="*/ 2834269 h 3428629"/>
              <a:gd name="connsiteX39" fmla="*/ 8202094 w 8499054"/>
              <a:gd name="connsiteY39" fmla="*/ 2864749 h 3428629"/>
              <a:gd name="connsiteX40" fmla="*/ 8080174 w 8499054"/>
              <a:gd name="connsiteY40" fmla="*/ 2956189 h 3428629"/>
              <a:gd name="connsiteX41" fmla="*/ 8034454 w 8499054"/>
              <a:gd name="connsiteY41" fmla="*/ 2971429 h 3428629"/>
              <a:gd name="connsiteX42" fmla="*/ 7836334 w 8499054"/>
              <a:gd name="connsiteY42" fmla="*/ 3078109 h 3428629"/>
              <a:gd name="connsiteX43" fmla="*/ 7257214 w 8499054"/>
              <a:gd name="connsiteY43" fmla="*/ 3306709 h 3428629"/>
              <a:gd name="connsiteX44" fmla="*/ 6921934 w 8499054"/>
              <a:gd name="connsiteY44" fmla="*/ 3367669 h 3428629"/>
              <a:gd name="connsiteX45" fmla="*/ 6586654 w 8499054"/>
              <a:gd name="connsiteY45" fmla="*/ 3398149 h 3428629"/>
              <a:gd name="connsiteX46" fmla="*/ 4239694 w 8499054"/>
              <a:gd name="connsiteY46" fmla="*/ 3413389 h 3428629"/>
              <a:gd name="connsiteX47" fmla="*/ 4026334 w 8499054"/>
              <a:gd name="connsiteY47" fmla="*/ 3428629 h 3428629"/>
              <a:gd name="connsiteX0" fmla="*/ 277294 w 8499054"/>
              <a:gd name="connsiteY0" fmla="*/ 456829 h 3413389"/>
              <a:gd name="connsiteX1" fmla="*/ 246814 w 8499054"/>
              <a:gd name="connsiteY1" fmla="*/ 1035949 h 3413389"/>
              <a:gd name="connsiteX2" fmla="*/ 231574 w 8499054"/>
              <a:gd name="connsiteY2" fmla="*/ 1096909 h 3413389"/>
              <a:gd name="connsiteX3" fmla="*/ 201094 w 8499054"/>
              <a:gd name="connsiteY3" fmla="*/ 1249309 h 3413389"/>
              <a:gd name="connsiteX4" fmla="*/ 140134 w 8499054"/>
              <a:gd name="connsiteY4" fmla="*/ 1477909 h 3413389"/>
              <a:gd name="connsiteX5" fmla="*/ 109654 w 8499054"/>
              <a:gd name="connsiteY5" fmla="*/ 1706509 h 3413389"/>
              <a:gd name="connsiteX6" fmla="*/ 94414 w 8499054"/>
              <a:gd name="connsiteY6" fmla="*/ 1782709 h 3413389"/>
              <a:gd name="connsiteX7" fmla="*/ 63934 w 8499054"/>
              <a:gd name="connsiteY7" fmla="*/ 2026549 h 3413389"/>
              <a:gd name="connsiteX8" fmla="*/ 48694 w 8499054"/>
              <a:gd name="connsiteY8" fmla="*/ 2133229 h 3413389"/>
              <a:gd name="connsiteX9" fmla="*/ 33454 w 8499054"/>
              <a:gd name="connsiteY9" fmla="*/ 2224669 h 3413389"/>
              <a:gd name="connsiteX10" fmla="*/ 2974 w 8499054"/>
              <a:gd name="connsiteY10" fmla="*/ 2590429 h 3413389"/>
              <a:gd name="connsiteX11" fmla="*/ 109654 w 8499054"/>
              <a:gd name="connsiteY11" fmla="*/ 2842320 h 3413389"/>
              <a:gd name="connsiteX12" fmla="*/ 2136574 w 8499054"/>
              <a:gd name="connsiteY12" fmla="*/ 2178949 h 3413389"/>
              <a:gd name="connsiteX13" fmla="*/ 3081454 w 8499054"/>
              <a:gd name="connsiteY13" fmla="*/ 837829 h 3413389"/>
              <a:gd name="connsiteX14" fmla="*/ 3614854 w 8499054"/>
              <a:gd name="connsiteY14" fmla="*/ 395869 h 3413389"/>
              <a:gd name="connsiteX15" fmla="*/ 3721534 w 8499054"/>
              <a:gd name="connsiteY15" fmla="*/ 350149 h 3413389"/>
              <a:gd name="connsiteX16" fmla="*/ 3797734 w 8499054"/>
              <a:gd name="connsiteY16" fmla="*/ 304429 h 3413389"/>
              <a:gd name="connsiteX17" fmla="*/ 4026334 w 8499054"/>
              <a:gd name="connsiteY17" fmla="*/ 243469 h 3413389"/>
              <a:gd name="connsiteX18" fmla="*/ 4087294 w 8499054"/>
              <a:gd name="connsiteY18" fmla="*/ 228229 h 3413389"/>
              <a:gd name="connsiteX19" fmla="*/ 4133014 w 8499054"/>
              <a:gd name="connsiteY19" fmla="*/ 197749 h 3413389"/>
              <a:gd name="connsiteX20" fmla="*/ 4392094 w 8499054"/>
              <a:gd name="connsiteY20" fmla="*/ 167269 h 3413389"/>
              <a:gd name="connsiteX21" fmla="*/ 4651174 w 8499054"/>
              <a:gd name="connsiteY21" fmla="*/ 121549 h 3413389"/>
              <a:gd name="connsiteX22" fmla="*/ 4955974 w 8499054"/>
              <a:gd name="connsiteY22" fmla="*/ 91069 h 3413389"/>
              <a:gd name="connsiteX23" fmla="*/ 5184574 w 8499054"/>
              <a:gd name="connsiteY23" fmla="*/ 75829 h 3413389"/>
              <a:gd name="connsiteX24" fmla="*/ 5504614 w 8499054"/>
              <a:gd name="connsiteY24" fmla="*/ 45349 h 3413389"/>
              <a:gd name="connsiteX25" fmla="*/ 6342814 w 8499054"/>
              <a:gd name="connsiteY25" fmla="*/ 30109 h 3413389"/>
              <a:gd name="connsiteX26" fmla="*/ 7135294 w 8499054"/>
              <a:gd name="connsiteY26" fmla="*/ 30109 h 3413389"/>
              <a:gd name="connsiteX27" fmla="*/ 7455334 w 8499054"/>
              <a:gd name="connsiteY27" fmla="*/ 121549 h 3413389"/>
              <a:gd name="connsiteX28" fmla="*/ 7592494 w 8499054"/>
              <a:gd name="connsiteY28" fmla="*/ 197749 h 3413389"/>
              <a:gd name="connsiteX29" fmla="*/ 7668694 w 8499054"/>
              <a:gd name="connsiteY29" fmla="*/ 258709 h 3413389"/>
              <a:gd name="connsiteX30" fmla="*/ 7973494 w 8499054"/>
              <a:gd name="connsiteY30" fmla="*/ 517789 h 3413389"/>
              <a:gd name="connsiteX31" fmla="*/ 8125894 w 8499054"/>
              <a:gd name="connsiteY31" fmla="*/ 715909 h 3413389"/>
              <a:gd name="connsiteX32" fmla="*/ 8354494 w 8499054"/>
              <a:gd name="connsiteY32" fmla="*/ 1325509 h 3413389"/>
              <a:gd name="connsiteX33" fmla="*/ 8491654 w 8499054"/>
              <a:gd name="connsiteY33" fmla="*/ 1706509 h 3413389"/>
              <a:gd name="connsiteX34" fmla="*/ 8476414 w 8499054"/>
              <a:gd name="connsiteY34" fmla="*/ 2255149 h 3413389"/>
              <a:gd name="connsiteX35" fmla="*/ 8461174 w 8499054"/>
              <a:gd name="connsiteY35" fmla="*/ 2361829 h 3413389"/>
              <a:gd name="connsiteX36" fmla="*/ 8445934 w 8499054"/>
              <a:gd name="connsiteY36" fmla="*/ 2483749 h 3413389"/>
              <a:gd name="connsiteX37" fmla="*/ 8400214 w 8499054"/>
              <a:gd name="connsiteY37" fmla="*/ 2636149 h 3413389"/>
              <a:gd name="connsiteX38" fmla="*/ 8247814 w 8499054"/>
              <a:gd name="connsiteY38" fmla="*/ 2834269 h 3413389"/>
              <a:gd name="connsiteX39" fmla="*/ 8202094 w 8499054"/>
              <a:gd name="connsiteY39" fmla="*/ 2864749 h 3413389"/>
              <a:gd name="connsiteX40" fmla="*/ 8080174 w 8499054"/>
              <a:gd name="connsiteY40" fmla="*/ 2956189 h 3413389"/>
              <a:gd name="connsiteX41" fmla="*/ 8034454 w 8499054"/>
              <a:gd name="connsiteY41" fmla="*/ 2971429 h 3413389"/>
              <a:gd name="connsiteX42" fmla="*/ 7836334 w 8499054"/>
              <a:gd name="connsiteY42" fmla="*/ 3078109 h 3413389"/>
              <a:gd name="connsiteX43" fmla="*/ 7257214 w 8499054"/>
              <a:gd name="connsiteY43" fmla="*/ 3306709 h 3413389"/>
              <a:gd name="connsiteX44" fmla="*/ 6921934 w 8499054"/>
              <a:gd name="connsiteY44" fmla="*/ 3367669 h 3413389"/>
              <a:gd name="connsiteX45" fmla="*/ 6586654 w 8499054"/>
              <a:gd name="connsiteY45" fmla="*/ 3398149 h 3413389"/>
              <a:gd name="connsiteX46" fmla="*/ 4239694 w 8499054"/>
              <a:gd name="connsiteY46" fmla="*/ 3413389 h 3413389"/>
              <a:gd name="connsiteX0" fmla="*/ 277294 w 8499054"/>
              <a:gd name="connsiteY0" fmla="*/ 456829 h 3442532"/>
              <a:gd name="connsiteX1" fmla="*/ 246814 w 8499054"/>
              <a:gd name="connsiteY1" fmla="*/ 1035949 h 3442532"/>
              <a:gd name="connsiteX2" fmla="*/ 231574 w 8499054"/>
              <a:gd name="connsiteY2" fmla="*/ 1096909 h 3442532"/>
              <a:gd name="connsiteX3" fmla="*/ 201094 w 8499054"/>
              <a:gd name="connsiteY3" fmla="*/ 1249309 h 3442532"/>
              <a:gd name="connsiteX4" fmla="*/ 140134 w 8499054"/>
              <a:gd name="connsiteY4" fmla="*/ 1477909 h 3442532"/>
              <a:gd name="connsiteX5" fmla="*/ 109654 w 8499054"/>
              <a:gd name="connsiteY5" fmla="*/ 1706509 h 3442532"/>
              <a:gd name="connsiteX6" fmla="*/ 94414 w 8499054"/>
              <a:gd name="connsiteY6" fmla="*/ 1782709 h 3442532"/>
              <a:gd name="connsiteX7" fmla="*/ 63934 w 8499054"/>
              <a:gd name="connsiteY7" fmla="*/ 2026549 h 3442532"/>
              <a:gd name="connsiteX8" fmla="*/ 48694 w 8499054"/>
              <a:gd name="connsiteY8" fmla="*/ 2133229 h 3442532"/>
              <a:gd name="connsiteX9" fmla="*/ 33454 w 8499054"/>
              <a:gd name="connsiteY9" fmla="*/ 2224669 h 3442532"/>
              <a:gd name="connsiteX10" fmla="*/ 2974 w 8499054"/>
              <a:gd name="connsiteY10" fmla="*/ 2590429 h 3442532"/>
              <a:gd name="connsiteX11" fmla="*/ 109654 w 8499054"/>
              <a:gd name="connsiteY11" fmla="*/ 2842320 h 3442532"/>
              <a:gd name="connsiteX12" fmla="*/ 2136574 w 8499054"/>
              <a:gd name="connsiteY12" fmla="*/ 2178949 h 3442532"/>
              <a:gd name="connsiteX13" fmla="*/ 3081454 w 8499054"/>
              <a:gd name="connsiteY13" fmla="*/ 837829 h 3442532"/>
              <a:gd name="connsiteX14" fmla="*/ 3614854 w 8499054"/>
              <a:gd name="connsiteY14" fmla="*/ 395869 h 3442532"/>
              <a:gd name="connsiteX15" fmla="*/ 3721534 w 8499054"/>
              <a:gd name="connsiteY15" fmla="*/ 350149 h 3442532"/>
              <a:gd name="connsiteX16" fmla="*/ 3797734 w 8499054"/>
              <a:gd name="connsiteY16" fmla="*/ 304429 h 3442532"/>
              <a:gd name="connsiteX17" fmla="*/ 4026334 w 8499054"/>
              <a:gd name="connsiteY17" fmla="*/ 243469 h 3442532"/>
              <a:gd name="connsiteX18" fmla="*/ 4087294 w 8499054"/>
              <a:gd name="connsiteY18" fmla="*/ 228229 h 3442532"/>
              <a:gd name="connsiteX19" fmla="*/ 4133014 w 8499054"/>
              <a:gd name="connsiteY19" fmla="*/ 197749 h 3442532"/>
              <a:gd name="connsiteX20" fmla="*/ 4392094 w 8499054"/>
              <a:gd name="connsiteY20" fmla="*/ 167269 h 3442532"/>
              <a:gd name="connsiteX21" fmla="*/ 4651174 w 8499054"/>
              <a:gd name="connsiteY21" fmla="*/ 121549 h 3442532"/>
              <a:gd name="connsiteX22" fmla="*/ 4955974 w 8499054"/>
              <a:gd name="connsiteY22" fmla="*/ 91069 h 3442532"/>
              <a:gd name="connsiteX23" fmla="*/ 5184574 w 8499054"/>
              <a:gd name="connsiteY23" fmla="*/ 75829 h 3442532"/>
              <a:gd name="connsiteX24" fmla="*/ 5504614 w 8499054"/>
              <a:gd name="connsiteY24" fmla="*/ 45349 h 3442532"/>
              <a:gd name="connsiteX25" fmla="*/ 6342814 w 8499054"/>
              <a:gd name="connsiteY25" fmla="*/ 30109 h 3442532"/>
              <a:gd name="connsiteX26" fmla="*/ 7135294 w 8499054"/>
              <a:gd name="connsiteY26" fmla="*/ 30109 h 3442532"/>
              <a:gd name="connsiteX27" fmla="*/ 7455334 w 8499054"/>
              <a:gd name="connsiteY27" fmla="*/ 121549 h 3442532"/>
              <a:gd name="connsiteX28" fmla="*/ 7592494 w 8499054"/>
              <a:gd name="connsiteY28" fmla="*/ 197749 h 3442532"/>
              <a:gd name="connsiteX29" fmla="*/ 7668694 w 8499054"/>
              <a:gd name="connsiteY29" fmla="*/ 258709 h 3442532"/>
              <a:gd name="connsiteX30" fmla="*/ 7973494 w 8499054"/>
              <a:gd name="connsiteY30" fmla="*/ 517789 h 3442532"/>
              <a:gd name="connsiteX31" fmla="*/ 8125894 w 8499054"/>
              <a:gd name="connsiteY31" fmla="*/ 715909 h 3442532"/>
              <a:gd name="connsiteX32" fmla="*/ 8354494 w 8499054"/>
              <a:gd name="connsiteY32" fmla="*/ 1325509 h 3442532"/>
              <a:gd name="connsiteX33" fmla="*/ 8491654 w 8499054"/>
              <a:gd name="connsiteY33" fmla="*/ 1706509 h 3442532"/>
              <a:gd name="connsiteX34" fmla="*/ 8476414 w 8499054"/>
              <a:gd name="connsiteY34" fmla="*/ 2255149 h 3442532"/>
              <a:gd name="connsiteX35" fmla="*/ 8461174 w 8499054"/>
              <a:gd name="connsiteY35" fmla="*/ 2361829 h 3442532"/>
              <a:gd name="connsiteX36" fmla="*/ 8445934 w 8499054"/>
              <a:gd name="connsiteY36" fmla="*/ 2483749 h 3442532"/>
              <a:gd name="connsiteX37" fmla="*/ 8400214 w 8499054"/>
              <a:gd name="connsiteY37" fmla="*/ 2636149 h 3442532"/>
              <a:gd name="connsiteX38" fmla="*/ 8247814 w 8499054"/>
              <a:gd name="connsiteY38" fmla="*/ 2834269 h 3442532"/>
              <a:gd name="connsiteX39" fmla="*/ 8202094 w 8499054"/>
              <a:gd name="connsiteY39" fmla="*/ 2864749 h 3442532"/>
              <a:gd name="connsiteX40" fmla="*/ 8080174 w 8499054"/>
              <a:gd name="connsiteY40" fmla="*/ 2956189 h 3442532"/>
              <a:gd name="connsiteX41" fmla="*/ 8034454 w 8499054"/>
              <a:gd name="connsiteY41" fmla="*/ 2971429 h 3442532"/>
              <a:gd name="connsiteX42" fmla="*/ 7836334 w 8499054"/>
              <a:gd name="connsiteY42" fmla="*/ 3078109 h 3442532"/>
              <a:gd name="connsiteX43" fmla="*/ 7257214 w 8499054"/>
              <a:gd name="connsiteY43" fmla="*/ 3306709 h 3442532"/>
              <a:gd name="connsiteX44" fmla="*/ 6921934 w 8499054"/>
              <a:gd name="connsiteY44" fmla="*/ 3367669 h 3442532"/>
              <a:gd name="connsiteX45" fmla="*/ 6586654 w 8499054"/>
              <a:gd name="connsiteY45" fmla="*/ 3398149 h 3442532"/>
              <a:gd name="connsiteX46" fmla="*/ 4056814 w 8499054"/>
              <a:gd name="connsiteY46" fmla="*/ 2766701 h 3442532"/>
              <a:gd name="connsiteX0" fmla="*/ 277294 w 8499054"/>
              <a:gd name="connsiteY0" fmla="*/ 456829 h 3429334"/>
              <a:gd name="connsiteX1" fmla="*/ 246814 w 8499054"/>
              <a:gd name="connsiteY1" fmla="*/ 1035949 h 3429334"/>
              <a:gd name="connsiteX2" fmla="*/ 231574 w 8499054"/>
              <a:gd name="connsiteY2" fmla="*/ 1096909 h 3429334"/>
              <a:gd name="connsiteX3" fmla="*/ 201094 w 8499054"/>
              <a:gd name="connsiteY3" fmla="*/ 1249309 h 3429334"/>
              <a:gd name="connsiteX4" fmla="*/ 140134 w 8499054"/>
              <a:gd name="connsiteY4" fmla="*/ 1477909 h 3429334"/>
              <a:gd name="connsiteX5" fmla="*/ 109654 w 8499054"/>
              <a:gd name="connsiteY5" fmla="*/ 1706509 h 3429334"/>
              <a:gd name="connsiteX6" fmla="*/ 94414 w 8499054"/>
              <a:gd name="connsiteY6" fmla="*/ 1782709 h 3429334"/>
              <a:gd name="connsiteX7" fmla="*/ 63934 w 8499054"/>
              <a:gd name="connsiteY7" fmla="*/ 2026549 h 3429334"/>
              <a:gd name="connsiteX8" fmla="*/ 48694 w 8499054"/>
              <a:gd name="connsiteY8" fmla="*/ 2133229 h 3429334"/>
              <a:gd name="connsiteX9" fmla="*/ 33454 w 8499054"/>
              <a:gd name="connsiteY9" fmla="*/ 2224669 h 3429334"/>
              <a:gd name="connsiteX10" fmla="*/ 2974 w 8499054"/>
              <a:gd name="connsiteY10" fmla="*/ 2590429 h 3429334"/>
              <a:gd name="connsiteX11" fmla="*/ 109654 w 8499054"/>
              <a:gd name="connsiteY11" fmla="*/ 2842320 h 3429334"/>
              <a:gd name="connsiteX12" fmla="*/ 2136574 w 8499054"/>
              <a:gd name="connsiteY12" fmla="*/ 2178949 h 3429334"/>
              <a:gd name="connsiteX13" fmla="*/ 3081454 w 8499054"/>
              <a:gd name="connsiteY13" fmla="*/ 837829 h 3429334"/>
              <a:gd name="connsiteX14" fmla="*/ 3614854 w 8499054"/>
              <a:gd name="connsiteY14" fmla="*/ 395869 h 3429334"/>
              <a:gd name="connsiteX15" fmla="*/ 3721534 w 8499054"/>
              <a:gd name="connsiteY15" fmla="*/ 350149 h 3429334"/>
              <a:gd name="connsiteX16" fmla="*/ 3797734 w 8499054"/>
              <a:gd name="connsiteY16" fmla="*/ 304429 h 3429334"/>
              <a:gd name="connsiteX17" fmla="*/ 4026334 w 8499054"/>
              <a:gd name="connsiteY17" fmla="*/ 243469 h 3429334"/>
              <a:gd name="connsiteX18" fmla="*/ 4087294 w 8499054"/>
              <a:gd name="connsiteY18" fmla="*/ 228229 h 3429334"/>
              <a:gd name="connsiteX19" fmla="*/ 4133014 w 8499054"/>
              <a:gd name="connsiteY19" fmla="*/ 197749 h 3429334"/>
              <a:gd name="connsiteX20" fmla="*/ 4392094 w 8499054"/>
              <a:gd name="connsiteY20" fmla="*/ 167269 h 3429334"/>
              <a:gd name="connsiteX21" fmla="*/ 4651174 w 8499054"/>
              <a:gd name="connsiteY21" fmla="*/ 121549 h 3429334"/>
              <a:gd name="connsiteX22" fmla="*/ 4955974 w 8499054"/>
              <a:gd name="connsiteY22" fmla="*/ 91069 h 3429334"/>
              <a:gd name="connsiteX23" fmla="*/ 5184574 w 8499054"/>
              <a:gd name="connsiteY23" fmla="*/ 75829 h 3429334"/>
              <a:gd name="connsiteX24" fmla="*/ 5504614 w 8499054"/>
              <a:gd name="connsiteY24" fmla="*/ 45349 h 3429334"/>
              <a:gd name="connsiteX25" fmla="*/ 6342814 w 8499054"/>
              <a:gd name="connsiteY25" fmla="*/ 30109 h 3429334"/>
              <a:gd name="connsiteX26" fmla="*/ 7135294 w 8499054"/>
              <a:gd name="connsiteY26" fmla="*/ 30109 h 3429334"/>
              <a:gd name="connsiteX27" fmla="*/ 7455334 w 8499054"/>
              <a:gd name="connsiteY27" fmla="*/ 121549 h 3429334"/>
              <a:gd name="connsiteX28" fmla="*/ 7592494 w 8499054"/>
              <a:gd name="connsiteY28" fmla="*/ 197749 h 3429334"/>
              <a:gd name="connsiteX29" fmla="*/ 7668694 w 8499054"/>
              <a:gd name="connsiteY29" fmla="*/ 258709 h 3429334"/>
              <a:gd name="connsiteX30" fmla="*/ 7973494 w 8499054"/>
              <a:gd name="connsiteY30" fmla="*/ 517789 h 3429334"/>
              <a:gd name="connsiteX31" fmla="*/ 8125894 w 8499054"/>
              <a:gd name="connsiteY31" fmla="*/ 715909 h 3429334"/>
              <a:gd name="connsiteX32" fmla="*/ 8354494 w 8499054"/>
              <a:gd name="connsiteY32" fmla="*/ 1325509 h 3429334"/>
              <a:gd name="connsiteX33" fmla="*/ 8491654 w 8499054"/>
              <a:gd name="connsiteY33" fmla="*/ 1706509 h 3429334"/>
              <a:gd name="connsiteX34" fmla="*/ 8476414 w 8499054"/>
              <a:gd name="connsiteY34" fmla="*/ 2255149 h 3429334"/>
              <a:gd name="connsiteX35" fmla="*/ 8461174 w 8499054"/>
              <a:gd name="connsiteY35" fmla="*/ 2361829 h 3429334"/>
              <a:gd name="connsiteX36" fmla="*/ 8445934 w 8499054"/>
              <a:gd name="connsiteY36" fmla="*/ 2483749 h 3429334"/>
              <a:gd name="connsiteX37" fmla="*/ 8400214 w 8499054"/>
              <a:gd name="connsiteY37" fmla="*/ 2636149 h 3429334"/>
              <a:gd name="connsiteX38" fmla="*/ 8247814 w 8499054"/>
              <a:gd name="connsiteY38" fmla="*/ 2834269 h 3429334"/>
              <a:gd name="connsiteX39" fmla="*/ 8202094 w 8499054"/>
              <a:gd name="connsiteY39" fmla="*/ 2864749 h 3429334"/>
              <a:gd name="connsiteX40" fmla="*/ 8080174 w 8499054"/>
              <a:gd name="connsiteY40" fmla="*/ 2956189 h 3429334"/>
              <a:gd name="connsiteX41" fmla="*/ 8034454 w 8499054"/>
              <a:gd name="connsiteY41" fmla="*/ 2971429 h 3429334"/>
              <a:gd name="connsiteX42" fmla="*/ 7836334 w 8499054"/>
              <a:gd name="connsiteY42" fmla="*/ 3078109 h 3429334"/>
              <a:gd name="connsiteX43" fmla="*/ 7257214 w 8499054"/>
              <a:gd name="connsiteY43" fmla="*/ 3306709 h 3429334"/>
              <a:gd name="connsiteX44" fmla="*/ 6586654 w 8499054"/>
              <a:gd name="connsiteY44" fmla="*/ 3398149 h 3429334"/>
              <a:gd name="connsiteX45" fmla="*/ 4056814 w 8499054"/>
              <a:gd name="connsiteY45" fmla="*/ 2766701 h 3429334"/>
              <a:gd name="connsiteX0" fmla="*/ 277294 w 8499054"/>
              <a:gd name="connsiteY0" fmla="*/ 456829 h 3404132"/>
              <a:gd name="connsiteX1" fmla="*/ 246814 w 8499054"/>
              <a:gd name="connsiteY1" fmla="*/ 1035949 h 3404132"/>
              <a:gd name="connsiteX2" fmla="*/ 231574 w 8499054"/>
              <a:gd name="connsiteY2" fmla="*/ 1096909 h 3404132"/>
              <a:gd name="connsiteX3" fmla="*/ 201094 w 8499054"/>
              <a:gd name="connsiteY3" fmla="*/ 1249309 h 3404132"/>
              <a:gd name="connsiteX4" fmla="*/ 140134 w 8499054"/>
              <a:gd name="connsiteY4" fmla="*/ 1477909 h 3404132"/>
              <a:gd name="connsiteX5" fmla="*/ 109654 w 8499054"/>
              <a:gd name="connsiteY5" fmla="*/ 1706509 h 3404132"/>
              <a:gd name="connsiteX6" fmla="*/ 94414 w 8499054"/>
              <a:gd name="connsiteY6" fmla="*/ 1782709 h 3404132"/>
              <a:gd name="connsiteX7" fmla="*/ 63934 w 8499054"/>
              <a:gd name="connsiteY7" fmla="*/ 2026549 h 3404132"/>
              <a:gd name="connsiteX8" fmla="*/ 48694 w 8499054"/>
              <a:gd name="connsiteY8" fmla="*/ 2133229 h 3404132"/>
              <a:gd name="connsiteX9" fmla="*/ 33454 w 8499054"/>
              <a:gd name="connsiteY9" fmla="*/ 2224669 h 3404132"/>
              <a:gd name="connsiteX10" fmla="*/ 2974 w 8499054"/>
              <a:gd name="connsiteY10" fmla="*/ 2590429 h 3404132"/>
              <a:gd name="connsiteX11" fmla="*/ 109654 w 8499054"/>
              <a:gd name="connsiteY11" fmla="*/ 2842320 h 3404132"/>
              <a:gd name="connsiteX12" fmla="*/ 2136574 w 8499054"/>
              <a:gd name="connsiteY12" fmla="*/ 2178949 h 3404132"/>
              <a:gd name="connsiteX13" fmla="*/ 3081454 w 8499054"/>
              <a:gd name="connsiteY13" fmla="*/ 837829 h 3404132"/>
              <a:gd name="connsiteX14" fmla="*/ 3614854 w 8499054"/>
              <a:gd name="connsiteY14" fmla="*/ 395869 h 3404132"/>
              <a:gd name="connsiteX15" fmla="*/ 3721534 w 8499054"/>
              <a:gd name="connsiteY15" fmla="*/ 350149 h 3404132"/>
              <a:gd name="connsiteX16" fmla="*/ 3797734 w 8499054"/>
              <a:gd name="connsiteY16" fmla="*/ 304429 h 3404132"/>
              <a:gd name="connsiteX17" fmla="*/ 4026334 w 8499054"/>
              <a:gd name="connsiteY17" fmla="*/ 243469 h 3404132"/>
              <a:gd name="connsiteX18" fmla="*/ 4087294 w 8499054"/>
              <a:gd name="connsiteY18" fmla="*/ 228229 h 3404132"/>
              <a:gd name="connsiteX19" fmla="*/ 4133014 w 8499054"/>
              <a:gd name="connsiteY19" fmla="*/ 197749 h 3404132"/>
              <a:gd name="connsiteX20" fmla="*/ 4392094 w 8499054"/>
              <a:gd name="connsiteY20" fmla="*/ 167269 h 3404132"/>
              <a:gd name="connsiteX21" fmla="*/ 4651174 w 8499054"/>
              <a:gd name="connsiteY21" fmla="*/ 121549 h 3404132"/>
              <a:gd name="connsiteX22" fmla="*/ 4955974 w 8499054"/>
              <a:gd name="connsiteY22" fmla="*/ 91069 h 3404132"/>
              <a:gd name="connsiteX23" fmla="*/ 5184574 w 8499054"/>
              <a:gd name="connsiteY23" fmla="*/ 75829 h 3404132"/>
              <a:gd name="connsiteX24" fmla="*/ 5504614 w 8499054"/>
              <a:gd name="connsiteY24" fmla="*/ 45349 h 3404132"/>
              <a:gd name="connsiteX25" fmla="*/ 6342814 w 8499054"/>
              <a:gd name="connsiteY25" fmla="*/ 30109 h 3404132"/>
              <a:gd name="connsiteX26" fmla="*/ 7135294 w 8499054"/>
              <a:gd name="connsiteY26" fmla="*/ 30109 h 3404132"/>
              <a:gd name="connsiteX27" fmla="*/ 7455334 w 8499054"/>
              <a:gd name="connsiteY27" fmla="*/ 121549 h 3404132"/>
              <a:gd name="connsiteX28" fmla="*/ 7592494 w 8499054"/>
              <a:gd name="connsiteY28" fmla="*/ 197749 h 3404132"/>
              <a:gd name="connsiteX29" fmla="*/ 7668694 w 8499054"/>
              <a:gd name="connsiteY29" fmla="*/ 258709 h 3404132"/>
              <a:gd name="connsiteX30" fmla="*/ 7973494 w 8499054"/>
              <a:gd name="connsiteY30" fmla="*/ 517789 h 3404132"/>
              <a:gd name="connsiteX31" fmla="*/ 8125894 w 8499054"/>
              <a:gd name="connsiteY31" fmla="*/ 715909 h 3404132"/>
              <a:gd name="connsiteX32" fmla="*/ 8354494 w 8499054"/>
              <a:gd name="connsiteY32" fmla="*/ 1325509 h 3404132"/>
              <a:gd name="connsiteX33" fmla="*/ 8491654 w 8499054"/>
              <a:gd name="connsiteY33" fmla="*/ 1706509 h 3404132"/>
              <a:gd name="connsiteX34" fmla="*/ 8476414 w 8499054"/>
              <a:gd name="connsiteY34" fmla="*/ 2255149 h 3404132"/>
              <a:gd name="connsiteX35" fmla="*/ 8461174 w 8499054"/>
              <a:gd name="connsiteY35" fmla="*/ 2361829 h 3404132"/>
              <a:gd name="connsiteX36" fmla="*/ 8445934 w 8499054"/>
              <a:gd name="connsiteY36" fmla="*/ 2483749 h 3404132"/>
              <a:gd name="connsiteX37" fmla="*/ 8400214 w 8499054"/>
              <a:gd name="connsiteY37" fmla="*/ 2636149 h 3404132"/>
              <a:gd name="connsiteX38" fmla="*/ 8247814 w 8499054"/>
              <a:gd name="connsiteY38" fmla="*/ 2834269 h 3404132"/>
              <a:gd name="connsiteX39" fmla="*/ 8202094 w 8499054"/>
              <a:gd name="connsiteY39" fmla="*/ 2864749 h 3404132"/>
              <a:gd name="connsiteX40" fmla="*/ 8080174 w 8499054"/>
              <a:gd name="connsiteY40" fmla="*/ 2956189 h 3404132"/>
              <a:gd name="connsiteX41" fmla="*/ 8034454 w 8499054"/>
              <a:gd name="connsiteY41" fmla="*/ 2971429 h 3404132"/>
              <a:gd name="connsiteX42" fmla="*/ 7836334 w 8499054"/>
              <a:gd name="connsiteY42" fmla="*/ 3078109 h 3404132"/>
              <a:gd name="connsiteX43" fmla="*/ 6586654 w 8499054"/>
              <a:gd name="connsiteY43" fmla="*/ 3398149 h 3404132"/>
              <a:gd name="connsiteX44" fmla="*/ 4056814 w 8499054"/>
              <a:gd name="connsiteY44" fmla="*/ 2766701 h 3404132"/>
              <a:gd name="connsiteX0" fmla="*/ 277294 w 8499054"/>
              <a:gd name="connsiteY0" fmla="*/ 456829 h 3379650"/>
              <a:gd name="connsiteX1" fmla="*/ 246814 w 8499054"/>
              <a:gd name="connsiteY1" fmla="*/ 1035949 h 3379650"/>
              <a:gd name="connsiteX2" fmla="*/ 231574 w 8499054"/>
              <a:gd name="connsiteY2" fmla="*/ 1096909 h 3379650"/>
              <a:gd name="connsiteX3" fmla="*/ 201094 w 8499054"/>
              <a:gd name="connsiteY3" fmla="*/ 1249309 h 3379650"/>
              <a:gd name="connsiteX4" fmla="*/ 140134 w 8499054"/>
              <a:gd name="connsiteY4" fmla="*/ 1477909 h 3379650"/>
              <a:gd name="connsiteX5" fmla="*/ 109654 w 8499054"/>
              <a:gd name="connsiteY5" fmla="*/ 1706509 h 3379650"/>
              <a:gd name="connsiteX6" fmla="*/ 94414 w 8499054"/>
              <a:gd name="connsiteY6" fmla="*/ 1782709 h 3379650"/>
              <a:gd name="connsiteX7" fmla="*/ 63934 w 8499054"/>
              <a:gd name="connsiteY7" fmla="*/ 2026549 h 3379650"/>
              <a:gd name="connsiteX8" fmla="*/ 48694 w 8499054"/>
              <a:gd name="connsiteY8" fmla="*/ 2133229 h 3379650"/>
              <a:gd name="connsiteX9" fmla="*/ 33454 w 8499054"/>
              <a:gd name="connsiteY9" fmla="*/ 2224669 h 3379650"/>
              <a:gd name="connsiteX10" fmla="*/ 2974 w 8499054"/>
              <a:gd name="connsiteY10" fmla="*/ 2590429 h 3379650"/>
              <a:gd name="connsiteX11" fmla="*/ 109654 w 8499054"/>
              <a:gd name="connsiteY11" fmla="*/ 2842320 h 3379650"/>
              <a:gd name="connsiteX12" fmla="*/ 2136574 w 8499054"/>
              <a:gd name="connsiteY12" fmla="*/ 2178949 h 3379650"/>
              <a:gd name="connsiteX13" fmla="*/ 3081454 w 8499054"/>
              <a:gd name="connsiteY13" fmla="*/ 837829 h 3379650"/>
              <a:gd name="connsiteX14" fmla="*/ 3614854 w 8499054"/>
              <a:gd name="connsiteY14" fmla="*/ 395869 h 3379650"/>
              <a:gd name="connsiteX15" fmla="*/ 3721534 w 8499054"/>
              <a:gd name="connsiteY15" fmla="*/ 350149 h 3379650"/>
              <a:gd name="connsiteX16" fmla="*/ 3797734 w 8499054"/>
              <a:gd name="connsiteY16" fmla="*/ 304429 h 3379650"/>
              <a:gd name="connsiteX17" fmla="*/ 4026334 w 8499054"/>
              <a:gd name="connsiteY17" fmla="*/ 243469 h 3379650"/>
              <a:gd name="connsiteX18" fmla="*/ 4087294 w 8499054"/>
              <a:gd name="connsiteY18" fmla="*/ 228229 h 3379650"/>
              <a:gd name="connsiteX19" fmla="*/ 4133014 w 8499054"/>
              <a:gd name="connsiteY19" fmla="*/ 197749 h 3379650"/>
              <a:gd name="connsiteX20" fmla="*/ 4392094 w 8499054"/>
              <a:gd name="connsiteY20" fmla="*/ 167269 h 3379650"/>
              <a:gd name="connsiteX21" fmla="*/ 4651174 w 8499054"/>
              <a:gd name="connsiteY21" fmla="*/ 121549 h 3379650"/>
              <a:gd name="connsiteX22" fmla="*/ 4955974 w 8499054"/>
              <a:gd name="connsiteY22" fmla="*/ 91069 h 3379650"/>
              <a:gd name="connsiteX23" fmla="*/ 5184574 w 8499054"/>
              <a:gd name="connsiteY23" fmla="*/ 75829 h 3379650"/>
              <a:gd name="connsiteX24" fmla="*/ 5504614 w 8499054"/>
              <a:gd name="connsiteY24" fmla="*/ 45349 h 3379650"/>
              <a:gd name="connsiteX25" fmla="*/ 6342814 w 8499054"/>
              <a:gd name="connsiteY25" fmla="*/ 30109 h 3379650"/>
              <a:gd name="connsiteX26" fmla="*/ 7135294 w 8499054"/>
              <a:gd name="connsiteY26" fmla="*/ 30109 h 3379650"/>
              <a:gd name="connsiteX27" fmla="*/ 7455334 w 8499054"/>
              <a:gd name="connsiteY27" fmla="*/ 121549 h 3379650"/>
              <a:gd name="connsiteX28" fmla="*/ 7592494 w 8499054"/>
              <a:gd name="connsiteY28" fmla="*/ 197749 h 3379650"/>
              <a:gd name="connsiteX29" fmla="*/ 7668694 w 8499054"/>
              <a:gd name="connsiteY29" fmla="*/ 258709 h 3379650"/>
              <a:gd name="connsiteX30" fmla="*/ 7973494 w 8499054"/>
              <a:gd name="connsiteY30" fmla="*/ 517789 h 3379650"/>
              <a:gd name="connsiteX31" fmla="*/ 8125894 w 8499054"/>
              <a:gd name="connsiteY31" fmla="*/ 715909 h 3379650"/>
              <a:gd name="connsiteX32" fmla="*/ 8354494 w 8499054"/>
              <a:gd name="connsiteY32" fmla="*/ 1325509 h 3379650"/>
              <a:gd name="connsiteX33" fmla="*/ 8491654 w 8499054"/>
              <a:gd name="connsiteY33" fmla="*/ 1706509 h 3379650"/>
              <a:gd name="connsiteX34" fmla="*/ 8476414 w 8499054"/>
              <a:gd name="connsiteY34" fmla="*/ 2255149 h 3379650"/>
              <a:gd name="connsiteX35" fmla="*/ 8461174 w 8499054"/>
              <a:gd name="connsiteY35" fmla="*/ 2361829 h 3379650"/>
              <a:gd name="connsiteX36" fmla="*/ 8445934 w 8499054"/>
              <a:gd name="connsiteY36" fmla="*/ 2483749 h 3379650"/>
              <a:gd name="connsiteX37" fmla="*/ 8400214 w 8499054"/>
              <a:gd name="connsiteY37" fmla="*/ 2636149 h 3379650"/>
              <a:gd name="connsiteX38" fmla="*/ 8247814 w 8499054"/>
              <a:gd name="connsiteY38" fmla="*/ 2834269 h 3379650"/>
              <a:gd name="connsiteX39" fmla="*/ 8202094 w 8499054"/>
              <a:gd name="connsiteY39" fmla="*/ 2864749 h 3379650"/>
              <a:gd name="connsiteX40" fmla="*/ 8080174 w 8499054"/>
              <a:gd name="connsiteY40" fmla="*/ 2956189 h 3379650"/>
              <a:gd name="connsiteX41" fmla="*/ 8034454 w 8499054"/>
              <a:gd name="connsiteY41" fmla="*/ 2971429 h 3379650"/>
              <a:gd name="connsiteX42" fmla="*/ 7836334 w 8499054"/>
              <a:gd name="connsiteY42" fmla="*/ 3078109 h 3379650"/>
              <a:gd name="connsiteX43" fmla="*/ 5931334 w 8499054"/>
              <a:gd name="connsiteY43" fmla="*/ 3373276 h 3379650"/>
              <a:gd name="connsiteX44" fmla="*/ 4056814 w 8499054"/>
              <a:gd name="connsiteY44"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5504614 w 8515734"/>
              <a:gd name="connsiteY24" fmla="*/ 45349 h 3379650"/>
              <a:gd name="connsiteX25" fmla="*/ 6342814 w 8515734"/>
              <a:gd name="connsiteY25" fmla="*/ 30109 h 3379650"/>
              <a:gd name="connsiteX26" fmla="*/ 7135294 w 8515734"/>
              <a:gd name="connsiteY26" fmla="*/ 30109 h 3379650"/>
              <a:gd name="connsiteX27" fmla="*/ 7455334 w 8515734"/>
              <a:gd name="connsiteY27" fmla="*/ 121549 h 3379650"/>
              <a:gd name="connsiteX28" fmla="*/ 7592494 w 8515734"/>
              <a:gd name="connsiteY28" fmla="*/ 197749 h 3379650"/>
              <a:gd name="connsiteX29" fmla="*/ 7668694 w 8515734"/>
              <a:gd name="connsiteY29" fmla="*/ 258709 h 3379650"/>
              <a:gd name="connsiteX30" fmla="*/ 7973494 w 8515734"/>
              <a:gd name="connsiteY30" fmla="*/ 517789 h 3379650"/>
              <a:gd name="connsiteX31" fmla="*/ 8125894 w 8515734"/>
              <a:gd name="connsiteY31" fmla="*/ 715909 h 3379650"/>
              <a:gd name="connsiteX32" fmla="*/ 8491654 w 8515734"/>
              <a:gd name="connsiteY32" fmla="*/ 1706509 h 3379650"/>
              <a:gd name="connsiteX33" fmla="*/ 8476414 w 8515734"/>
              <a:gd name="connsiteY33" fmla="*/ 2255149 h 3379650"/>
              <a:gd name="connsiteX34" fmla="*/ 8461174 w 8515734"/>
              <a:gd name="connsiteY34" fmla="*/ 2361829 h 3379650"/>
              <a:gd name="connsiteX35" fmla="*/ 8445934 w 8515734"/>
              <a:gd name="connsiteY35" fmla="*/ 2483749 h 3379650"/>
              <a:gd name="connsiteX36" fmla="*/ 8400214 w 8515734"/>
              <a:gd name="connsiteY36" fmla="*/ 2636149 h 3379650"/>
              <a:gd name="connsiteX37" fmla="*/ 8247814 w 8515734"/>
              <a:gd name="connsiteY37" fmla="*/ 2834269 h 3379650"/>
              <a:gd name="connsiteX38" fmla="*/ 8202094 w 8515734"/>
              <a:gd name="connsiteY38" fmla="*/ 2864749 h 3379650"/>
              <a:gd name="connsiteX39" fmla="*/ 8080174 w 8515734"/>
              <a:gd name="connsiteY39" fmla="*/ 2956189 h 3379650"/>
              <a:gd name="connsiteX40" fmla="*/ 8034454 w 8515734"/>
              <a:gd name="connsiteY40" fmla="*/ 2971429 h 3379650"/>
              <a:gd name="connsiteX41" fmla="*/ 7836334 w 8515734"/>
              <a:gd name="connsiteY41" fmla="*/ 3078109 h 3379650"/>
              <a:gd name="connsiteX42" fmla="*/ 5931334 w 8515734"/>
              <a:gd name="connsiteY42" fmla="*/ 3373276 h 3379650"/>
              <a:gd name="connsiteX43" fmla="*/ 4056814 w 8515734"/>
              <a:gd name="connsiteY43"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6342814 w 8515734"/>
              <a:gd name="connsiteY24" fmla="*/ 30109 h 3379650"/>
              <a:gd name="connsiteX25" fmla="*/ 7135294 w 8515734"/>
              <a:gd name="connsiteY25" fmla="*/ 30109 h 3379650"/>
              <a:gd name="connsiteX26" fmla="*/ 7455334 w 8515734"/>
              <a:gd name="connsiteY26" fmla="*/ 121549 h 3379650"/>
              <a:gd name="connsiteX27" fmla="*/ 7592494 w 8515734"/>
              <a:gd name="connsiteY27" fmla="*/ 197749 h 3379650"/>
              <a:gd name="connsiteX28" fmla="*/ 7668694 w 8515734"/>
              <a:gd name="connsiteY28" fmla="*/ 258709 h 3379650"/>
              <a:gd name="connsiteX29" fmla="*/ 7973494 w 8515734"/>
              <a:gd name="connsiteY29" fmla="*/ 517789 h 3379650"/>
              <a:gd name="connsiteX30" fmla="*/ 8125894 w 8515734"/>
              <a:gd name="connsiteY30" fmla="*/ 715909 h 3379650"/>
              <a:gd name="connsiteX31" fmla="*/ 8491654 w 8515734"/>
              <a:gd name="connsiteY31" fmla="*/ 1706509 h 3379650"/>
              <a:gd name="connsiteX32" fmla="*/ 8476414 w 8515734"/>
              <a:gd name="connsiteY32" fmla="*/ 2255149 h 3379650"/>
              <a:gd name="connsiteX33" fmla="*/ 8461174 w 8515734"/>
              <a:gd name="connsiteY33" fmla="*/ 2361829 h 3379650"/>
              <a:gd name="connsiteX34" fmla="*/ 8445934 w 8515734"/>
              <a:gd name="connsiteY34" fmla="*/ 2483749 h 3379650"/>
              <a:gd name="connsiteX35" fmla="*/ 8400214 w 8515734"/>
              <a:gd name="connsiteY35" fmla="*/ 2636149 h 3379650"/>
              <a:gd name="connsiteX36" fmla="*/ 8247814 w 8515734"/>
              <a:gd name="connsiteY36" fmla="*/ 2834269 h 3379650"/>
              <a:gd name="connsiteX37" fmla="*/ 8202094 w 8515734"/>
              <a:gd name="connsiteY37" fmla="*/ 2864749 h 3379650"/>
              <a:gd name="connsiteX38" fmla="*/ 8080174 w 8515734"/>
              <a:gd name="connsiteY38" fmla="*/ 2956189 h 3379650"/>
              <a:gd name="connsiteX39" fmla="*/ 8034454 w 8515734"/>
              <a:gd name="connsiteY39" fmla="*/ 2971429 h 3379650"/>
              <a:gd name="connsiteX40" fmla="*/ 7836334 w 8515734"/>
              <a:gd name="connsiteY40" fmla="*/ 3078109 h 3379650"/>
              <a:gd name="connsiteX41" fmla="*/ 5931334 w 8515734"/>
              <a:gd name="connsiteY41" fmla="*/ 3373276 h 3379650"/>
              <a:gd name="connsiteX42" fmla="*/ 4056814 w 8515734"/>
              <a:gd name="connsiteY42"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392094 w 8515734"/>
              <a:gd name="connsiteY19" fmla="*/ 167269 h 3379650"/>
              <a:gd name="connsiteX20" fmla="*/ 4651174 w 8515734"/>
              <a:gd name="connsiteY20" fmla="*/ 121549 h 3379650"/>
              <a:gd name="connsiteX21" fmla="*/ 4955974 w 8515734"/>
              <a:gd name="connsiteY21" fmla="*/ 91069 h 3379650"/>
              <a:gd name="connsiteX22" fmla="*/ 5184574 w 8515734"/>
              <a:gd name="connsiteY22" fmla="*/ 75829 h 3379650"/>
              <a:gd name="connsiteX23" fmla="*/ 6342814 w 8515734"/>
              <a:gd name="connsiteY23" fmla="*/ 30109 h 3379650"/>
              <a:gd name="connsiteX24" fmla="*/ 7135294 w 8515734"/>
              <a:gd name="connsiteY24" fmla="*/ 30109 h 3379650"/>
              <a:gd name="connsiteX25" fmla="*/ 7455334 w 8515734"/>
              <a:gd name="connsiteY25" fmla="*/ 121549 h 3379650"/>
              <a:gd name="connsiteX26" fmla="*/ 7592494 w 8515734"/>
              <a:gd name="connsiteY26" fmla="*/ 197749 h 3379650"/>
              <a:gd name="connsiteX27" fmla="*/ 7668694 w 8515734"/>
              <a:gd name="connsiteY27" fmla="*/ 258709 h 3379650"/>
              <a:gd name="connsiteX28" fmla="*/ 7973494 w 8515734"/>
              <a:gd name="connsiteY28" fmla="*/ 517789 h 3379650"/>
              <a:gd name="connsiteX29" fmla="*/ 8125894 w 8515734"/>
              <a:gd name="connsiteY29" fmla="*/ 715909 h 3379650"/>
              <a:gd name="connsiteX30" fmla="*/ 8491654 w 8515734"/>
              <a:gd name="connsiteY30" fmla="*/ 1706509 h 3379650"/>
              <a:gd name="connsiteX31" fmla="*/ 8476414 w 8515734"/>
              <a:gd name="connsiteY31" fmla="*/ 2255149 h 3379650"/>
              <a:gd name="connsiteX32" fmla="*/ 8461174 w 8515734"/>
              <a:gd name="connsiteY32" fmla="*/ 2361829 h 3379650"/>
              <a:gd name="connsiteX33" fmla="*/ 8445934 w 8515734"/>
              <a:gd name="connsiteY33" fmla="*/ 2483749 h 3379650"/>
              <a:gd name="connsiteX34" fmla="*/ 8400214 w 8515734"/>
              <a:gd name="connsiteY34" fmla="*/ 2636149 h 3379650"/>
              <a:gd name="connsiteX35" fmla="*/ 8247814 w 8515734"/>
              <a:gd name="connsiteY35" fmla="*/ 2834269 h 3379650"/>
              <a:gd name="connsiteX36" fmla="*/ 8202094 w 8515734"/>
              <a:gd name="connsiteY36" fmla="*/ 2864749 h 3379650"/>
              <a:gd name="connsiteX37" fmla="*/ 8080174 w 8515734"/>
              <a:gd name="connsiteY37" fmla="*/ 2956189 h 3379650"/>
              <a:gd name="connsiteX38" fmla="*/ 8034454 w 8515734"/>
              <a:gd name="connsiteY38" fmla="*/ 2971429 h 3379650"/>
              <a:gd name="connsiteX39" fmla="*/ 7836334 w 8515734"/>
              <a:gd name="connsiteY39" fmla="*/ 3078109 h 3379650"/>
              <a:gd name="connsiteX40" fmla="*/ 5931334 w 8515734"/>
              <a:gd name="connsiteY40" fmla="*/ 3373276 h 3379650"/>
              <a:gd name="connsiteX41" fmla="*/ 4056814 w 8515734"/>
              <a:gd name="connsiteY41"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4955974 w 8515734"/>
              <a:gd name="connsiteY20" fmla="*/ 91069 h 3379650"/>
              <a:gd name="connsiteX21" fmla="*/ 5184574 w 8515734"/>
              <a:gd name="connsiteY21" fmla="*/ 75829 h 3379650"/>
              <a:gd name="connsiteX22" fmla="*/ 6342814 w 8515734"/>
              <a:gd name="connsiteY22" fmla="*/ 30109 h 3379650"/>
              <a:gd name="connsiteX23" fmla="*/ 7135294 w 8515734"/>
              <a:gd name="connsiteY23" fmla="*/ 30109 h 3379650"/>
              <a:gd name="connsiteX24" fmla="*/ 7455334 w 8515734"/>
              <a:gd name="connsiteY24" fmla="*/ 121549 h 3379650"/>
              <a:gd name="connsiteX25" fmla="*/ 7592494 w 8515734"/>
              <a:gd name="connsiteY25" fmla="*/ 197749 h 3379650"/>
              <a:gd name="connsiteX26" fmla="*/ 7668694 w 8515734"/>
              <a:gd name="connsiteY26" fmla="*/ 258709 h 3379650"/>
              <a:gd name="connsiteX27" fmla="*/ 7973494 w 8515734"/>
              <a:gd name="connsiteY27" fmla="*/ 517789 h 3379650"/>
              <a:gd name="connsiteX28" fmla="*/ 8125894 w 8515734"/>
              <a:gd name="connsiteY28" fmla="*/ 715909 h 3379650"/>
              <a:gd name="connsiteX29" fmla="*/ 8491654 w 8515734"/>
              <a:gd name="connsiteY29" fmla="*/ 1706509 h 3379650"/>
              <a:gd name="connsiteX30" fmla="*/ 8476414 w 8515734"/>
              <a:gd name="connsiteY30" fmla="*/ 2255149 h 3379650"/>
              <a:gd name="connsiteX31" fmla="*/ 8461174 w 8515734"/>
              <a:gd name="connsiteY31" fmla="*/ 2361829 h 3379650"/>
              <a:gd name="connsiteX32" fmla="*/ 8445934 w 8515734"/>
              <a:gd name="connsiteY32" fmla="*/ 2483749 h 3379650"/>
              <a:gd name="connsiteX33" fmla="*/ 8400214 w 8515734"/>
              <a:gd name="connsiteY33" fmla="*/ 2636149 h 3379650"/>
              <a:gd name="connsiteX34" fmla="*/ 8247814 w 8515734"/>
              <a:gd name="connsiteY34" fmla="*/ 2834269 h 3379650"/>
              <a:gd name="connsiteX35" fmla="*/ 8202094 w 8515734"/>
              <a:gd name="connsiteY35" fmla="*/ 2864749 h 3379650"/>
              <a:gd name="connsiteX36" fmla="*/ 8080174 w 8515734"/>
              <a:gd name="connsiteY36" fmla="*/ 2956189 h 3379650"/>
              <a:gd name="connsiteX37" fmla="*/ 8034454 w 8515734"/>
              <a:gd name="connsiteY37" fmla="*/ 2971429 h 3379650"/>
              <a:gd name="connsiteX38" fmla="*/ 7836334 w 8515734"/>
              <a:gd name="connsiteY38" fmla="*/ 3078109 h 3379650"/>
              <a:gd name="connsiteX39" fmla="*/ 5931334 w 8515734"/>
              <a:gd name="connsiteY39" fmla="*/ 3373276 h 3379650"/>
              <a:gd name="connsiteX40" fmla="*/ 4056814 w 8515734"/>
              <a:gd name="connsiteY40"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5184574 w 8515734"/>
              <a:gd name="connsiteY20" fmla="*/ 75829 h 3379650"/>
              <a:gd name="connsiteX21" fmla="*/ 6342814 w 8515734"/>
              <a:gd name="connsiteY21" fmla="*/ 30109 h 3379650"/>
              <a:gd name="connsiteX22" fmla="*/ 7135294 w 8515734"/>
              <a:gd name="connsiteY22" fmla="*/ 30109 h 3379650"/>
              <a:gd name="connsiteX23" fmla="*/ 7455334 w 8515734"/>
              <a:gd name="connsiteY23" fmla="*/ 121549 h 3379650"/>
              <a:gd name="connsiteX24" fmla="*/ 7592494 w 8515734"/>
              <a:gd name="connsiteY24" fmla="*/ 197749 h 3379650"/>
              <a:gd name="connsiteX25" fmla="*/ 7668694 w 8515734"/>
              <a:gd name="connsiteY25" fmla="*/ 258709 h 3379650"/>
              <a:gd name="connsiteX26" fmla="*/ 7973494 w 8515734"/>
              <a:gd name="connsiteY26" fmla="*/ 517789 h 3379650"/>
              <a:gd name="connsiteX27" fmla="*/ 8125894 w 8515734"/>
              <a:gd name="connsiteY27" fmla="*/ 715909 h 3379650"/>
              <a:gd name="connsiteX28" fmla="*/ 8491654 w 8515734"/>
              <a:gd name="connsiteY28" fmla="*/ 1706509 h 3379650"/>
              <a:gd name="connsiteX29" fmla="*/ 8476414 w 8515734"/>
              <a:gd name="connsiteY29" fmla="*/ 2255149 h 3379650"/>
              <a:gd name="connsiteX30" fmla="*/ 8461174 w 8515734"/>
              <a:gd name="connsiteY30" fmla="*/ 2361829 h 3379650"/>
              <a:gd name="connsiteX31" fmla="*/ 8445934 w 8515734"/>
              <a:gd name="connsiteY31" fmla="*/ 2483749 h 3379650"/>
              <a:gd name="connsiteX32" fmla="*/ 8400214 w 8515734"/>
              <a:gd name="connsiteY32" fmla="*/ 2636149 h 3379650"/>
              <a:gd name="connsiteX33" fmla="*/ 8247814 w 8515734"/>
              <a:gd name="connsiteY33" fmla="*/ 2834269 h 3379650"/>
              <a:gd name="connsiteX34" fmla="*/ 8202094 w 8515734"/>
              <a:gd name="connsiteY34" fmla="*/ 2864749 h 3379650"/>
              <a:gd name="connsiteX35" fmla="*/ 8080174 w 8515734"/>
              <a:gd name="connsiteY35" fmla="*/ 2956189 h 3379650"/>
              <a:gd name="connsiteX36" fmla="*/ 8034454 w 8515734"/>
              <a:gd name="connsiteY36" fmla="*/ 2971429 h 3379650"/>
              <a:gd name="connsiteX37" fmla="*/ 7836334 w 8515734"/>
              <a:gd name="connsiteY37" fmla="*/ 3078109 h 3379650"/>
              <a:gd name="connsiteX38" fmla="*/ 5931334 w 8515734"/>
              <a:gd name="connsiteY38" fmla="*/ 3373276 h 3379650"/>
              <a:gd name="connsiteX39" fmla="*/ 4056814 w 8515734"/>
              <a:gd name="connsiteY39" fmla="*/ 2766701 h 3379650"/>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592494 w 8515734"/>
              <a:gd name="connsiteY23" fmla="*/ 168637 h 3350538"/>
              <a:gd name="connsiteX24" fmla="*/ 7668694 w 8515734"/>
              <a:gd name="connsiteY24" fmla="*/ 229597 h 3350538"/>
              <a:gd name="connsiteX25" fmla="*/ 7973494 w 8515734"/>
              <a:gd name="connsiteY25" fmla="*/ 488677 h 3350538"/>
              <a:gd name="connsiteX26" fmla="*/ 8125894 w 8515734"/>
              <a:gd name="connsiteY26" fmla="*/ 686797 h 3350538"/>
              <a:gd name="connsiteX27" fmla="*/ 8491654 w 8515734"/>
              <a:gd name="connsiteY27" fmla="*/ 1677397 h 3350538"/>
              <a:gd name="connsiteX28" fmla="*/ 8476414 w 8515734"/>
              <a:gd name="connsiteY28" fmla="*/ 2226037 h 3350538"/>
              <a:gd name="connsiteX29" fmla="*/ 8461174 w 8515734"/>
              <a:gd name="connsiteY29" fmla="*/ 2332717 h 3350538"/>
              <a:gd name="connsiteX30" fmla="*/ 8445934 w 8515734"/>
              <a:gd name="connsiteY30" fmla="*/ 2454637 h 3350538"/>
              <a:gd name="connsiteX31" fmla="*/ 8400214 w 8515734"/>
              <a:gd name="connsiteY31" fmla="*/ 2607037 h 3350538"/>
              <a:gd name="connsiteX32" fmla="*/ 8247814 w 8515734"/>
              <a:gd name="connsiteY32" fmla="*/ 2805157 h 3350538"/>
              <a:gd name="connsiteX33" fmla="*/ 8202094 w 8515734"/>
              <a:gd name="connsiteY33" fmla="*/ 2835637 h 3350538"/>
              <a:gd name="connsiteX34" fmla="*/ 8080174 w 8515734"/>
              <a:gd name="connsiteY34" fmla="*/ 2927077 h 3350538"/>
              <a:gd name="connsiteX35" fmla="*/ 8034454 w 8515734"/>
              <a:gd name="connsiteY35" fmla="*/ 2942317 h 3350538"/>
              <a:gd name="connsiteX36" fmla="*/ 7836334 w 8515734"/>
              <a:gd name="connsiteY36" fmla="*/ 3048997 h 3350538"/>
              <a:gd name="connsiteX37" fmla="*/ 5931334 w 8515734"/>
              <a:gd name="connsiteY37" fmla="*/ 3344164 h 3350538"/>
              <a:gd name="connsiteX38" fmla="*/ 4056814 w 8515734"/>
              <a:gd name="connsiteY38"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668694 w 8515734"/>
              <a:gd name="connsiteY23" fmla="*/ 229597 h 3350538"/>
              <a:gd name="connsiteX24" fmla="*/ 7973494 w 8515734"/>
              <a:gd name="connsiteY24" fmla="*/ 488677 h 3350538"/>
              <a:gd name="connsiteX25" fmla="*/ 8125894 w 8515734"/>
              <a:gd name="connsiteY25" fmla="*/ 686797 h 3350538"/>
              <a:gd name="connsiteX26" fmla="*/ 8491654 w 8515734"/>
              <a:gd name="connsiteY26" fmla="*/ 1677397 h 3350538"/>
              <a:gd name="connsiteX27" fmla="*/ 8476414 w 8515734"/>
              <a:gd name="connsiteY27" fmla="*/ 2226037 h 3350538"/>
              <a:gd name="connsiteX28" fmla="*/ 8461174 w 8515734"/>
              <a:gd name="connsiteY28" fmla="*/ 2332717 h 3350538"/>
              <a:gd name="connsiteX29" fmla="*/ 8445934 w 8515734"/>
              <a:gd name="connsiteY29" fmla="*/ 2454637 h 3350538"/>
              <a:gd name="connsiteX30" fmla="*/ 8400214 w 8515734"/>
              <a:gd name="connsiteY30" fmla="*/ 2607037 h 3350538"/>
              <a:gd name="connsiteX31" fmla="*/ 8247814 w 8515734"/>
              <a:gd name="connsiteY31" fmla="*/ 2805157 h 3350538"/>
              <a:gd name="connsiteX32" fmla="*/ 8202094 w 8515734"/>
              <a:gd name="connsiteY32" fmla="*/ 2835637 h 3350538"/>
              <a:gd name="connsiteX33" fmla="*/ 8080174 w 8515734"/>
              <a:gd name="connsiteY33" fmla="*/ 2927077 h 3350538"/>
              <a:gd name="connsiteX34" fmla="*/ 8034454 w 8515734"/>
              <a:gd name="connsiteY34" fmla="*/ 2942317 h 3350538"/>
              <a:gd name="connsiteX35" fmla="*/ 7836334 w 8515734"/>
              <a:gd name="connsiteY35" fmla="*/ 3048997 h 3350538"/>
              <a:gd name="connsiteX36" fmla="*/ 5931334 w 8515734"/>
              <a:gd name="connsiteY36" fmla="*/ 3344164 h 3350538"/>
              <a:gd name="connsiteX37" fmla="*/ 4056814 w 8515734"/>
              <a:gd name="connsiteY37"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973494 w 8515734"/>
              <a:gd name="connsiteY23" fmla="*/ 488677 h 3350538"/>
              <a:gd name="connsiteX24" fmla="*/ 8125894 w 8515734"/>
              <a:gd name="connsiteY24" fmla="*/ 686797 h 3350538"/>
              <a:gd name="connsiteX25" fmla="*/ 8491654 w 8515734"/>
              <a:gd name="connsiteY25" fmla="*/ 1677397 h 3350538"/>
              <a:gd name="connsiteX26" fmla="*/ 8476414 w 8515734"/>
              <a:gd name="connsiteY26" fmla="*/ 2226037 h 3350538"/>
              <a:gd name="connsiteX27" fmla="*/ 8461174 w 8515734"/>
              <a:gd name="connsiteY27" fmla="*/ 2332717 h 3350538"/>
              <a:gd name="connsiteX28" fmla="*/ 8445934 w 8515734"/>
              <a:gd name="connsiteY28" fmla="*/ 2454637 h 3350538"/>
              <a:gd name="connsiteX29" fmla="*/ 8400214 w 8515734"/>
              <a:gd name="connsiteY29" fmla="*/ 2607037 h 3350538"/>
              <a:gd name="connsiteX30" fmla="*/ 8247814 w 8515734"/>
              <a:gd name="connsiteY30" fmla="*/ 2805157 h 3350538"/>
              <a:gd name="connsiteX31" fmla="*/ 8202094 w 8515734"/>
              <a:gd name="connsiteY31" fmla="*/ 2835637 h 3350538"/>
              <a:gd name="connsiteX32" fmla="*/ 8080174 w 8515734"/>
              <a:gd name="connsiteY32" fmla="*/ 2927077 h 3350538"/>
              <a:gd name="connsiteX33" fmla="*/ 8034454 w 8515734"/>
              <a:gd name="connsiteY33" fmla="*/ 2942317 h 3350538"/>
              <a:gd name="connsiteX34" fmla="*/ 7836334 w 8515734"/>
              <a:gd name="connsiteY34" fmla="*/ 3048997 h 3350538"/>
              <a:gd name="connsiteX35" fmla="*/ 5931334 w 8515734"/>
              <a:gd name="connsiteY35" fmla="*/ 3344164 h 3350538"/>
              <a:gd name="connsiteX36" fmla="*/ 4056814 w 8515734"/>
              <a:gd name="connsiteY36" fmla="*/ 2737589 h 3350538"/>
              <a:gd name="connsiteX0" fmla="*/ 277294 w 8515734"/>
              <a:gd name="connsiteY0" fmla="*/ 452808 h 3375629"/>
              <a:gd name="connsiteX1" fmla="*/ 246814 w 8515734"/>
              <a:gd name="connsiteY1" fmla="*/ 1031928 h 3375629"/>
              <a:gd name="connsiteX2" fmla="*/ 231574 w 8515734"/>
              <a:gd name="connsiteY2" fmla="*/ 1092888 h 3375629"/>
              <a:gd name="connsiteX3" fmla="*/ 201094 w 8515734"/>
              <a:gd name="connsiteY3" fmla="*/ 1245288 h 3375629"/>
              <a:gd name="connsiteX4" fmla="*/ 140134 w 8515734"/>
              <a:gd name="connsiteY4" fmla="*/ 1473888 h 3375629"/>
              <a:gd name="connsiteX5" fmla="*/ 109654 w 8515734"/>
              <a:gd name="connsiteY5" fmla="*/ 1702488 h 3375629"/>
              <a:gd name="connsiteX6" fmla="*/ 94414 w 8515734"/>
              <a:gd name="connsiteY6" fmla="*/ 1778688 h 3375629"/>
              <a:gd name="connsiteX7" fmla="*/ 63934 w 8515734"/>
              <a:gd name="connsiteY7" fmla="*/ 2022528 h 3375629"/>
              <a:gd name="connsiteX8" fmla="*/ 48694 w 8515734"/>
              <a:gd name="connsiteY8" fmla="*/ 2129208 h 3375629"/>
              <a:gd name="connsiteX9" fmla="*/ 33454 w 8515734"/>
              <a:gd name="connsiteY9" fmla="*/ 2220648 h 3375629"/>
              <a:gd name="connsiteX10" fmla="*/ 2974 w 8515734"/>
              <a:gd name="connsiteY10" fmla="*/ 2586408 h 3375629"/>
              <a:gd name="connsiteX11" fmla="*/ 109654 w 8515734"/>
              <a:gd name="connsiteY11" fmla="*/ 2838299 h 3375629"/>
              <a:gd name="connsiteX12" fmla="*/ 2136574 w 8515734"/>
              <a:gd name="connsiteY12" fmla="*/ 2174928 h 3375629"/>
              <a:gd name="connsiteX13" fmla="*/ 3081454 w 8515734"/>
              <a:gd name="connsiteY13" fmla="*/ 833808 h 3375629"/>
              <a:gd name="connsiteX14" fmla="*/ 3614854 w 8515734"/>
              <a:gd name="connsiteY14" fmla="*/ 391848 h 3375629"/>
              <a:gd name="connsiteX15" fmla="*/ 3721534 w 8515734"/>
              <a:gd name="connsiteY15" fmla="*/ 346128 h 3375629"/>
              <a:gd name="connsiteX16" fmla="*/ 4026334 w 8515734"/>
              <a:gd name="connsiteY16" fmla="*/ 239448 h 3375629"/>
              <a:gd name="connsiteX17" fmla="*/ 4087294 w 8515734"/>
              <a:gd name="connsiteY17" fmla="*/ 224208 h 3375629"/>
              <a:gd name="connsiteX18" fmla="*/ 4392094 w 8515734"/>
              <a:gd name="connsiteY18" fmla="*/ 163248 h 3375629"/>
              <a:gd name="connsiteX19" fmla="*/ 4651174 w 8515734"/>
              <a:gd name="connsiteY19" fmla="*/ 117528 h 3375629"/>
              <a:gd name="connsiteX20" fmla="*/ 5184574 w 8515734"/>
              <a:gd name="connsiteY20" fmla="*/ 71808 h 3375629"/>
              <a:gd name="connsiteX21" fmla="*/ 7135294 w 8515734"/>
              <a:gd name="connsiteY21" fmla="*/ 26088 h 3375629"/>
              <a:gd name="connsiteX22" fmla="*/ 7973494 w 8515734"/>
              <a:gd name="connsiteY22" fmla="*/ 513768 h 3375629"/>
              <a:gd name="connsiteX23" fmla="*/ 8125894 w 8515734"/>
              <a:gd name="connsiteY23" fmla="*/ 711888 h 3375629"/>
              <a:gd name="connsiteX24" fmla="*/ 8491654 w 8515734"/>
              <a:gd name="connsiteY24" fmla="*/ 1702488 h 3375629"/>
              <a:gd name="connsiteX25" fmla="*/ 8476414 w 8515734"/>
              <a:gd name="connsiteY25" fmla="*/ 2251128 h 3375629"/>
              <a:gd name="connsiteX26" fmla="*/ 8461174 w 8515734"/>
              <a:gd name="connsiteY26" fmla="*/ 2357808 h 3375629"/>
              <a:gd name="connsiteX27" fmla="*/ 8445934 w 8515734"/>
              <a:gd name="connsiteY27" fmla="*/ 2479728 h 3375629"/>
              <a:gd name="connsiteX28" fmla="*/ 8400214 w 8515734"/>
              <a:gd name="connsiteY28" fmla="*/ 2632128 h 3375629"/>
              <a:gd name="connsiteX29" fmla="*/ 8247814 w 8515734"/>
              <a:gd name="connsiteY29" fmla="*/ 2830248 h 3375629"/>
              <a:gd name="connsiteX30" fmla="*/ 8202094 w 8515734"/>
              <a:gd name="connsiteY30" fmla="*/ 2860728 h 3375629"/>
              <a:gd name="connsiteX31" fmla="*/ 8080174 w 8515734"/>
              <a:gd name="connsiteY31" fmla="*/ 2952168 h 3375629"/>
              <a:gd name="connsiteX32" fmla="*/ 8034454 w 8515734"/>
              <a:gd name="connsiteY32" fmla="*/ 2967408 h 3375629"/>
              <a:gd name="connsiteX33" fmla="*/ 7836334 w 8515734"/>
              <a:gd name="connsiteY33" fmla="*/ 3074088 h 3375629"/>
              <a:gd name="connsiteX34" fmla="*/ 5931334 w 8515734"/>
              <a:gd name="connsiteY34" fmla="*/ 3369255 h 3375629"/>
              <a:gd name="connsiteX35" fmla="*/ 4056814 w 8515734"/>
              <a:gd name="connsiteY35" fmla="*/ 2762680 h 3375629"/>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087294 w 8515734"/>
              <a:gd name="connsiteY17" fmla="*/ 154251 h 3305672"/>
              <a:gd name="connsiteX18" fmla="*/ 4392094 w 8515734"/>
              <a:gd name="connsiteY18" fmla="*/ 93291 h 3305672"/>
              <a:gd name="connsiteX19" fmla="*/ 4651174 w 8515734"/>
              <a:gd name="connsiteY19" fmla="*/ 47571 h 3305672"/>
              <a:gd name="connsiteX20" fmla="*/ 5184574 w 8515734"/>
              <a:gd name="connsiteY20" fmla="*/ 1851 h 3305672"/>
              <a:gd name="connsiteX21" fmla="*/ 7059094 w 8515734"/>
              <a:gd name="connsiteY21" fmla="*/ 55621 h 3305672"/>
              <a:gd name="connsiteX22" fmla="*/ 7973494 w 8515734"/>
              <a:gd name="connsiteY22" fmla="*/ 443811 h 3305672"/>
              <a:gd name="connsiteX23" fmla="*/ 8125894 w 8515734"/>
              <a:gd name="connsiteY23" fmla="*/ 641931 h 3305672"/>
              <a:gd name="connsiteX24" fmla="*/ 8491654 w 8515734"/>
              <a:gd name="connsiteY24" fmla="*/ 1632531 h 3305672"/>
              <a:gd name="connsiteX25" fmla="*/ 8476414 w 8515734"/>
              <a:gd name="connsiteY25" fmla="*/ 2181171 h 3305672"/>
              <a:gd name="connsiteX26" fmla="*/ 8461174 w 8515734"/>
              <a:gd name="connsiteY26" fmla="*/ 2287851 h 3305672"/>
              <a:gd name="connsiteX27" fmla="*/ 8445934 w 8515734"/>
              <a:gd name="connsiteY27" fmla="*/ 2409771 h 3305672"/>
              <a:gd name="connsiteX28" fmla="*/ 8400214 w 8515734"/>
              <a:gd name="connsiteY28" fmla="*/ 2562171 h 3305672"/>
              <a:gd name="connsiteX29" fmla="*/ 8247814 w 8515734"/>
              <a:gd name="connsiteY29" fmla="*/ 2760291 h 3305672"/>
              <a:gd name="connsiteX30" fmla="*/ 8202094 w 8515734"/>
              <a:gd name="connsiteY30" fmla="*/ 2790771 h 3305672"/>
              <a:gd name="connsiteX31" fmla="*/ 8080174 w 8515734"/>
              <a:gd name="connsiteY31" fmla="*/ 2882211 h 3305672"/>
              <a:gd name="connsiteX32" fmla="*/ 8034454 w 8515734"/>
              <a:gd name="connsiteY32" fmla="*/ 2897451 h 3305672"/>
              <a:gd name="connsiteX33" fmla="*/ 7836334 w 8515734"/>
              <a:gd name="connsiteY33" fmla="*/ 3004131 h 3305672"/>
              <a:gd name="connsiteX34" fmla="*/ 5931334 w 8515734"/>
              <a:gd name="connsiteY34" fmla="*/ 3299298 h 3305672"/>
              <a:gd name="connsiteX35" fmla="*/ 4056814 w 8515734"/>
              <a:gd name="connsiteY35"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392094 w 8515734"/>
              <a:gd name="connsiteY17" fmla="*/ 93291 h 3305672"/>
              <a:gd name="connsiteX18" fmla="*/ 4651174 w 8515734"/>
              <a:gd name="connsiteY18" fmla="*/ 47571 h 3305672"/>
              <a:gd name="connsiteX19" fmla="*/ 5184574 w 8515734"/>
              <a:gd name="connsiteY19" fmla="*/ 1851 h 3305672"/>
              <a:gd name="connsiteX20" fmla="*/ 7059094 w 8515734"/>
              <a:gd name="connsiteY20" fmla="*/ 55621 h 3305672"/>
              <a:gd name="connsiteX21" fmla="*/ 7973494 w 8515734"/>
              <a:gd name="connsiteY21" fmla="*/ 443811 h 3305672"/>
              <a:gd name="connsiteX22" fmla="*/ 8125894 w 8515734"/>
              <a:gd name="connsiteY22" fmla="*/ 641931 h 3305672"/>
              <a:gd name="connsiteX23" fmla="*/ 8491654 w 8515734"/>
              <a:gd name="connsiteY23" fmla="*/ 1632531 h 3305672"/>
              <a:gd name="connsiteX24" fmla="*/ 8476414 w 8515734"/>
              <a:gd name="connsiteY24" fmla="*/ 2181171 h 3305672"/>
              <a:gd name="connsiteX25" fmla="*/ 8461174 w 8515734"/>
              <a:gd name="connsiteY25" fmla="*/ 2287851 h 3305672"/>
              <a:gd name="connsiteX26" fmla="*/ 8445934 w 8515734"/>
              <a:gd name="connsiteY26" fmla="*/ 2409771 h 3305672"/>
              <a:gd name="connsiteX27" fmla="*/ 8400214 w 8515734"/>
              <a:gd name="connsiteY27" fmla="*/ 2562171 h 3305672"/>
              <a:gd name="connsiteX28" fmla="*/ 8247814 w 8515734"/>
              <a:gd name="connsiteY28" fmla="*/ 2760291 h 3305672"/>
              <a:gd name="connsiteX29" fmla="*/ 8202094 w 8515734"/>
              <a:gd name="connsiteY29" fmla="*/ 2790771 h 3305672"/>
              <a:gd name="connsiteX30" fmla="*/ 8080174 w 8515734"/>
              <a:gd name="connsiteY30" fmla="*/ 2882211 h 3305672"/>
              <a:gd name="connsiteX31" fmla="*/ 8034454 w 8515734"/>
              <a:gd name="connsiteY31" fmla="*/ 2897451 h 3305672"/>
              <a:gd name="connsiteX32" fmla="*/ 7836334 w 8515734"/>
              <a:gd name="connsiteY32" fmla="*/ 3004131 h 3305672"/>
              <a:gd name="connsiteX33" fmla="*/ 5931334 w 8515734"/>
              <a:gd name="connsiteY33" fmla="*/ 3299298 h 3305672"/>
              <a:gd name="connsiteX34" fmla="*/ 4056814 w 8515734"/>
              <a:gd name="connsiteY34"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392094 w 8515734"/>
              <a:gd name="connsiteY16" fmla="*/ 93291 h 3305672"/>
              <a:gd name="connsiteX17" fmla="*/ 4651174 w 8515734"/>
              <a:gd name="connsiteY17" fmla="*/ 47571 h 3305672"/>
              <a:gd name="connsiteX18" fmla="*/ 5184574 w 8515734"/>
              <a:gd name="connsiteY18" fmla="*/ 1851 h 3305672"/>
              <a:gd name="connsiteX19" fmla="*/ 7059094 w 8515734"/>
              <a:gd name="connsiteY19" fmla="*/ 55621 h 3305672"/>
              <a:gd name="connsiteX20" fmla="*/ 7973494 w 8515734"/>
              <a:gd name="connsiteY20" fmla="*/ 443811 h 3305672"/>
              <a:gd name="connsiteX21" fmla="*/ 8125894 w 8515734"/>
              <a:gd name="connsiteY21" fmla="*/ 641931 h 3305672"/>
              <a:gd name="connsiteX22" fmla="*/ 8491654 w 8515734"/>
              <a:gd name="connsiteY22" fmla="*/ 1632531 h 3305672"/>
              <a:gd name="connsiteX23" fmla="*/ 8476414 w 8515734"/>
              <a:gd name="connsiteY23" fmla="*/ 2181171 h 3305672"/>
              <a:gd name="connsiteX24" fmla="*/ 8461174 w 8515734"/>
              <a:gd name="connsiteY24" fmla="*/ 2287851 h 3305672"/>
              <a:gd name="connsiteX25" fmla="*/ 8445934 w 8515734"/>
              <a:gd name="connsiteY25" fmla="*/ 2409771 h 3305672"/>
              <a:gd name="connsiteX26" fmla="*/ 8400214 w 8515734"/>
              <a:gd name="connsiteY26" fmla="*/ 2562171 h 3305672"/>
              <a:gd name="connsiteX27" fmla="*/ 8247814 w 8515734"/>
              <a:gd name="connsiteY27" fmla="*/ 2760291 h 3305672"/>
              <a:gd name="connsiteX28" fmla="*/ 8202094 w 8515734"/>
              <a:gd name="connsiteY28" fmla="*/ 2790771 h 3305672"/>
              <a:gd name="connsiteX29" fmla="*/ 8080174 w 8515734"/>
              <a:gd name="connsiteY29" fmla="*/ 2882211 h 3305672"/>
              <a:gd name="connsiteX30" fmla="*/ 8034454 w 8515734"/>
              <a:gd name="connsiteY30" fmla="*/ 2897451 h 3305672"/>
              <a:gd name="connsiteX31" fmla="*/ 7836334 w 8515734"/>
              <a:gd name="connsiteY31" fmla="*/ 3004131 h 3305672"/>
              <a:gd name="connsiteX32" fmla="*/ 5931334 w 8515734"/>
              <a:gd name="connsiteY32" fmla="*/ 3299298 h 3305672"/>
              <a:gd name="connsiteX33" fmla="*/ 4056814 w 8515734"/>
              <a:gd name="connsiteY33"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651174 w 8515734"/>
              <a:gd name="connsiteY16" fmla="*/ 47571 h 3305672"/>
              <a:gd name="connsiteX17" fmla="*/ 5184574 w 8515734"/>
              <a:gd name="connsiteY17" fmla="*/ 1851 h 3305672"/>
              <a:gd name="connsiteX18" fmla="*/ 7059094 w 8515734"/>
              <a:gd name="connsiteY18" fmla="*/ 55621 h 3305672"/>
              <a:gd name="connsiteX19" fmla="*/ 7973494 w 8515734"/>
              <a:gd name="connsiteY19" fmla="*/ 443811 h 3305672"/>
              <a:gd name="connsiteX20" fmla="*/ 8125894 w 8515734"/>
              <a:gd name="connsiteY20" fmla="*/ 641931 h 3305672"/>
              <a:gd name="connsiteX21" fmla="*/ 8491654 w 8515734"/>
              <a:gd name="connsiteY21" fmla="*/ 1632531 h 3305672"/>
              <a:gd name="connsiteX22" fmla="*/ 8476414 w 8515734"/>
              <a:gd name="connsiteY22" fmla="*/ 2181171 h 3305672"/>
              <a:gd name="connsiteX23" fmla="*/ 8461174 w 8515734"/>
              <a:gd name="connsiteY23" fmla="*/ 2287851 h 3305672"/>
              <a:gd name="connsiteX24" fmla="*/ 8445934 w 8515734"/>
              <a:gd name="connsiteY24" fmla="*/ 2409771 h 3305672"/>
              <a:gd name="connsiteX25" fmla="*/ 8400214 w 8515734"/>
              <a:gd name="connsiteY25" fmla="*/ 2562171 h 3305672"/>
              <a:gd name="connsiteX26" fmla="*/ 8247814 w 8515734"/>
              <a:gd name="connsiteY26" fmla="*/ 2760291 h 3305672"/>
              <a:gd name="connsiteX27" fmla="*/ 8202094 w 8515734"/>
              <a:gd name="connsiteY27" fmla="*/ 2790771 h 3305672"/>
              <a:gd name="connsiteX28" fmla="*/ 8080174 w 8515734"/>
              <a:gd name="connsiteY28" fmla="*/ 2882211 h 3305672"/>
              <a:gd name="connsiteX29" fmla="*/ 8034454 w 8515734"/>
              <a:gd name="connsiteY29" fmla="*/ 2897451 h 3305672"/>
              <a:gd name="connsiteX30" fmla="*/ 7836334 w 8515734"/>
              <a:gd name="connsiteY30" fmla="*/ 3004131 h 3305672"/>
              <a:gd name="connsiteX31" fmla="*/ 5931334 w 8515734"/>
              <a:gd name="connsiteY31" fmla="*/ 3299298 h 3305672"/>
              <a:gd name="connsiteX32" fmla="*/ 4056814 w 8515734"/>
              <a:gd name="connsiteY32" fmla="*/ 2692723 h 3305672"/>
              <a:gd name="connsiteX0" fmla="*/ 277294 w 8515734"/>
              <a:gd name="connsiteY0" fmla="*/ 391871 h 3314692"/>
              <a:gd name="connsiteX1" fmla="*/ 246814 w 8515734"/>
              <a:gd name="connsiteY1" fmla="*/ 970991 h 3314692"/>
              <a:gd name="connsiteX2" fmla="*/ 231574 w 8515734"/>
              <a:gd name="connsiteY2" fmla="*/ 1031951 h 3314692"/>
              <a:gd name="connsiteX3" fmla="*/ 201094 w 8515734"/>
              <a:gd name="connsiteY3" fmla="*/ 1184351 h 3314692"/>
              <a:gd name="connsiteX4" fmla="*/ 140134 w 8515734"/>
              <a:gd name="connsiteY4" fmla="*/ 1412951 h 3314692"/>
              <a:gd name="connsiteX5" fmla="*/ 109654 w 8515734"/>
              <a:gd name="connsiteY5" fmla="*/ 1641551 h 3314692"/>
              <a:gd name="connsiteX6" fmla="*/ 94414 w 8515734"/>
              <a:gd name="connsiteY6" fmla="*/ 1717751 h 3314692"/>
              <a:gd name="connsiteX7" fmla="*/ 63934 w 8515734"/>
              <a:gd name="connsiteY7" fmla="*/ 1961591 h 3314692"/>
              <a:gd name="connsiteX8" fmla="*/ 48694 w 8515734"/>
              <a:gd name="connsiteY8" fmla="*/ 2068271 h 3314692"/>
              <a:gd name="connsiteX9" fmla="*/ 33454 w 8515734"/>
              <a:gd name="connsiteY9" fmla="*/ 2159711 h 3314692"/>
              <a:gd name="connsiteX10" fmla="*/ 2974 w 8515734"/>
              <a:gd name="connsiteY10" fmla="*/ 2525471 h 3314692"/>
              <a:gd name="connsiteX11" fmla="*/ 109654 w 8515734"/>
              <a:gd name="connsiteY11" fmla="*/ 2777362 h 3314692"/>
              <a:gd name="connsiteX12" fmla="*/ 2136574 w 8515734"/>
              <a:gd name="connsiteY12" fmla="*/ 2113991 h 3314692"/>
              <a:gd name="connsiteX13" fmla="*/ 3081454 w 8515734"/>
              <a:gd name="connsiteY13" fmla="*/ 772871 h 3314692"/>
              <a:gd name="connsiteX14" fmla="*/ 3614854 w 8515734"/>
              <a:gd name="connsiteY14" fmla="*/ 330911 h 3314692"/>
              <a:gd name="connsiteX15" fmla="*/ 4026334 w 8515734"/>
              <a:gd name="connsiteY15" fmla="*/ 178511 h 3314692"/>
              <a:gd name="connsiteX16" fmla="*/ 5184574 w 8515734"/>
              <a:gd name="connsiteY16" fmla="*/ 10871 h 3314692"/>
              <a:gd name="connsiteX17" fmla="*/ 7059094 w 8515734"/>
              <a:gd name="connsiteY17" fmla="*/ 64641 h 3314692"/>
              <a:gd name="connsiteX18" fmla="*/ 7973494 w 8515734"/>
              <a:gd name="connsiteY18" fmla="*/ 452831 h 3314692"/>
              <a:gd name="connsiteX19" fmla="*/ 8125894 w 8515734"/>
              <a:gd name="connsiteY19" fmla="*/ 650951 h 3314692"/>
              <a:gd name="connsiteX20" fmla="*/ 8491654 w 8515734"/>
              <a:gd name="connsiteY20" fmla="*/ 1641551 h 3314692"/>
              <a:gd name="connsiteX21" fmla="*/ 8476414 w 8515734"/>
              <a:gd name="connsiteY21" fmla="*/ 2190191 h 3314692"/>
              <a:gd name="connsiteX22" fmla="*/ 8461174 w 8515734"/>
              <a:gd name="connsiteY22" fmla="*/ 2296871 h 3314692"/>
              <a:gd name="connsiteX23" fmla="*/ 8445934 w 8515734"/>
              <a:gd name="connsiteY23" fmla="*/ 2418791 h 3314692"/>
              <a:gd name="connsiteX24" fmla="*/ 8400214 w 8515734"/>
              <a:gd name="connsiteY24" fmla="*/ 2571191 h 3314692"/>
              <a:gd name="connsiteX25" fmla="*/ 8247814 w 8515734"/>
              <a:gd name="connsiteY25" fmla="*/ 2769311 h 3314692"/>
              <a:gd name="connsiteX26" fmla="*/ 8202094 w 8515734"/>
              <a:gd name="connsiteY26" fmla="*/ 2799791 h 3314692"/>
              <a:gd name="connsiteX27" fmla="*/ 8080174 w 8515734"/>
              <a:gd name="connsiteY27" fmla="*/ 2891231 h 3314692"/>
              <a:gd name="connsiteX28" fmla="*/ 8034454 w 8515734"/>
              <a:gd name="connsiteY28" fmla="*/ 2906471 h 3314692"/>
              <a:gd name="connsiteX29" fmla="*/ 7836334 w 8515734"/>
              <a:gd name="connsiteY29" fmla="*/ 3013151 h 3314692"/>
              <a:gd name="connsiteX30" fmla="*/ 5931334 w 8515734"/>
              <a:gd name="connsiteY30" fmla="*/ 3308318 h 3314692"/>
              <a:gd name="connsiteX31" fmla="*/ 4056814 w 8515734"/>
              <a:gd name="connsiteY31" fmla="*/ 2701743 h 3314692"/>
              <a:gd name="connsiteX0" fmla="*/ 277294 w 8515734"/>
              <a:gd name="connsiteY0" fmla="*/ 403157 h 3325978"/>
              <a:gd name="connsiteX1" fmla="*/ 246814 w 8515734"/>
              <a:gd name="connsiteY1" fmla="*/ 982277 h 3325978"/>
              <a:gd name="connsiteX2" fmla="*/ 231574 w 8515734"/>
              <a:gd name="connsiteY2" fmla="*/ 1043237 h 3325978"/>
              <a:gd name="connsiteX3" fmla="*/ 201094 w 8515734"/>
              <a:gd name="connsiteY3" fmla="*/ 1195637 h 3325978"/>
              <a:gd name="connsiteX4" fmla="*/ 140134 w 8515734"/>
              <a:gd name="connsiteY4" fmla="*/ 1424237 h 3325978"/>
              <a:gd name="connsiteX5" fmla="*/ 109654 w 8515734"/>
              <a:gd name="connsiteY5" fmla="*/ 1652837 h 3325978"/>
              <a:gd name="connsiteX6" fmla="*/ 94414 w 8515734"/>
              <a:gd name="connsiteY6" fmla="*/ 1729037 h 3325978"/>
              <a:gd name="connsiteX7" fmla="*/ 63934 w 8515734"/>
              <a:gd name="connsiteY7" fmla="*/ 1972877 h 3325978"/>
              <a:gd name="connsiteX8" fmla="*/ 48694 w 8515734"/>
              <a:gd name="connsiteY8" fmla="*/ 2079557 h 3325978"/>
              <a:gd name="connsiteX9" fmla="*/ 33454 w 8515734"/>
              <a:gd name="connsiteY9" fmla="*/ 2170997 h 3325978"/>
              <a:gd name="connsiteX10" fmla="*/ 2974 w 8515734"/>
              <a:gd name="connsiteY10" fmla="*/ 2536757 h 3325978"/>
              <a:gd name="connsiteX11" fmla="*/ 109654 w 8515734"/>
              <a:gd name="connsiteY11" fmla="*/ 2788648 h 3325978"/>
              <a:gd name="connsiteX12" fmla="*/ 2136574 w 8515734"/>
              <a:gd name="connsiteY12" fmla="*/ 2125277 h 3325978"/>
              <a:gd name="connsiteX13" fmla="*/ 3081454 w 8515734"/>
              <a:gd name="connsiteY13" fmla="*/ 784157 h 3325978"/>
              <a:gd name="connsiteX14" fmla="*/ 3614854 w 8515734"/>
              <a:gd name="connsiteY14" fmla="*/ 342197 h 3325978"/>
              <a:gd name="connsiteX15" fmla="*/ 5184574 w 8515734"/>
              <a:gd name="connsiteY15" fmla="*/ 22157 h 3325978"/>
              <a:gd name="connsiteX16" fmla="*/ 7059094 w 8515734"/>
              <a:gd name="connsiteY16" fmla="*/ 75927 h 3325978"/>
              <a:gd name="connsiteX17" fmla="*/ 7973494 w 8515734"/>
              <a:gd name="connsiteY17" fmla="*/ 464117 h 3325978"/>
              <a:gd name="connsiteX18" fmla="*/ 8125894 w 8515734"/>
              <a:gd name="connsiteY18" fmla="*/ 662237 h 3325978"/>
              <a:gd name="connsiteX19" fmla="*/ 8491654 w 8515734"/>
              <a:gd name="connsiteY19" fmla="*/ 1652837 h 3325978"/>
              <a:gd name="connsiteX20" fmla="*/ 8476414 w 8515734"/>
              <a:gd name="connsiteY20" fmla="*/ 2201477 h 3325978"/>
              <a:gd name="connsiteX21" fmla="*/ 8461174 w 8515734"/>
              <a:gd name="connsiteY21" fmla="*/ 2308157 h 3325978"/>
              <a:gd name="connsiteX22" fmla="*/ 8445934 w 8515734"/>
              <a:gd name="connsiteY22" fmla="*/ 2430077 h 3325978"/>
              <a:gd name="connsiteX23" fmla="*/ 8400214 w 8515734"/>
              <a:gd name="connsiteY23" fmla="*/ 2582477 h 3325978"/>
              <a:gd name="connsiteX24" fmla="*/ 8247814 w 8515734"/>
              <a:gd name="connsiteY24" fmla="*/ 2780597 h 3325978"/>
              <a:gd name="connsiteX25" fmla="*/ 8202094 w 8515734"/>
              <a:gd name="connsiteY25" fmla="*/ 2811077 h 3325978"/>
              <a:gd name="connsiteX26" fmla="*/ 8080174 w 8515734"/>
              <a:gd name="connsiteY26" fmla="*/ 2902517 h 3325978"/>
              <a:gd name="connsiteX27" fmla="*/ 8034454 w 8515734"/>
              <a:gd name="connsiteY27" fmla="*/ 2917757 h 3325978"/>
              <a:gd name="connsiteX28" fmla="*/ 7836334 w 8515734"/>
              <a:gd name="connsiteY28" fmla="*/ 3024437 h 3325978"/>
              <a:gd name="connsiteX29" fmla="*/ 5931334 w 8515734"/>
              <a:gd name="connsiteY29" fmla="*/ 3319604 h 3325978"/>
              <a:gd name="connsiteX30" fmla="*/ 4056814 w 8515734"/>
              <a:gd name="connsiteY30" fmla="*/ 2713029 h 3325978"/>
              <a:gd name="connsiteX0" fmla="*/ 277294 w 8515734"/>
              <a:gd name="connsiteY0" fmla="*/ 435892 h 3358713"/>
              <a:gd name="connsiteX1" fmla="*/ 246814 w 8515734"/>
              <a:gd name="connsiteY1" fmla="*/ 1015012 h 3358713"/>
              <a:gd name="connsiteX2" fmla="*/ 231574 w 8515734"/>
              <a:gd name="connsiteY2" fmla="*/ 1075972 h 3358713"/>
              <a:gd name="connsiteX3" fmla="*/ 201094 w 8515734"/>
              <a:gd name="connsiteY3" fmla="*/ 1228372 h 3358713"/>
              <a:gd name="connsiteX4" fmla="*/ 140134 w 8515734"/>
              <a:gd name="connsiteY4" fmla="*/ 1456972 h 3358713"/>
              <a:gd name="connsiteX5" fmla="*/ 109654 w 8515734"/>
              <a:gd name="connsiteY5" fmla="*/ 1685572 h 3358713"/>
              <a:gd name="connsiteX6" fmla="*/ 94414 w 8515734"/>
              <a:gd name="connsiteY6" fmla="*/ 1761772 h 3358713"/>
              <a:gd name="connsiteX7" fmla="*/ 63934 w 8515734"/>
              <a:gd name="connsiteY7" fmla="*/ 2005612 h 3358713"/>
              <a:gd name="connsiteX8" fmla="*/ 48694 w 8515734"/>
              <a:gd name="connsiteY8" fmla="*/ 2112292 h 3358713"/>
              <a:gd name="connsiteX9" fmla="*/ 33454 w 8515734"/>
              <a:gd name="connsiteY9" fmla="*/ 2203732 h 3358713"/>
              <a:gd name="connsiteX10" fmla="*/ 2974 w 8515734"/>
              <a:gd name="connsiteY10" fmla="*/ 2569492 h 3358713"/>
              <a:gd name="connsiteX11" fmla="*/ 109654 w 8515734"/>
              <a:gd name="connsiteY11" fmla="*/ 2821383 h 3358713"/>
              <a:gd name="connsiteX12" fmla="*/ 2136574 w 8515734"/>
              <a:gd name="connsiteY12" fmla="*/ 2158012 h 3358713"/>
              <a:gd name="connsiteX13" fmla="*/ 3081454 w 8515734"/>
              <a:gd name="connsiteY13" fmla="*/ 816892 h 3358713"/>
              <a:gd name="connsiteX14" fmla="*/ 5184574 w 8515734"/>
              <a:gd name="connsiteY14" fmla="*/ 54892 h 3358713"/>
              <a:gd name="connsiteX15" fmla="*/ 7059094 w 8515734"/>
              <a:gd name="connsiteY15" fmla="*/ 108662 h 3358713"/>
              <a:gd name="connsiteX16" fmla="*/ 7973494 w 8515734"/>
              <a:gd name="connsiteY16" fmla="*/ 496852 h 3358713"/>
              <a:gd name="connsiteX17" fmla="*/ 8125894 w 8515734"/>
              <a:gd name="connsiteY17" fmla="*/ 694972 h 3358713"/>
              <a:gd name="connsiteX18" fmla="*/ 8491654 w 8515734"/>
              <a:gd name="connsiteY18" fmla="*/ 1685572 h 3358713"/>
              <a:gd name="connsiteX19" fmla="*/ 8476414 w 8515734"/>
              <a:gd name="connsiteY19" fmla="*/ 2234212 h 3358713"/>
              <a:gd name="connsiteX20" fmla="*/ 8461174 w 8515734"/>
              <a:gd name="connsiteY20" fmla="*/ 2340892 h 3358713"/>
              <a:gd name="connsiteX21" fmla="*/ 8445934 w 8515734"/>
              <a:gd name="connsiteY21" fmla="*/ 2462812 h 3358713"/>
              <a:gd name="connsiteX22" fmla="*/ 8400214 w 8515734"/>
              <a:gd name="connsiteY22" fmla="*/ 2615212 h 3358713"/>
              <a:gd name="connsiteX23" fmla="*/ 8247814 w 8515734"/>
              <a:gd name="connsiteY23" fmla="*/ 2813332 h 3358713"/>
              <a:gd name="connsiteX24" fmla="*/ 8202094 w 8515734"/>
              <a:gd name="connsiteY24" fmla="*/ 2843812 h 3358713"/>
              <a:gd name="connsiteX25" fmla="*/ 8080174 w 8515734"/>
              <a:gd name="connsiteY25" fmla="*/ 2935252 h 3358713"/>
              <a:gd name="connsiteX26" fmla="*/ 8034454 w 8515734"/>
              <a:gd name="connsiteY26" fmla="*/ 2950492 h 3358713"/>
              <a:gd name="connsiteX27" fmla="*/ 7836334 w 8515734"/>
              <a:gd name="connsiteY27" fmla="*/ 3057172 h 3358713"/>
              <a:gd name="connsiteX28" fmla="*/ 5931334 w 8515734"/>
              <a:gd name="connsiteY28" fmla="*/ 3352339 h 3358713"/>
              <a:gd name="connsiteX29" fmla="*/ 4056814 w 8515734"/>
              <a:gd name="connsiteY29" fmla="*/ 2745764 h 3358713"/>
              <a:gd name="connsiteX0" fmla="*/ 277294 w 8515734"/>
              <a:gd name="connsiteY0" fmla="*/ 443989 h 3366810"/>
              <a:gd name="connsiteX1" fmla="*/ 246814 w 8515734"/>
              <a:gd name="connsiteY1" fmla="*/ 1023109 h 3366810"/>
              <a:gd name="connsiteX2" fmla="*/ 231574 w 8515734"/>
              <a:gd name="connsiteY2" fmla="*/ 1084069 h 3366810"/>
              <a:gd name="connsiteX3" fmla="*/ 201094 w 8515734"/>
              <a:gd name="connsiteY3" fmla="*/ 1236469 h 3366810"/>
              <a:gd name="connsiteX4" fmla="*/ 140134 w 8515734"/>
              <a:gd name="connsiteY4" fmla="*/ 1465069 h 3366810"/>
              <a:gd name="connsiteX5" fmla="*/ 109654 w 8515734"/>
              <a:gd name="connsiteY5" fmla="*/ 1693669 h 3366810"/>
              <a:gd name="connsiteX6" fmla="*/ 94414 w 8515734"/>
              <a:gd name="connsiteY6" fmla="*/ 1769869 h 3366810"/>
              <a:gd name="connsiteX7" fmla="*/ 63934 w 8515734"/>
              <a:gd name="connsiteY7" fmla="*/ 2013709 h 3366810"/>
              <a:gd name="connsiteX8" fmla="*/ 48694 w 8515734"/>
              <a:gd name="connsiteY8" fmla="*/ 2120389 h 3366810"/>
              <a:gd name="connsiteX9" fmla="*/ 33454 w 8515734"/>
              <a:gd name="connsiteY9" fmla="*/ 2211829 h 3366810"/>
              <a:gd name="connsiteX10" fmla="*/ 2974 w 8515734"/>
              <a:gd name="connsiteY10" fmla="*/ 2577589 h 3366810"/>
              <a:gd name="connsiteX11" fmla="*/ 109654 w 8515734"/>
              <a:gd name="connsiteY11" fmla="*/ 2829480 h 3366810"/>
              <a:gd name="connsiteX12" fmla="*/ 2136574 w 8515734"/>
              <a:gd name="connsiteY12" fmla="*/ 2166109 h 3366810"/>
              <a:gd name="connsiteX13" fmla="*/ 3081454 w 8515734"/>
              <a:gd name="connsiteY13" fmla="*/ 824989 h 3366810"/>
              <a:gd name="connsiteX14" fmla="*/ 5184574 w 8515734"/>
              <a:gd name="connsiteY14" fmla="*/ 62989 h 3366810"/>
              <a:gd name="connsiteX15" fmla="*/ 7059094 w 8515734"/>
              <a:gd name="connsiteY15" fmla="*/ 116759 h 3366810"/>
              <a:gd name="connsiteX16" fmla="*/ 8125894 w 8515734"/>
              <a:gd name="connsiteY16" fmla="*/ 703069 h 3366810"/>
              <a:gd name="connsiteX17" fmla="*/ 8491654 w 8515734"/>
              <a:gd name="connsiteY17" fmla="*/ 1693669 h 3366810"/>
              <a:gd name="connsiteX18" fmla="*/ 8476414 w 8515734"/>
              <a:gd name="connsiteY18" fmla="*/ 2242309 h 3366810"/>
              <a:gd name="connsiteX19" fmla="*/ 8461174 w 8515734"/>
              <a:gd name="connsiteY19" fmla="*/ 2348989 h 3366810"/>
              <a:gd name="connsiteX20" fmla="*/ 8445934 w 8515734"/>
              <a:gd name="connsiteY20" fmla="*/ 2470909 h 3366810"/>
              <a:gd name="connsiteX21" fmla="*/ 8400214 w 8515734"/>
              <a:gd name="connsiteY21" fmla="*/ 2623309 h 3366810"/>
              <a:gd name="connsiteX22" fmla="*/ 8247814 w 8515734"/>
              <a:gd name="connsiteY22" fmla="*/ 2821429 h 3366810"/>
              <a:gd name="connsiteX23" fmla="*/ 8202094 w 8515734"/>
              <a:gd name="connsiteY23" fmla="*/ 2851909 h 3366810"/>
              <a:gd name="connsiteX24" fmla="*/ 8080174 w 8515734"/>
              <a:gd name="connsiteY24" fmla="*/ 2943349 h 3366810"/>
              <a:gd name="connsiteX25" fmla="*/ 8034454 w 8515734"/>
              <a:gd name="connsiteY25" fmla="*/ 2958589 h 3366810"/>
              <a:gd name="connsiteX26" fmla="*/ 7836334 w 8515734"/>
              <a:gd name="connsiteY26" fmla="*/ 3065269 h 3366810"/>
              <a:gd name="connsiteX27" fmla="*/ 5931334 w 8515734"/>
              <a:gd name="connsiteY27" fmla="*/ 3360436 h 3366810"/>
              <a:gd name="connsiteX28" fmla="*/ 4056814 w 8515734"/>
              <a:gd name="connsiteY28" fmla="*/ 2753861 h 3366810"/>
              <a:gd name="connsiteX0" fmla="*/ 277294 w 8515566"/>
              <a:gd name="connsiteY0" fmla="*/ 443989 h 3366810"/>
              <a:gd name="connsiteX1" fmla="*/ 246814 w 8515566"/>
              <a:gd name="connsiteY1" fmla="*/ 1023109 h 3366810"/>
              <a:gd name="connsiteX2" fmla="*/ 231574 w 8515566"/>
              <a:gd name="connsiteY2" fmla="*/ 1084069 h 3366810"/>
              <a:gd name="connsiteX3" fmla="*/ 201094 w 8515566"/>
              <a:gd name="connsiteY3" fmla="*/ 1236469 h 3366810"/>
              <a:gd name="connsiteX4" fmla="*/ 140134 w 8515566"/>
              <a:gd name="connsiteY4" fmla="*/ 1465069 h 3366810"/>
              <a:gd name="connsiteX5" fmla="*/ 109654 w 8515566"/>
              <a:gd name="connsiteY5" fmla="*/ 1693669 h 3366810"/>
              <a:gd name="connsiteX6" fmla="*/ 94414 w 8515566"/>
              <a:gd name="connsiteY6" fmla="*/ 1769869 h 3366810"/>
              <a:gd name="connsiteX7" fmla="*/ 63934 w 8515566"/>
              <a:gd name="connsiteY7" fmla="*/ 2013709 h 3366810"/>
              <a:gd name="connsiteX8" fmla="*/ 48694 w 8515566"/>
              <a:gd name="connsiteY8" fmla="*/ 2120389 h 3366810"/>
              <a:gd name="connsiteX9" fmla="*/ 33454 w 8515566"/>
              <a:gd name="connsiteY9" fmla="*/ 2211829 h 3366810"/>
              <a:gd name="connsiteX10" fmla="*/ 2974 w 8515566"/>
              <a:gd name="connsiteY10" fmla="*/ 2577589 h 3366810"/>
              <a:gd name="connsiteX11" fmla="*/ 109654 w 8515566"/>
              <a:gd name="connsiteY11" fmla="*/ 2829480 h 3366810"/>
              <a:gd name="connsiteX12" fmla="*/ 2136574 w 8515566"/>
              <a:gd name="connsiteY12" fmla="*/ 2166109 h 3366810"/>
              <a:gd name="connsiteX13" fmla="*/ 3081454 w 8515566"/>
              <a:gd name="connsiteY13" fmla="*/ 824989 h 3366810"/>
              <a:gd name="connsiteX14" fmla="*/ 5184574 w 8515566"/>
              <a:gd name="connsiteY14" fmla="*/ 62989 h 3366810"/>
              <a:gd name="connsiteX15" fmla="*/ 7059094 w 8515566"/>
              <a:gd name="connsiteY15" fmla="*/ 116759 h 3366810"/>
              <a:gd name="connsiteX16" fmla="*/ 8125894 w 8515566"/>
              <a:gd name="connsiteY16" fmla="*/ 703069 h 3366810"/>
              <a:gd name="connsiteX17" fmla="*/ 8491654 w 8515566"/>
              <a:gd name="connsiteY17" fmla="*/ 1693669 h 3366810"/>
              <a:gd name="connsiteX18" fmla="*/ 8476414 w 8515566"/>
              <a:gd name="connsiteY18" fmla="*/ 2242309 h 3366810"/>
              <a:gd name="connsiteX19" fmla="*/ 8445934 w 8515566"/>
              <a:gd name="connsiteY19" fmla="*/ 2470909 h 3366810"/>
              <a:gd name="connsiteX20" fmla="*/ 8400214 w 8515566"/>
              <a:gd name="connsiteY20" fmla="*/ 2623309 h 3366810"/>
              <a:gd name="connsiteX21" fmla="*/ 8247814 w 8515566"/>
              <a:gd name="connsiteY21" fmla="*/ 2821429 h 3366810"/>
              <a:gd name="connsiteX22" fmla="*/ 8202094 w 8515566"/>
              <a:gd name="connsiteY22" fmla="*/ 2851909 h 3366810"/>
              <a:gd name="connsiteX23" fmla="*/ 8080174 w 8515566"/>
              <a:gd name="connsiteY23" fmla="*/ 2943349 h 3366810"/>
              <a:gd name="connsiteX24" fmla="*/ 8034454 w 8515566"/>
              <a:gd name="connsiteY24" fmla="*/ 2958589 h 3366810"/>
              <a:gd name="connsiteX25" fmla="*/ 7836334 w 8515566"/>
              <a:gd name="connsiteY25" fmla="*/ 3065269 h 3366810"/>
              <a:gd name="connsiteX26" fmla="*/ 5931334 w 8515566"/>
              <a:gd name="connsiteY26" fmla="*/ 3360436 h 3366810"/>
              <a:gd name="connsiteX27" fmla="*/ 4056814 w 8515566"/>
              <a:gd name="connsiteY27"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202094 w 8517087"/>
              <a:gd name="connsiteY21" fmla="*/ 2851909 h 3366810"/>
              <a:gd name="connsiteX22" fmla="*/ 8080174 w 8517087"/>
              <a:gd name="connsiteY22" fmla="*/ 2943349 h 3366810"/>
              <a:gd name="connsiteX23" fmla="*/ 8034454 w 8517087"/>
              <a:gd name="connsiteY23" fmla="*/ 2958589 h 3366810"/>
              <a:gd name="connsiteX24" fmla="*/ 7836334 w 8517087"/>
              <a:gd name="connsiteY24" fmla="*/ 3065269 h 3366810"/>
              <a:gd name="connsiteX25" fmla="*/ 5931334 w 8517087"/>
              <a:gd name="connsiteY25" fmla="*/ 3360436 h 3366810"/>
              <a:gd name="connsiteX26" fmla="*/ 4056814 w 8517087"/>
              <a:gd name="connsiteY26"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80174 w 8517087"/>
              <a:gd name="connsiteY21" fmla="*/ 2943349 h 3366810"/>
              <a:gd name="connsiteX22" fmla="*/ 8034454 w 8517087"/>
              <a:gd name="connsiteY22" fmla="*/ 2958589 h 3366810"/>
              <a:gd name="connsiteX23" fmla="*/ 7836334 w 8517087"/>
              <a:gd name="connsiteY23" fmla="*/ 3065269 h 3366810"/>
              <a:gd name="connsiteX24" fmla="*/ 5931334 w 8517087"/>
              <a:gd name="connsiteY24" fmla="*/ 3360436 h 3366810"/>
              <a:gd name="connsiteX25" fmla="*/ 4056814 w 8517087"/>
              <a:gd name="connsiteY25"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34454 w 8517087"/>
              <a:gd name="connsiteY21" fmla="*/ 2958589 h 3366810"/>
              <a:gd name="connsiteX22" fmla="*/ 7836334 w 8517087"/>
              <a:gd name="connsiteY22" fmla="*/ 3065269 h 3366810"/>
              <a:gd name="connsiteX23" fmla="*/ 5931334 w 8517087"/>
              <a:gd name="connsiteY23" fmla="*/ 3360436 h 3366810"/>
              <a:gd name="connsiteX24" fmla="*/ 4056814 w 8517087"/>
              <a:gd name="connsiteY24" fmla="*/ 2753861 h 3366810"/>
              <a:gd name="connsiteX0" fmla="*/ 277294 w 8517087"/>
              <a:gd name="connsiteY0" fmla="*/ 443989 h 3367284"/>
              <a:gd name="connsiteX1" fmla="*/ 246814 w 8517087"/>
              <a:gd name="connsiteY1" fmla="*/ 1023109 h 3367284"/>
              <a:gd name="connsiteX2" fmla="*/ 231574 w 8517087"/>
              <a:gd name="connsiteY2" fmla="*/ 1084069 h 3367284"/>
              <a:gd name="connsiteX3" fmla="*/ 201094 w 8517087"/>
              <a:gd name="connsiteY3" fmla="*/ 1236469 h 3367284"/>
              <a:gd name="connsiteX4" fmla="*/ 140134 w 8517087"/>
              <a:gd name="connsiteY4" fmla="*/ 1465069 h 3367284"/>
              <a:gd name="connsiteX5" fmla="*/ 109654 w 8517087"/>
              <a:gd name="connsiteY5" fmla="*/ 1693669 h 3367284"/>
              <a:gd name="connsiteX6" fmla="*/ 94414 w 8517087"/>
              <a:gd name="connsiteY6" fmla="*/ 1769869 h 3367284"/>
              <a:gd name="connsiteX7" fmla="*/ 63934 w 8517087"/>
              <a:gd name="connsiteY7" fmla="*/ 2013709 h 3367284"/>
              <a:gd name="connsiteX8" fmla="*/ 48694 w 8517087"/>
              <a:gd name="connsiteY8" fmla="*/ 2120389 h 3367284"/>
              <a:gd name="connsiteX9" fmla="*/ 33454 w 8517087"/>
              <a:gd name="connsiteY9" fmla="*/ 2211829 h 3367284"/>
              <a:gd name="connsiteX10" fmla="*/ 2974 w 8517087"/>
              <a:gd name="connsiteY10" fmla="*/ 2577589 h 3367284"/>
              <a:gd name="connsiteX11" fmla="*/ 109654 w 8517087"/>
              <a:gd name="connsiteY11" fmla="*/ 2829480 h 3367284"/>
              <a:gd name="connsiteX12" fmla="*/ 2136574 w 8517087"/>
              <a:gd name="connsiteY12" fmla="*/ 2166109 h 3367284"/>
              <a:gd name="connsiteX13" fmla="*/ 3081454 w 8517087"/>
              <a:gd name="connsiteY13" fmla="*/ 824989 h 3367284"/>
              <a:gd name="connsiteX14" fmla="*/ 5184574 w 8517087"/>
              <a:gd name="connsiteY14" fmla="*/ 62989 h 3367284"/>
              <a:gd name="connsiteX15" fmla="*/ 7059094 w 8517087"/>
              <a:gd name="connsiteY15" fmla="*/ 116759 h 3367284"/>
              <a:gd name="connsiteX16" fmla="*/ 8125894 w 8517087"/>
              <a:gd name="connsiteY16" fmla="*/ 703069 h 3367284"/>
              <a:gd name="connsiteX17" fmla="*/ 8491654 w 8517087"/>
              <a:gd name="connsiteY17" fmla="*/ 1693669 h 3367284"/>
              <a:gd name="connsiteX18" fmla="*/ 8476414 w 8517087"/>
              <a:gd name="connsiteY18" fmla="*/ 2242309 h 3367284"/>
              <a:gd name="connsiteX19" fmla="*/ 8400214 w 8517087"/>
              <a:gd name="connsiteY19" fmla="*/ 2623309 h 3367284"/>
              <a:gd name="connsiteX20" fmla="*/ 8247814 w 8517087"/>
              <a:gd name="connsiteY20" fmla="*/ 2821429 h 3367284"/>
              <a:gd name="connsiteX21" fmla="*/ 7836334 w 8517087"/>
              <a:gd name="connsiteY21" fmla="*/ 3065269 h 3367284"/>
              <a:gd name="connsiteX22" fmla="*/ 5931334 w 8517087"/>
              <a:gd name="connsiteY22" fmla="*/ 3360436 h 3367284"/>
              <a:gd name="connsiteX23" fmla="*/ 4056814 w 8517087"/>
              <a:gd name="connsiteY23" fmla="*/ 2753861 h 3367284"/>
              <a:gd name="connsiteX0" fmla="*/ 277294 w 8523253"/>
              <a:gd name="connsiteY0" fmla="*/ 443989 h 3367284"/>
              <a:gd name="connsiteX1" fmla="*/ 246814 w 8523253"/>
              <a:gd name="connsiteY1" fmla="*/ 1023109 h 3367284"/>
              <a:gd name="connsiteX2" fmla="*/ 231574 w 8523253"/>
              <a:gd name="connsiteY2" fmla="*/ 1084069 h 3367284"/>
              <a:gd name="connsiteX3" fmla="*/ 201094 w 8523253"/>
              <a:gd name="connsiteY3" fmla="*/ 1236469 h 3367284"/>
              <a:gd name="connsiteX4" fmla="*/ 140134 w 8523253"/>
              <a:gd name="connsiteY4" fmla="*/ 1465069 h 3367284"/>
              <a:gd name="connsiteX5" fmla="*/ 109654 w 8523253"/>
              <a:gd name="connsiteY5" fmla="*/ 1693669 h 3367284"/>
              <a:gd name="connsiteX6" fmla="*/ 94414 w 8523253"/>
              <a:gd name="connsiteY6" fmla="*/ 1769869 h 3367284"/>
              <a:gd name="connsiteX7" fmla="*/ 63934 w 8523253"/>
              <a:gd name="connsiteY7" fmla="*/ 2013709 h 3367284"/>
              <a:gd name="connsiteX8" fmla="*/ 48694 w 8523253"/>
              <a:gd name="connsiteY8" fmla="*/ 2120389 h 3367284"/>
              <a:gd name="connsiteX9" fmla="*/ 33454 w 8523253"/>
              <a:gd name="connsiteY9" fmla="*/ 2211829 h 3367284"/>
              <a:gd name="connsiteX10" fmla="*/ 2974 w 8523253"/>
              <a:gd name="connsiteY10" fmla="*/ 2577589 h 3367284"/>
              <a:gd name="connsiteX11" fmla="*/ 109654 w 8523253"/>
              <a:gd name="connsiteY11" fmla="*/ 2829480 h 3367284"/>
              <a:gd name="connsiteX12" fmla="*/ 2136574 w 8523253"/>
              <a:gd name="connsiteY12" fmla="*/ 2166109 h 3367284"/>
              <a:gd name="connsiteX13" fmla="*/ 3081454 w 8523253"/>
              <a:gd name="connsiteY13" fmla="*/ 824989 h 3367284"/>
              <a:gd name="connsiteX14" fmla="*/ 5184574 w 8523253"/>
              <a:gd name="connsiteY14" fmla="*/ 62989 h 3367284"/>
              <a:gd name="connsiteX15" fmla="*/ 7059094 w 8523253"/>
              <a:gd name="connsiteY15" fmla="*/ 116759 h 3367284"/>
              <a:gd name="connsiteX16" fmla="*/ 8125894 w 8523253"/>
              <a:gd name="connsiteY16" fmla="*/ 703069 h 3367284"/>
              <a:gd name="connsiteX17" fmla="*/ 8491654 w 8523253"/>
              <a:gd name="connsiteY17" fmla="*/ 1693669 h 3367284"/>
              <a:gd name="connsiteX18" fmla="*/ 8476414 w 8523253"/>
              <a:gd name="connsiteY18" fmla="*/ 2242309 h 3367284"/>
              <a:gd name="connsiteX19" fmla="*/ 8247814 w 8523253"/>
              <a:gd name="connsiteY19" fmla="*/ 2821429 h 3367284"/>
              <a:gd name="connsiteX20" fmla="*/ 7836334 w 8523253"/>
              <a:gd name="connsiteY20" fmla="*/ 3065269 h 3367284"/>
              <a:gd name="connsiteX21" fmla="*/ 5931334 w 8523253"/>
              <a:gd name="connsiteY21" fmla="*/ 3360436 h 3367284"/>
              <a:gd name="connsiteX22" fmla="*/ 4056814 w 8523253"/>
              <a:gd name="connsiteY22" fmla="*/ 2753861 h 3367284"/>
              <a:gd name="connsiteX0" fmla="*/ 277294 w 8493466"/>
              <a:gd name="connsiteY0" fmla="*/ 443989 h 3367284"/>
              <a:gd name="connsiteX1" fmla="*/ 246814 w 8493466"/>
              <a:gd name="connsiteY1" fmla="*/ 1023109 h 3367284"/>
              <a:gd name="connsiteX2" fmla="*/ 231574 w 8493466"/>
              <a:gd name="connsiteY2" fmla="*/ 1084069 h 3367284"/>
              <a:gd name="connsiteX3" fmla="*/ 201094 w 8493466"/>
              <a:gd name="connsiteY3" fmla="*/ 1236469 h 3367284"/>
              <a:gd name="connsiteX4" fmla="*/ 140134 w 8493466"/>
              <a:gd name="connsiteY4" fmla="*/ 1465069 h 3367284"/>
              <a:gd name="connsiteX5" fmla="*/ 109654 w 8493466"/>
              <a:gd name="connsiteY5" fmla="*/ 1693669 h 3367284"/>
              <a:gd name="connsiteX6" fmla="*/ 94414 w 8493466"/>
              <a:gd name="connsiteY6" fmla="*/ 1769869 h 3367284"/>
              <a:gd name="connsiteX7" fmla="*/ 63934 w 8493466"/>
              <a:gd name="connsiteY7" fmla="*/ 2013709 h 3367284"/>
              <a:gd name="connsiteX8" fmla="*/ 48694 w 8493466"/>
              <a:gd name="connsiteY8" fmla="*/ 2120389 h 3367284"/>
              <a:gd name="connsiteX9" fmla="*/ 33454 w 8493466"/>
              <a:gd name="connsiteY9" fmla="*/ 2211829 h 3367284"/>
              <a:gd name="connsiteX10" fmla="*/ 2974 w 8493466"/>
              <a:gd name="connsiteY10" fmla="*/ 2577589 h 3367284"/>
              <a:gd name="connsiteX11" fmla="*/ 109654 w 8493466"/>
              <a:gd name="connsiteY11" fmla="*/ 2829480 h 3367284"/>
              <a:gd name="connsiteX12" fmla="*/ 2136574 w 8493466"/>
              <a:gd name="connsiteY12" fmla="*/ 2166109 h 3367284"/>
              <a:gd name="connsiteX13" fmla="*/ 3081454 w 8493466"/>
              <a:gd name="connsiteY13" fmla="*/ 824989 h 3367284"/>
              <a:gd name="connsiteX14" fmla="*/ 5184574 w 8493466"/>
              <a:gd name="connsiteY14" fmla="*/ 62989 h 3367284"/>
              <a:gd name="connsiteX15" fmla="*/ 7059094 w 8493466"/>
              <a:gd name="connsiteY15" fmla="*/ 116759 h 3367284"/>
              <a:gd name="connsiteX16" fmla="*/ 8125894 w 8493466"/>
              <a:gd name="connsiteY16" fmla="*/ 703069 h 3367284"/>
              <a:gd name="connsiteX17" fmla="*/ 8491654 w 8493466"/>
              <a:gd name="connsiteY17" fmla="*/ 1693669 h 3367284"/>
              <a:gd name="connsiteX18" fmla="*/ 8247814 w 8493466"/>
              <a:gd name="connsiteY18" fmla="*/ 2821429 h 3367284"/>
              <a:gd name="connsiteX19" fmla="*/ 7836334 w 8493466"/>
              <a:gd name="connsiteY19" fmla="*/ 3065269 h 3367284"/>
              <a:gd name="connsiteX20" fmla="*/ 5931334 w 8493466"/>
              <a:gd name="connsiteY20" fmla="*/ 3360436 h 3367284"/>
              <a:gd name="connsiteX21" fmla="*/ 4056814 w 8493466"/>
              <a:gd name="connsiteY21" fmla="*/ 2753861 h 3367284"/>
              <a:gd name="connsiteX0" fmla="*/ 277294 w 8705904"/>
              <a:gd name="connsiteY0" fmla="*/ 443989 h 3367284"/>
              <a:gd name="connsiteX1" fmla="*/ 246814 w 8705904"/>
              <a:gd name="connsiteY1" fmla="*/ 1023109 h 3367284"/>
              <a:gd name="connsiteX2" fmla="*/ 231574 w 8705904"/>
              <a:gd name="connsiteY2" fmla="*/ 1084069 h 3367284"/>
              <a:gd name="connsiteX3" fmla="*/ 201094 w 8705904"/>
              <a:gd name="connsiteY3" fmla="*/ 1236469 h 3367284"/>
              <a:gd name="connsiteX4" fmla="*/ 140134 w 8705904"/>
              <a:gd name="connsiteY4" fmla="*/ 1465069 h 3367284"/>
              <a:gd name="connsiteX5" fmla="*/ 109654 w 8705904"/>
              <a:gd name="connsiteY5" fmla="*/ 1693669 h 3367284"/>
              <a:gd name="connsiteX6" fmla="*/ 94414 w 8705904"/>
              <a:gd name="connsiteY6" fmla="*/ 1769869 h 3367284"/>
              <a:gd name="connsiteX7" fmla="*/ 63934 w 8705904"/>
              <a:gd name="connsiteY7" fmla="*/ 2013709 h 3367284"/>
              <a:gd name="connsiteX8" fmla="*/ 48694 w 8705904"/>
              <a:gd name="connsiteY8" fmla="*/ 2120389 h 3367284"/>
              <a:gd name="connsiteX9" fmla="*/ 33454 w 8705904"/>
              <a:gd name="connsiteY9" fmla="*/ 2211829 h 3367284"/>
              <a:gd name="connsiteX10" fmla="*/ 2974 w 8705904"/>
              <a:gd name="connsiteY10" fmla="*/ 2577589 h 3367284"/>
              <a:gd name="connsiteX11" fmla="*/ 109654 w 8705904"/>
              <a:gd name="connsiteY11" fmla="*/ 2829480 h 3367284"/>
              <a:gd name="connsiteX12" fmla="*/ 2136574 w 8705904"/>
              <a:gd name="connsiteY12" fmla="*/ 2166109 h 3367284"/>
              <a:gd name="connsiteX13" fmla="*/ 3081454 w 8705904"/>
              <a:gd name="connsiteY13" fmla="*/ 824989 h 3367284"/>
              <a:gd name="connsiteX14" fmla="*/ 5184574 w 8705904"/>
              <a:gd name="connsiteY14" fmla="*/ 62989 h 3367284"/>
              <a:gd name="connsiteX15" fmla="*/ 7059094 w 8705904"/>
              <a:gd name="connsiteY15" fmla="*/ 116759 h 3367284"/>
              <a:gd name="connsiteX16" fmla="*/ 8125894 w 8705904"/>
              <a:gd name="connsiteY16" fmla="*/ 703069 h 3367284"/>
              <a:gd name="connsiteX17" fmla="*/ 8705014 w 8705904"/>
              <a:gd name="connsiteY17" fmla="*/ 1743415 h 3367284"/>
              <a:gd name="connsiteX18" fmla="*/ 8247814 w 8705904"/>
              <a:gd name="connsiteY18" fmla="*/ 2821429 h 3367284"/>
              <a:gd name="connsiteX19" fmla="*/ 7836334 w 8705904"/>
              <a:gd name="connsiteY19" fmla="*/ 3065269 h 3367284"/>
              <a:gd name="connsiteX20" fmla="*/ 5931334 w 8705904"/>
              <a:gd name="connsiteY20" fmla="*/ 3360436 h 3367284"/>
              <a:gd name="connsiteX21" fmla="*/ 4056814 w 8705904"/>
              <a:gd name="connsiteY21" fmla="*/ 2753861 h 3367284"/>
              <a:gd name="connsiteX0" fmla="*/ 277294 w 8709476"/>
              <a:gd name="connsiteY0" fmla="*/ 443989 h 3375570"/>
              <a:gd name="connsiteX1" fmla="*/ 246814 w 8709476"/>
              <a:gd name="connsiteY1" fmla="*/ 1023109 h 3375570"/>
              <a:gd name="connsiteX2" fmla="*/ 231574 w 8709476"/>
              <a:gd name="connsiteY2" fmla="*/ 1084069 h 3375570"/>
              <a:gd name="connsiteX3" fmla="*/ 201094 w 8709476"/>
              <a:gd name="connsiteY3" fmla="*/ 1236469 h 3375570"/>
              <a:gd name="connsiteX4" fmla="*/ 140134 w 8709476"/>
              <a:gd name="connsiteY4" fmla="*/ 1465069 h 3375570"/>
              <a:gd name="connsiteX5" fmla="*/ 109654 w 8709476"/>
              <a:gd name="connsiteY5" fmla="*/ 1693669 h 3375570"/>
              <a:gd name="connsiteX6" fmla="*/ 94414 w 8709476"/>
              <a:gd name="connsiteY6" fmla="*/ 1769869 h 3375570"/>
              <a:gd name="connsiteX7" fmla="*/ 63934 w 8709476"/>
              <a:gd name="connsiteY7" fmla="*/ 2013709 h 3375570"/>
              <a:gd name="connsiteX8" fmla="*/ 48694 w 8709476"/>
              <a:gd name="connsiteY8" fmla="*/ 2120389 h 3375570"/>
              <a:gd name="connsiteX9" fmla="*/ 33454 w 8709476"/>
              <a:gd name="connsiteY9" fmla="*/ 2211829 h 3375570"/>
              <a:gd name="connsiteX10" fmla="*/ 2974 w 8709476"/>
              <a:gd name="connsiteY10" fmla="*/ 2577589 h 3375570"/>
              <a:gd name="connsiteX11" fmla="*/ 109654 w 8709476"/>
              <a:gd name="connsiteY11" fmla="*/ 2829480 h 3375570"/>
              <a:gd name="connsiteX12" fmla="*/ 2136574 w 8709476"/>
              <a:gd name="connsiteY12" fmla="*/ 2166109 h 3375570"/>
              <a:gd name="connsiteX13" fmla="*/ 3081454 w 8709476"/>
              <a:gd name="connsiteY13" fmla="*/ 824989 h 3375570"/>
              <a:gd name="connsiteX14" fmla="*/ 5184574 w 8709476"/>
              <a:gd name="connsiteY14" fmla="*/ 62989 h 3375570"/>
              <a:gd name="connsiteX15" fmla="*/ 7059094 w 8709476"/>
              <a:gd name="connsiteY15" fmla="*/ 116759 h 3375570"/>
              <a:gd name="connsiteX16" fmla="*/ 8125894 w 8709476"/>
              <a:gd name="connsiteY16" fmla="*/ 703069 h 3375570"/>
              <a:gd name="connsiteX17" fmla="*/ 8705014 w 8709476"/>
              <a:gd name="connsiteY17" fmla="*/ 1743415 h 3375570"/>
              <a:gd name="connsiteX18" fmla="*/ 7836334 w 8709476"/>
              <a:gd name="connsiteY18" fmla="*/ 3065269 h 3375570"/>
              <a:gd name="connsiteX19" fmla="*/ 5931334 w 8709476"/>
              <a:gd name="connsiteY19" fmla="*/ 3360436 h 3375570"/>
              <a:gd name="connsiteX20" fmla="*/ 4056814 w 8709476"/>
              <a:gd name="connsiteY20" fmla="*/ 2753861 h 3375570"/>
              <a:gd name="connsiteX0" fmla="*/ 277294 w 8705150"/>
              <a:gd name="connsiteY0" fmla="*/ 443989 h 3362863"/>
              <a:gd name="connsiteX1" fmla="*/ 246814 w 8705150"/>
              <a:gd name="connsiteY1" fmla="*/ 1023109 h 3362863"/>
              <a:gd name="connsiteX2" fmla="*/ 231574 w 8705150"/>
              <a:gd name="connsiteY2" fmla="*/ 1084069 h 3362863"/>
              <a:gd name="connsiteX3" fmla="*/ 201094 w 8705150"/>
              <a:gd name="connsiteY3" fmla="*/ 1236469 h 3362863"/>
              <a:gd name="connsiteX4" fmla="*/ 140134 w 8705150"/>
              <a:gd name="connsiteY4" fmla="*/ 1465069 h 3362863"/>
              <a:gd name="connsiteX5" fmla="*/ 109654 w 8705150"/>
              <a:gd name="connsiteY5" fmla="*/ 1693669 h 3362863"/>
              <a:gd name="connsiteX6" fmla="*/ 94414 w 8705150"/>
              <a:gd name="connsiteY6" fmla="*/ 1769869 h 3362863"/>
              <a:gd name="connsiteX7" fmla="*/ 63934 w 8705150"/>
              <a:gd name="connsiteY7" fmla="*/ 2013709 h 3362863"/>
              <a:gd name="connsiteX8" fmla="*/ 48694 w 8705150"/>
              <a:gd name="connsiteY8" fmla="*/ 2120389 h 3362863"/>
              <a:gd name="connsiteX9" fmla="*/ 33454 w 8705150"/>
              <a:gd name="connsiteY9" fmla="*/ 2211829 h 3362863"/>
              <a:gd name="connsiteX10" fmla="*/ 2974 w 8705150"/>
              <a:gd name="connsiteY10" fmla="*/ 2577589 h 3362863"/>
              <a:gd name="connsiteX11" fmla="*/ 109654 w 8705150"/>
              <a:gd name="connsiteY11" fmla="*/ 2829480 h 3362863"/>
              <a:gd name="connsiteX12" fmla="*/ 2136574 w 8705150"/>
              <a:gd name="connsiteY12" fmla="*/ 2166109 h 3362863"/>
              <a:gd name="connsiteX13" fmla="*/ 3081454 w 8705150"/>
              <a:gd name="connsiteY13" fmla="*/ 824989 h 3362863"/>
              <a:gd name="connsiteX14" fmla="*/ 5184574 w 8705150"/>
              <a:gd name="connsiteY14" fmla="*/ 62989 h 3362863"/>
              <a:gd name="connsiteX15" fmla="*/ 7059094 w 8705150"/>
              <a:gd name="connsiteY15" fmla="*/ 116759 h 3362863"/>
              <a:gd name="connsiteX16" fmla="*/ 8125894 w 8705150"/>
              <a:gd name="connsiteY16" fmla="*/ 703069 h 3362863"/>
              <a:gd name="connsiteX17" fmla="*/ 8705014 w 8705150"/>
              <a:gd name="connsiteY17" fmla="*/ 1743415 h 3362863"/>
              <a:gd name="connsiteX18" fmla="*/ 8080174 w 8705150"/>
              <a:gd name="connsiteY18" fmla="*/ 2916033 h 3362863"/>
              <a:gd name="connsiteX19" fmla="*/ 5931334 w 8705150"/>
              <a:gd name="connsiteY19" fmla="*/ 3360436 h 3362863"/>
              <a:gd name="connsiteX20" fmla="*/ 4056814 w 8705150"/>
              <a:gd name="connsiteY20"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40027 w 8705043"/>
              <a:gd name="connsiteY4" fmla="*/ 1465069 h 3362863"/>
              <a:gd name="connsiteX5" fmla="*/ 109547 w 8705043"/>
              <a:gd name="connsiteY5" fmla="*/ 1693669 h 3362863"/>
              <a:gd name="connsiteX6" fmla="*/ 94307 w 8705043"/>
              <a:gd name="connsiteY6" fmla="*/ 1769869 h 3362863"/>
              <a:gd name="connsiteX7" fmla="*/ 63827 w 8705043"/>
              <a:gd name="connsiteY7" fmla="*/ 2013709 h 3362863"/>
              <a:gd name="connsiteX8" fmla="*/ 33347 w 8705043"/>
              <a:gd name="connsiteY8" fmla="*/ 2211829 h 3362863"/>
              <a:gd name="connsiteX9" fmla="*/ 2867 w 8705043"/>
              <a:gd name="connsiteY9" fmla="*/ 2577589 h 3362863"/>
              <a:gd name="connsiteX10" fmla="*/ 109547 w 8705043"/>
              <a:gd name="connsiteY10" fmla="*/ 2829480 h 3362863"/>
              <a:gd name="connsiteX11" fmla="*/ 2136467 w 8705043"/>
              <a:gd name="connsiteY11" fmla="*/ 2166109 h 3362863"/>
              <a:gd name="connsiteX12" fmla="*/ 3081347 w 8705043"/>
              <a:gd name="connsiteY12" fmla="*/ 824989 h 3362863"/>
              <a:gd name="connsiteX13" fmla="*/ 5184467 w 8705043"/>
              <a:gd name="connsiteY13" fmla="*/ 62989 h 3362863"/>
              <a:gd name="connsiteX14" fmla="*/ 7058987 w 8705043"/>
              <a:gd name="connsiteY14" fmla="*/ 116759 h 3362863"/>
              <a:gd name="connsiteX15" fmla="*/ 8125787 w 8705043"/>
              <a:gd name="connsiteY15" fmla="*/ 703069 h 3362863"/>
              <a:gd name="connsiteX16" fmla="*/ 8704907 w 8705043"/>
              <a:gd name="connsiteY16" fmla="*/ 1743415 h 3362863"/>
              <a:gd name="connsiteX17" fmla="*/ 8080067 w 8705043"/>
              <a:gd name="connsiteY17" fmla="*/ 2916033 h 3362863"/>
              <a:gd name="connsiteX18" fmla="*/ 5931227 w 8705043"/>
              <a:gd name="connsiteY18" fmla="*/ 3360436 h 3362863"/>
              <a:gd name="connsiteX19" fmla="*/ 4056707 w 8705043"/>
              <a:gd name="connsiteY19"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09547 w 8705043"/>
              <a:gd name="connsiteY4" fmla="*/ 1693669 h 3362863"/>
              <a:gd name="connsiteX5" fmla="*/ 94307 w 8705043"/>
              <a:gd name="connsiteY5" fmla="*/ 1769869 h 3362863"/>
              <a:gd name="connsiteX6" fmla="*/ 63827 w 8705043"/>
              <a:gd name="connsiteY6" fmla="*/ 2013709 h 3362863"/>
              <a:gd name="connsiteX7" fmla="*/ 33347 w 8705043"/>
              <a:gd name="connsiteY7" fmla="*/ 2211829 h 3362863"/>
              <a:gd name="connsiteX8" fmla="*/ 2867 w 8705043"/>
              <a:gd name="connsiteY8" fmla="*/ 2577589 h 3362863"/>
              <a:gd name="connsiteX9" fmla="*/ 109547 w 8705043"/>
              <a:gd name="connsiteY9" fmla="*/ 2829480 h 3362863"/>
              <a:gd name="connsiteX10" fmla="*/ 2136467 w 8705043"/>
              <a:gd name="connsiteY10" fmla="*/ 2166109 h 3362863"/>
              <a:gd name="connsiteX11" fmla="*/ 3081347 w 8705043"/>
              <a:gd name="connsiteY11" fmla="*/ 824989 h 3362863"/>
              <a:gd name="connsiteX12" fmla="*/ 5184467 w 8705043"/>
              <a:gd name="connsiteY12" fmla="*/ 62989 h 3362863"/>
              <a:gd name="connsiteX13" fmla="*/ 7058987 w 8705043"/>
              <a:gd name="connsiteY13" fmla="*/ 116759 h 3362863"/>
              <a:gd name="connsiteX14" fmla="*/ 8125787 w 8705043"/>
              <a:gd name="connsiteY14" fmla="*/ 703069 h 3362863"/>
              <a:gd name="connsiteX15" fmla="*/ 8704907 w 8705043"/>
              <a:gd name="connsiteY15" fmla="*/ 1743415 h 3362863"/>
              <a:gd name="connsiteX16" fmla="*/ 8080067 w 8705043"/>
              <a:gd name="connsiteY16" fmla="*/ 2916033 h 3362863"/>
              <a:gd name="connsiteX17" fmla="*/ 5931227 w 8705043"/>
              <a:gd name="connsiteY17" fmla="*/ 3360436 h 3362863"/>
              <a:gd name="connsiteX18" fmla="*/ 4056707 w 8705043"/>
              <a:gd name="connsiteY18" fmla="*/ 2753861 h 3362863"/>
              <a:gd name="connsiteX0" fmla="*/ 277187 w 8705043"/>
              <a:gd name="connsiteY0" fmla="*/ 443989 h 3362863"/>
              <a:gd name="connsiteX1" fmla="*/ 246707 w 8705043"/>
              <a:gd name="connsiteY1" fmla="*/ 1023109 h 3362863"/>
              <a:gd name="connsiteX2" fmla="*/ 200987 w 8705043"/>
              <a:gd name="connsiteY2" fmla="*/ 1236469 h 3362863"/>
              <a:gd name="connsiteX3" fmla="*/ 109547 w 8705043"/>
              <a:gd name="connsiteY3" fmla="*/ 1693669 h 3362863"/>
              <a:gd name="connsiteX4" fmla="*/ 94307 w 8705043"/>
              <a:gd name="connsiteY4" fmla="*/ 1769869 h 3362863"/>
              <a:gd name="connsiteX5" fmla="*/ 63827 w 8705043"/>
              <a:gd name="connsiteY5" fmla="*/ 2013709 h 3362863"/>
              <a:gd name="connsiteX6" fmla="*/ 33347 w 8705043"/>
              <a:gd name="connsiteY6" fmla="*/ 2211829 h 3362863"/>
              <a:gd name="connsiteX7" fmla="*/ 2867 w 8705043"/>
              <a:gd name="connsiteY7" fmla="*/ 2577589 h 3362863"/>
              <a:gd name="connsiteX8" fmla="*/ 109547 w 8705043"/>
              <a:gd name="connsiteY8" fmla="*/ 2829480 h 3362863"/>
              <a:gd name="connsiteX9" fmla="*/ 2136467 w 8705043"/>
              <a:gd name="connsiteY9" fmla="*/ 2166109 h 3362863"/>
              <a:gd name="connsiteX10" fmla="*/ 3081347 w 8705043"/>
              <a:gd name="connsiteY10" fmla="*/ 824989 h 3362863"/>
              <a:gd name="connsiteX11" fmla="*/ 5184467 w 8705043"/>
              <a:gd name="connsiteY11" fmla="*/ 62989 h 3362863"/>
              <a:gd name="connsiteX12" fmla="*/ 7058987 w 8705043"/>
              <a:gd name="connsiteY12" fmla="*/ 116759 h 3362863"/>
              <a:gd name="connsiteX13" fmla="*/ 8125787 w 8705043"/>
              <a:gd name="connsiteY13" fmla="*/ 703069 h 3362863"/>
              <a:gd name="connsiteX14" fmla="*/ 8704907 w 8705043"/>
              <a:gd name="connsiteY14" fmla="*/ 1743415 h 3362863"/>
              <a:gd name="connsiteX15" fmla="*/ 8080067 w 8705043"/>
              <a:gd name="connsiteY15" fmla="*/ 2916033 h 3362863"/>
              <a:gd name="connsiteX16" fmla="*/ 5931227 w 8705043"/>
              <a:gd name="connsiteY16" fmla="*/ 3360436 h 3362863"/>
              <a:gd name="connsiteX17" fmla="*/ 4056707 w 8705043"/>
              <a:gd name="connsiteY17" fmla="*/ 2753861 h 3362863"/>
              <a:gd name="connsiteX0" fmla="*/ 277187 w 8705043"/>
              <a:gd name="connsiteY0" fmla="*/ 443989 h 3362863"/>
              <a:gd name="connsiteX1" fmla="*/ 246707 w 8705043"/>
              <a:gd name="connsiteY1" fmla="*/ 1023109 h 3362863"/>
              <a:gd name="connsiteX2" fmla="*/ 109547 w 8705043"/>
              <a:gd name="connsiteY2" fmla="*/ 1693669 h 3362863"/>
              <a:gd name="connsiteX3" fmla="*/ 94307 w 8705043"/>
              <a:gd name="connsiteY3" fmla="*/ 1769869 h 3362863"/>
              <a:gd name="connsiteX4" fmla="*/ 63827 w 8705043"/>
              <a:gd name="connsiteY4" fmla="*/ 2013709 h 3362863"/>
              <a:gd name="connsiteX5" fmla="*/ 33347 w 8705043"/>
              <a:gd name="connsiteY5" fmla="*/ 2211829 h 3362863"/>
              <a:gd name="connsiteX6" fmla="*/ 2867 w 8705043"/>
              <a:gd name="connsiteY6" fmla="*/ 2577589 h 3362863"/>
              <a:gd name="connsiteX7" fmla="*/ 109547 w 8705043"/>
              <a:gd name="connsiteY7" fmla="*/ 2829480 h 3362863"/>
              <a:gd name="connsiteX8" fmla="*/ 2136467 w 8705043"/>
              <a:gd name="connsiteY8" fmla="*/ 2166109 h 3362863"/>
              <a:gd name="connsiteX9" fmla="*/ 3081347 w 8705043"/>
              <a:gd name="connsiteY9" fmla="*/ 824989 h 3362863"/>
              <a:gd name="connsiteX10" fmla="*/ 5184467 w 8705043"/>
              <a:gd name="connsiteY10" fmla="*/ 62989 h 3362863"/>
              <a:gd name="connsiteX11" fmla="*/ 7058987 w 8705043"/>
              <a:gd name="connsiteY11" fmla="*/ 116759 h 3362863"/>
              <a:gd name="connsiteX12" fmla="*/ 8125787 w 8705043"/>
              <a:gd name="connsiteY12" fmla="*/ 703069 h 3362863"/>
              <a:gd name="connsiteX13" fmla="*/ 8704907 w 8705043"/>
              <a:gd name="connsiteY13" fmla="*/ 1743415 h 3362863"/>
              <a:gd name="connsiteX14" fmla="*/ 8080067 w 8705043"/>
              <a:gd name="connsiteY14" fmla="*/ 2916033 h 3362863"/>
              <a:gd name="connsiteX15" fmla="*/ 5931227 w 8705043"/>
              <a:gd name="connsiteY15" fmla="*/ 3360436 h 3362863"/>
              <a:gd name="connsiteX16" fmla="*/ 4056707 w 8705043"/>
              <a:gd name="connsiteY16" fmla="*/ 2753861 h 3362863"/>
              <a:gd name="connsiteX0" fmla="*/ 277187 w 8705043"/>
              <a:gd name="connsiteY0" fmla="*/ 443989 h 3362863"/>
              <a:gd name="connsiteX1" fmla="*/ 109547 w 8705043"/>
              <a:gd name="connsiteY1" fmla="*/ 1693669 h 3362863"/>
              <a:gd name="connsiteX2" fmla="*/ 94307 w 8705043"/>
              <a:gd name="connsiteY2" fmla="*/ 1769869 h 3362863"/>
              <a:gd name="connsiteX3" fmla="*/ 63827 w 8705043"/>
              <a:gd name="connsiteY3" fmla="*/ 2013709 h 3362863"/>
              <a:gd name="connsiteX4" fmla="*/ 33347 w 8705043"/>
              <a:gd name="connsiteY4" fmla="*/ 2211829 h 3362863"/>
              <a:gd name="connsiteX5" fmla="*/ 2867 w 8705043"/>
              <a:gd name="connsiteY5" fmla="*/ 2577589 h 3362863"/>
              <a:gd name="connsiteX6" fmla="*/ 109547 w 8705043"/>
              <a:gd name="connsiteY6" fmla="*/ 2829480 h 3362863"/>
              <a:gd name="connsiteX7" fmla="*/ 2136467 w 8705043"/>
              <a:gd name="connsiteY7" fmla="*/ 2166109 h 3362863"/>
              <a:gd name="connsiteX8" fmla="*/ 3081347 w 8705043"/>
              <a:gd name="connsiteY8" fmla="*/ 824989 h 3362863"/>
              <a:gd name="connsiteX9" fmla="*/ 5184467 w 8705043"/>
              <a:gd name="connsiteY9" fmla="*/ 62989 h 3362863"/>
              <a:gd name="connsiteX10" fmla="*/ 7058987 w 8705043"/>
              <a:gd name="connsiteY10" fmla="*/ 116759 h 3362863"/>
              <a:gd name="connsiteX11" fmla="*/ 8125787 w 8705043"/>
              <a:gd name="connsiteY11" fmla="*/ 703069 h 3362863"/>
              <a:gd name="connsiteX12" fmla="*/ 8704907 w 8705043"/>
              <a:gd name="connsiteY12" fmla="*/ 1743415 h 3362863"/>
              <a:gd name="connsiteX13" fmla="*/ 8080067 w 8705043"/>
              <a:gd name="connsiteY13" fmla="*/ 2916033 h 3362863"/>
              <a:gd name="connsiteX14" fmla="*/ 5931227 w 8705043"/>
              <a:gd name="connsiteY14" fmla="*/ 3360436 h 3362863"/>
              <a:gd name="connsiteX15" fmla="*/ 4056707 w 8705043"/>
              <a:gd name="connsiteY15" fmla="*/ 2753861 h 3362863"/>
              <a:gd name="connsiteX0" fmla="*/ 277539 w 8705395"/>
              <a:gd name="connsiteY0" fmla="*/ 443989 h 3362863"/>
              <a:gd name="connsiteX1" fmla="*/ 109899 w 8705395"/>
              <a:gd name="connsiteY1" fmla="*/ 1693669 h 3362863"/>
              <a:gd name="connsiteX2" fmla="*/ 94659 w 8705395"/>
              <a:gd name="connsiteY2" fmla="*/ 1769869 h 3362863"/>
              <a:gd name="connsiteX3" fmla="*/ 33699 w 8705395"/>
              <a:gd name="connsiteY3" fmla="*/ 2211829 h 3362863"/>
              <a:gd name="connsiteX4" fmla="*/ 3219 w 8705395"/>
              <a:gd name="connsiteY4" fmla="*/ 2577589 h 3362863"/>
              <a:gd name="connsiteX5" fmla="*/ 109899 w 8705395"/>
              <a:gd name="connsiteY5" fmla="*/ 2829480 h 3362863"/>
              <a:gd name="connsiteX6" fmla="*/ 2136819 w 8705395"/>
              <a:gd name="connsiteY6" fmla="*/ 2166109 h 3362863"/>
              <a:gd name="connsiteX7" fmla="*/ 3081699 w 8705395"/>
              <a:gd name="connsiteY7" fmla="*/ 824989 h 3362863"/>
              <a:gd name="connsiteX8" fmla="*/ 5184819 w 8705395"/>
              <a:gd name="connsiteY8" fmla="*/ 62989 h 3362863"/>
              <a:gd name="connsiteX9" fmla="*/ 7059339 w 8705395"/>
              <a:gd name="connsiteY9" fmla="*/ 116759 h 3362863"/>
              <a:gd name="connsiteX10" fmla="*/ 8126139 w 8705395"/>
              <a:gd name="connsiteY10" fmla="*/ 703069 h 3362863"/>
              <a:gd name="connsiteX11" fmla="*/ 8705259 w 8705395"/>
              <a:gd name="connsiteY11" fmla="*/ 1743415 h 3362863"/>
              <a:gd name="connsiteX12" fmla="*/ 8080419 w 8705395"/>
              <a:gd name="connsiteY12" fmla="*/ 2916033 h 3362863"/>
              <a:gd name="connsiteX13" fmla="*/ 5931579 w 8705395"/>
              <a:gd name="connsiteY13" fmla="*/ 3360436 h 3362863"/>
              <a:gd name="connsiteX14" fmla="*/ 4057059 w 8705395"/>
              <a:gd name="connsiteY14" fmla="*/ 2753861 h 3362863"/>
              <a:gd name="connsiteX0" fmla="*/ 345266 w 8773122"/>
              <a:gd name="connsiteY0" fmla="*/ 443989 h 3362863"/>
              <a:gd name="connsiteX1" fmla="*/ 177626 w 8773122"/>
              <a:gd name="connsiteY1" fmla="*/ 1693669 h 3362863"/>
              <a:gd name="connsiteX2" fmla="*/ 162386 w 8773122"/>
              <a:gd name="connsiteY2" fmla="*/ 1769869 h 3362863"/>
              <a:gd name="connsiteX3" fmla="*/ 101426 w 8773122"/>
              <a:gd name="connsiteY3" fmla="*/ 2211829 h 3362863"/>
              <a:gd name="connsiteX4" fmla="*/ 177626 w 8773122"/>
              <a:gd name="connsiteY4" fmla="*/ 2829480 h 3362863"/>
              <a:gd name="connsiteX5" fmla="*/ 2204546 w 8773122"/>
              <a:gd name="connsiteY5" fmla="*/ 2166109 h 3362863"/>
              <a:gd name="connsiteX6" fmla="*/ 3149426 w 8773122"/>
              <a:gd name="connsiteY6" fmla="*/ 824989 h 3362863"/>
              <a:gd name="connsiteX7" fmla="*/ 5252546 w 8773122"/>
              <a:gd name="connsiteY7" fmla="*/ 62989 h 3362863"/>
              <a:gd name="connsiteX8" fmla="*/ 7127066 w 8773122"/>
              <a:gd name="connsiteY8" fmla="*/ 116759 h 3362863"/>
              <a:gd name="connsiteX9" fmla="*/ 8193866 w 8773122"/>
              <a:gd name="connsiteY9" fmla="*/ 703069 h 3362863"/>
              <a:gd name="connsiteX10" fmla="*/ 8772986 w 8773122"/>
              <a:gd name="connsiteY10" fmla="*/ 1743415 h 3362863"/>
              <a:gd name="connsiteX11" fmla="*/ 8148146 w 8773122"/>
              <a:gd name="connsiteY11" fmla="*/ 2916033 h 3362863"/>
              <a:gd name="connsiteX12" fmla="*/ 5999306 w 8773122"/>
              <a:gd name="connsiteY12" fmla="*/ 3360436 h 3362863"/>
              <a:gd name="connsiteX13" fmla="*/ 4124786 w 8773122"/>
              <a:gd name="connsiteY13" fmla="*/ 2753861 h 3362863"/>
              <a:gd name="connsiteX0" fmla="*/ 322966 w 8750822"/>
              <a:gd name="connsiteY0" fmla="*/ 443989 h 3362863"/>
              <a:gd name="connsiteX1" fmla="*/ 155326 w 8750822"/>
              <a:gd name="connsiteY1" fmla="*/ 1693669 h 3362863"/>
              <a:gd name="connsiteX2" fmla="*/ 140086 w 8750822"/>
              <a:gd name="connsiteY2" fmla="*/ 1769869 h 3362863"/>
              <a:gd name="connsiteX3" fmla="*/ 155326 w 8750822"/>
              <a:gd name="connsiteY3" fmla="*/ 2829480 h 3362863"/>
              <a:gd name="connsiteX4" fmla="*/ 2182246 w 8750822"/>
              <a:gd name="connsiteY4" fmla="*/ 2166109 h 3362863"/>
              <a:gd name="connsiteX5" fmla="*/ 3127126 w 8750822"/>
              <a:gd name="connsiteY5" fmla="*/ 824989 h 3362863"/>
              <a:gd name="connsiteX6" fmla="*/ 5230246 w 8750822"/>
              <a:gd name="connsiteY6" fmla="*/ 62989 h 3362863"/>
              <a:gd name="connsiteX7" fmla="*/ 7104766 w 8750822"/>
              <a:gd name="connsiteY7" fmla="*/ 116759 h 3362863"/>
              <a:gd name="connsiteX8" fmla="*/ 8171566 w 8750822"/>
              <a:gd name="connsiteY8" fmla="*/ 703069 h 3362863"/>
              <a:gd name="connsiteX9" fmla="*/ 8750686 w 8750822"/>
              <a:gd name="connsiteY9" fmla="*/ 1743415 h 3362863"/>
              <a:gd name="connsiteX10" fmla="*/ 8125846 w 8750822"/>
              <a:gd name="connsiteY10" fmla="*/ 2916033 h 3362863"/>
              <a:gd name="connsiteX11" fmla="*/ 5977006 w 8750822"/>
              <a:gd name="connsiteY11" fmla="*/ 3360436 h 3362863"/>
              <a:gd name="connsiteX12" fmla="*/ 4102486 w 8750822"/>
              <a:gd name="connsiteY12" fmla="*/ 2753861 h 3362863"/>
              <a:gd name="connsiteX0" fmla="*/ 324186 w 8752042"/>
              <a:gd name="connsiteY0" fmla="*/ 443989 h 3362863"/>
              <a:gd name="connsiteX1" fmla="*/ 156546 w 8752042"/>
              <a:gd name="connsiteY1" fmla="*/ 1693669 h 3362863"/>
              <a:gd name="connsiteX2" fmla="*/ 156546 w 8752042"/>
              <a:gd name="connsiteY2" fmla="*/ 2829480 h 3362863"/>
              <a:gd name="connsiteX3" fmla="*/ 2183466 w 8752042"/>
              <a:gd name="connsiteY3" fmla="*/ 2166109 h 3362863"/>
              <a:gd name="connsiteX4" fmla="*/ 3128346 w 8752042"/>
              <a:gd name="connsiteY4" fmla="*/ 824989 h 3362863"/>
              <a:gd name="connsiteX5" fmla="*/ 5231466 w 8752042"/>
              <a:gd name="connsiteY5" fmla="*/ 62989 h 3362863"/>
              <a:gd name="connsiteX6" fmla="*/ 7105986 w 8752042"/>
              <a:gd name="connsiteY6" fmla="*/ 116759 h 3362863"/>
              <a:gd name="connsiteX7" fmla="*/ 8172786 w 8752042"/>
              <a:gd name="connsiteY7" fmla="*/ 703069 h 3362863"/>
              <a:gd name="connsiteX8" fmla="*/ 8751906 w 8752042"/>
              <a:gd name="connsiteY8" fmla="*/ 1743415 h 3362863"/>
              <a:gd name="connsiteX9" fmla="*/ 8127066 w 8752042"/>
              <a:gd name="connsiteY9" fmla="*/ 2916033 h 3362863"/>
              <a:gd name="connsiteX10" fmla="*/ 5978226 w 8752042"/>
              <a:gd name="connsiteY10" fmla="*/ 3360436 h 3362863"/>
              <a:gd name="connsiteX11" fmla="*/ 4103706 w 8752042"/>
              <a:gd name="connsiteY11" fmla="*/ 2753861 h 3362863"/>
              <a:gd name="connsiteX0" fmla="*/ 277150 w 8705006"/>
              <a:gd name="connsiteY0" fmla="*/ 443989 h 3362863"/>
              <a:gd name="connsiteX1" fmla="*/ 109510 w 8705006"/>
              <a:gd name="connsiteY1" fmla="*/ 2829480 h 3362863"/>
              <a:gd name="connsiteX2" fmla="*/ 2136430 w 8705006"/>
              <a:gd name="connsiteY2" fmla="*/ 2166109 h 3362863"/>
              <a:gd name="connsiteX3" fmla="*/ 3081310 w 8705006"/>
              <a:gd name="connsiteY3" fmla="*/ 824989 h 3362863"/>
              <a:gd name="connsiteX4" fmla="*/ 5184430 w 8705006"/>
              <a:gd name="connsiteY4" fmla="*/ 62989 h 3362863"/>
              <a:gd name="connsiteX5" fmla="*/ 7058950 w 8705006"/>
              <a:gd name="connsiteY5" fmla="*/ 116759 h 3362863"/>
              <a:gd name="connsiteX6" fmla="*/ 8125750 w 8705006"/>
              <a:gd name="connsiteY6" fmla="*/ 703069 h 3362863"/>
              <a:gd name="connsiteX7" fmla="*/ 8704870 w 8705006"/>
              <a:gd name="connsiteY7" fmla="*/ 1743415 h 3362863"/>
              <a:gd name="connsiteX8" fmla="*/ 8080030 w 8705006"/>
              <a:gd name="connsiteY8" fmla="*/ 2916033 h 3362863"/>
              <a:gd name="connsiteX9" fmla="*/ 5931190 w 8705006"/>
              <a:gd name="connsiteY9" fmla="*/ 3360436 h 3362863"/>
              <a:gd name="connsiteX10" fmla="*/ 4056670 w 8705006"/>
              <a:gd name="connsiteY10" fmla="*/ 2753861 h 3362863"/>
              <a:gd name="connsiteX0" fmla="*/ 277150 w 8705012"/>
              <a:gd name="connsiteY0" fmla="*/ 394384 h 3313258"/>
              <a:gd name="connsiteX1" fmla="*/ 109510 w 8705012"/>
              <a:gd name="connsiteY1" fmla="*/ 2779875 h 3313258"/>
              <a:gd name="connsiteX2" fmla="*/ 2136430 w 8705012"/>
              <a:gd name="connsiteY2" fmla="*/ 2116504 h 3313258"/>
              <a:gd name="connsiteX3" fmla="*/ 3081310 w 8705012"/>
              <a:gd name="connsiteY3" fmla="*/ 775384 h 3313258"/>
              <a:gd name="connsiteX4" fmla="*/ 5184430 w 8705012"/>
              <a:gd name="connsiteY4" fmla="*/ 13384 h 3313258"/>
              <a:gd name="connsiteX5" fmla="*/ 6982750 w 8705012"/>
              <a:gd name="connsiteY5" fmla="*/ 315880 h 3313258"/>
              <a:gd name="connsiteX6" fmla="*/ 8125750 w 8705012"/>
              <a:gd name="connsiteY6" fmla="*/ 653464 h 3313258"/>
              <a:gd name="connsiteX7" fmla="*/ 8704870 w 8705012"/>
              <a:gd name="connsiteY7" fmla="*/ 1693810 h 3313258"/>
              <a:gd name="connsiteX8" fmla="*/ 8080030 w 8705012"/>
              <a:gd name="connsiteY8" fmla="*/ 2866428 h 3313258"/>
              <a:gd name="connsiteX9" fmla="*/ 5931190 w 8705012"/>
              <a:gd name="connsiteY9" fmla="*/ 3310831 h 3313258"/>
              <a:gd name="connsiteX10" fmla="*/ 4056670 w 8705012"/>
              <a:gd name="connsiteY10" fmla="*/ 2704256 h 3313258"/>
              <a:gd name="connsiteX0" fmla="*/ 277150 w 8705012"/>
              <a:gd name="connsiteY0" fmla="*/ 187201 h 3106075"/>
              <a:gd name="connsiteX1" fmla="*/ 109510 w 8705012"/>
              <a:gd name="connsiteY1" fmla="*/ 2572692 h 3106075"/>
              <a:gd name="connsiteX2" fmla="*/ 2136430 w 8705012"/>
              <a:gd name="connsiteY2" fmla="*/ 1909321 h 3106075"/>
              <a:gd name="connsiteX3" fmla="*/ 3081310 w 8705012"/>
              <a:gd name="connsiteY3" fmla="*/ 568201 h 3106075"/>
              <a:gd name="connsiteX4" fmla="*/ 5245390 w 8705012"/>
              <a:gd name="connsiteY4" fmla="*/ 30054 h 3106075"/>
              <a:gd name="connsiteX5" fmla="*/ 6982750 w 8705012"/>
              <a:gd name="connsiteY5" fmla="*/ 108697 h 3106075"/>
              <a:gd name="connsiteX6" fmla="*/ 8125750 w 8705012"/>
              <a:gd name="connsiteY6" fmla="*/ 446281 h 3106075"/>
              <a:gd name="connsiteX7" fmla="*/ 8704870 w 8705012"/>
              <a:gd name="connsiteY7" fmla="*/ 1486627 h 3106075"/>
              <a:gd name="connsiteX8" fmla="*/ 8080030 w 8705012"/>
              <a:gd name="connsiteY8" fmla="*/ 2659245 h 3106075"/>
              <a:gd name="connsiteX9" fmla="*/ 5931190 w 8705012"/>
              <a:gd name="connsiteY9" fmla="*/ 3103648 h 3106075"/>
              <a:gd name="connsiteX10" fmla="*/ 4056670 w 8705012"/>
              <a:gd name="connsiteY10" fmla="*/ 2497073 h 3106075"/>
              <a:gd name="connsiteX0" fmla="*/ 277150 w 8705132"/>
              <a:gd name="connsiteY0" fmla="*/ 190992 h 3109866"/>
              <a:gd name="connsiteX1" fmla="*/ 109510 w 8705132"/>
              <a:gd name="connsiteY1" fmla="*/ 2576483 h 3109866"/>
              <a:gd name="connsiteX2" fmla="*/ 2136430 w 8705132"/>
              <a:gd name="connsiteY2" fmla="*/ 1913112 h 3109866"/>
              <a:gd name="connsiteX3" fmla="*/ 3081310 w 8705132"/>
              <a:gd name="connsiteY3" fmla="*/ 571992 h 3109866"/>
              <a:gd name="connsiteX4" fmla="*/ 5245390 w 8705132"/>
              <a:gd name="connsiteY4" fmla="*/ 33845 h 3109866"/>
              <a:gd name="connsiteX5" fmla="*/ 6982750 w 8705132"/>
              <a:gd name="connsiteY5" fmla="*/ 112488 h 3109866"/>
              <a:gd name="connsiteX6" fmla="*/ 8140990 w 8705132"/>
              <a:gd name="connsiteY6" fmla="*/ 574435 h 3109866"/>
              <a:gd name="connsiteX7" fmla="*/ 8704870 w 8705132"/>
              <a:gd name="connsiteY7" fmla="*/ 1490418 h 3109866"/>
              <a:gd name="connsiteX8" fmla="*/ 8080030 w 8705132"/>
              <a:gd name="connsiteY8" fmla="*/ 2663036 h 3109866"/>
              <a:gd name="connsiteX9" fmla="*/ 5931190 w 8705132"/>
              <a:gd name="connsiteY9" fmla="*/ 3107439 h 3109866"/>
              <a:gd name="connsiteX10" fmla="*/ 4056670 w 8705132"/>
              <a:gd name="connsiteY10" fmla="*/ 2500864 h 3109866"/>
              <a:gd name="connsiteX0" fmla="*/ 277150 w 8705132"/>
              <a:gd name="connsiteY0" fmla="*/ 204769 h 3123643"/>
              <a:gd name="connsiteX1" fmla="*/ 109510 w 8705132"/>
              <a:gd name="connsiteY1" fmla="*/ 2590260 h 3123643"/>
              <a:gd name="connsiteX2" fmla="*/ 2136430 w 8705132"/>
              <a:gd name="connsiteY2" fmla="*/ 1926889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3643"/>
              <a:gd name="connsiteX1" fmla="*/ 109510 w 8705132"/>
              <a:gd name="connsiteY1" fmla="*/ 2590260 h 3123643"/>
              <a:gd name="connsiteX2" fmla="*/ 2044990 w 8705132"/>
              <a:gd name="connsiteY2" fmla="*/ 2200487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4662"/>
              <a:gd name="connsiteX1" fmla="*/ 109510 w 8705132"/>
              <a:gd name="connsiteY1" fmla="*/ 2590260 h 3124662"/>
              <a:gd name="connsiteX2" fmla="*/ 2044990 w 8705132"/>
              <a:gd name="connsiteY2" fmla="*/ 2200487 h 3124662"/>
              <a:gd name="connsiteX3" fmla="*/ 2822230 w 8705132"/>
              <a:gd name="connsiteY3" fmla="*/ 772313 h 3124662"/>
              <a:gd name="connsiteX4" fmla="*/ 5245390 w 8705132"/>
              <a:gd name="connsiteY4" fmla="*/ 47622 h 3124662"/>
              <a:gd name="connsiteX5" fmla="*/ 6982750 w 8705132"/>
              <a:gd name="connsiteY5" fmla="*/ 126265 h 3124662"/>
              <a:gd name="connsiteX6" fmla="*/ 8140990 w 8705132"/>
              <a:gd name="connsiteY6" fmla="*/ 588212 h 3124662"/>
              <a:gd name="connsiteX7" fmla="*/ 8704870 w 8705132"/>
              <a:gd name="connsiteY7" fmla="*/ 1504195 h 3124662"/>
              <a:gd name="connsiteX8" fmla="*/ 8080030 w 8705132"/>
              <a:gd name="connsiteY8" fmla="*/ 2676813 h 3124662"/>
              <a:gd name="connsiteX9" fmla="*/ 5931190 w 8705132"/>
              <a:gd name="connsiteY9" fmla="*/ 3121216 h 3124662"/>
              <a:gd name="connsiteX10" fmla="*/ 4864390 w 8705132"/>
              <a:gd name="connsiteY10" fmla="*/ 2825548 h 3124662"/>
              <a:gd name="connsiteX0" fmla="*/ 277150 w 8705132"/>
              <a:gd name="connsiteY0" fmla="*/ 204769 h 3100514"/>
              <a:gd name="connsiteX1" fmla="*/ 109510 w 8705132"/>
              <a:gd name="connsiteY1" fmla="*/ 2590260 h 3100514"/>
              <a:gd name="connsiteX2" fmla="*/ 2044990 w 8705132"/>
              <a:gd name="connsiteY2" fmla="*/ 2200487 h 3100514"/>
              <a:gd name="connsiteX3" fmla="*/ 2822230 w 8705132"/>
              <a:gd name="connsiteY3" fmla="*/ 772313 h 3100514"/>
              <a:gd name="connsiteX4" fmla="*/ 5245390 w 8705132"/>
              <a:gd name="connsiteY4" fmla="*/ 47622 h 3100514"/>
              <a:gd name="connsiteX5" fmla="*/ 6982750 w 8705132"/>
              <a:gd name="connsiteY5" fmla="*/ 126265 h 3100514"/>
              <a:gd name="connsiteX6" fmla="*/ 8140990 w 8705132"/>
              <a:gd name="connsiteY6" fmla="*/ 588212 h 3100514"/>
              <a:gd name="connsiteX7" fmla="*/ 8704870 w 8705132"/>
              <a:gd name="connsiteY7" fmla="*/ 1504195 h 3100514"/>
              <a:gd name="connsiteX8" fmla="*/ 8080030 w 8705132"/>
              <a:gd name="connsiteY8" fmla="*/ 2676813 h 3100514"/>
              <a:gd name="connsiteX9" fmla="*/ 6723670 w 8705132"/>
              <a:gd name="connsiteY9" fmla="*/ 3096343 h 3100514"/>
              <a:gd name="connsiteX10" fmla="*/ 4864390 w 8705132"/>
              <a:gd name="connsiteY10" fmla="*/ 2825548 h 3100514"/>
              <a:gd name="connsiteX0" fmla="*/ 277150 w 8705132"/>
              <a:gd name="connsiteY0" fmla="*/ 204769 h 3098099"/>
              <a:gd name="connsiteX1" fmla="*/ 109510 w 8705132"/>
              <a:gd name="connsiteY1" fmla="*/ 2590260 h 3098099"/>
              <a:gd name="connsiteX2" fmla="*/ 2044990 w 8705132"/>
              <a:gd name="connsiteY2" fmla="*/ 2200487 h 3098099"/>
              <a:gd name="connsiteX3" fmla="*/ 2822230 w 8705132"/>
              <a:gd name="connsiteY3" fmla="*/ 772313 h 3098099"/>
              <a:gd name="connsiteX4" fmla="*/ 5245390 w 8705132"/>
              <a:gd name="connsiteY4" fmla="*/ 47622 h 3098099"/>
              <a:gd name="connsiteX5" fmla="*/ 6982750 w 8705132"/>
              <a:gd name="connsiteY5" fmla="*/ 126265 h 3098099"/>
              <a:gd name="connsiteX6" fmla="*/ 8140990 w 8705132"/>
              <a:gd name="connsiteY6" fmla="*/ 588212 h 3098099"/>
              <a:gd name="connsiteX7" fmla="*/ 8704870 w 8705132"/>
              <a:gd name="connsiteY7" fmla="*/ 1504195 h 3098099"/>
              <a:gd name="connsiteX8" fmla="*/ 8080030 w 8705132"/>
              <a:gd name="connsiteY8" fmla="*/ 2676813 h 3098099"/>
              <a:gd name="connsiteX9" fmla="*/ 6723670 w 8705132"/>
              <a:gd name="connsiteY9" fmla="*/ 3096343 h 3098099"/>
              <a:gd name="connsiteX10" fmla="*/ 5382550 w 8705132"/>
              <a:gd name="connsiteY10" fmla="*/ 2784094 h 3098099"/>
              <a:gd name="connsiteX0" fmla="*/ 277150 w 8705132"/>
              <a:gd name="connsiteY0" fmla="*/ 204769 h 3100103"/>
              <a:gd name="connsiteX1" fmla="*/ 109510 w 8705132"/>
              <a:gd name="connsiteY1" fmla="*/ 2590260 h 3100103"/>
              <a:gd name="connsiteX2" fmla="*/ 2044990 w 8705132"/>
              <a:gd name="connsiteY2" fmla="*/ 2200487 h 3100103"/>
              <a:gd name="connsiteX3" fmla="*/ 2822230 w 8705132"/>
              <a:gd name="connsiteY3" fmla="*/ 772313 h 3100103"/>
              <a:gd name="connsiteX4" fmla="*/ 5245390 w 8705132"/>
              <a:gd name="connsiteY4" fmla="*/ 47622 h 3100103"/>
              <a:gd name="connsiteX5" fmla="*/ 6982750 w 8705132"/>
              <a:gd name="connsiteY5" fmla="*/ 126265 h 3100103"/>
              <a:gd name="connsiteX6" fmla="*/ 8140990 w 8705132"/>
              <a:gd name="connsiteY6" fmla="*/ 588212 h 3100103"/>
              <a:gd name="connsiteX7" fmla="*/ 8704870 w 8705132"/>
              <a:gd name="connsiteY7" fmla="*/ 1504195 h 3100103"/>
              <a:gd name="connsiteX8" fmla="*/ 8080030 w 8705132"/>
              <a:gd name="connsiteY8" fmla="*/ 2676813 h 3100103"/>
              <a:gd name="connsiteX9" fmla="*/ 6723670 w 8705132"/>
              <a:gd name="connsiteY9" fmla="*/ 3096343 h 3100103"/>
              <a:gd name="connsiteX10" fmla="*/ 5382550 w 8705132"/>
              <a:gd name="connsiteY10" fmla="*/ 2784094 h 310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5132" h="3100103">
                <a:moveTo>
                  <a:pt x="277150" y="204769"/>
                </a:moveTo>
                <a:cubicBezTo>
                  <a:pt x="242225" y="701746"/>
                  <a:pt x="-200370" y="2303240"/>
                  <a:pt x="109510" y="2590260"/>
                </a:cubicBezTo>
                <a:cubicBezTo>
                  <a:pt x="419390" y="2877280"/>
                  <a:pt x="1592870" y="2503478"/>
                  <a:pt x="2044990" y="2200487"/>
                </a:cubicBezTo>
                <a:cubicBezTo>
                  <a:pt x="2497110" y="1897496"/>
                  <a:pt x="2288830" y="1131124"/>
                  <a:pt x="2822230" y="772313"/>
                </a:cubicBezTo>
                <a:cubicBezTo>
                  <a:pt x="3355630" y="413502"/>
                  <a:pt x="4551970" y="155297"/>
                  <a:pt x="5245390" y="47622"/>
                </a:cubicBezTo>
                <a:cubicBezTo>
                  <a:pt x="5938810" y="-60053"/>
                  <a:pt x="6500150" y="36167"/>
                  <a:pt x="6982750" y="126265"/>
                </a:cubicBezTo>
                <a:cubicBezTo>
                  <a:pt x="7465350" y="216363"/>
                  <a:pt x="7853970" y="358557"/>
                  <a:pt x="8140990" y="588212"/>
                </a:cubicBezTo>
                <a:cubicBezTo>
                  <a:pt x="8428010" y="817867"/>
                  <a:pt x="8715030" y="1156095"/>
                  <a:pt x="8704870" y="1504195"/>
                </a:cubicBezTo>
                <a:cubicBezTo>
                  <a:pt x="8694710" y="1852295"/>
                  <a:pt x="8410230" y="2411455"/>
                  <a:pt x="8080030" y="2676813"/>
                </a:cubicBezTo>
                <a:cubicBezTo>
                  <a:pt x="7749830" y="2942171"/>
                  <a:pt x="7173250" y="3078463"/>
                  <a:pt x="6723670" y="3096343"/>
                </a:cubicBezTo>
                <a:cubicBezTo>
                  <a:pt x="6274090" y="3114223"/>
                  <a:pt x="6083590" y="3077486"/>
                  <a:pt x="5382550" y="2784094"/>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1803567" y="78858"/>
            <a:ext cx="9521109"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Fully cloud based Solution architecture</a:t>
            </a:r>
          </a:p>
        </p:txBody>
      </p:sp>
      <p:sp>
        <p:nvSpPr>
          <p:cNvPr id="5" name="TextBox 4"/>
          <p:cNvSpPr txBox="1"/>
          <p:nvPr/>
        </p:nvSpPr>
        <p:spPr>
          <a:xfrm>
            <a:off x="519059" y="2257494"/>
            <a:ext cx="1962462" cy="923330"/>
          </a:xfrm>
          <a:prstGeom prst="rect">
            <a:avLst/>
          </a:prstGeom>
          <a:noFill/>
        </p:spPr>
        <p:txBody>
          <a:bodyPr wrap="square" rtlCol="0">
            <a:spAutoFit/>
          </a:bodyPr>
          <a:lstStyle/>
          <a:p>
            <a:pPr algn="ctr"/>
            <a:r>
              <a:rPr lang="en-US" dirty="0">
                <a:solidFill>
                  <a:srgbClr val="92D050"/>
                </a:solidFill>
              </a:rPr>
              <a:t>Facebook</a:t>
            </a:r>
          </a:p>
          <a:p>
            <a:pPr algn="ctr"/>
            <a:r>
              <a:rPr lang="en-US" dirty="0"/>
              <a:t>contains the source data</a:t>
            </a:r>
          </a:p>
        </p:txBody>
      </p:sp>
      <p:grpSp>
        <p:nvGrpSpPr>
          <p:cNvPr id="8" name="Group 7"/>
          <p:cNvGrpSpPr/>
          <p:nvPr/>
        </p:nvGrpSpPr>
        <p:grpSpPr>
          <a:xfrm>
            <a:off x="2662340" y="2286403"/>
            <a:ext cx="2133299" cy="2172892"/>
            <a:chOff x="341601" y="4221585"/>
            <a:chExt cx="2133299" cy="2172892"/>
          </a:xfrm>
        </p:grpSpPr>
        <p:pic>
          <p:nvPicPr>
            <p:cNvPr id="4100" name="Picture 4" descr="Image result for cloud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09" y="4221585"/>
              <a:ext cx="1130682" cy="11306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41601" y="5471147"/>
              <a:ext cx="2133299" cy="923330"/>
            </a:xfrm>
            <a:prstGeom prst="rect">
              <a:avLst/>
            </a:prstGeom>
            <a:noFill/>
          </p:spPr>
          <p:txBody>
            <a:bodyPr wrap="square" rtlCol="0">
              <a:spAutoFit/>
            </a:bodyPr>
            <a:lstStyle/>
            <a:p>
              <a:pPr algn="ctr"/>
              <a:r>
                <a:rPr lang="en-US" dirty="0">
                  <a:solidFill>
                    <a:srgbClr val="92D050"/>
                  </a:solidFill>
                </a:rPr>
                <a:t>IBM </a:t>
              </a:r>
              <a:r>
                <a:rPr lang="en-US" dirty="0" err="1">
                  <a:solidFill>
                    <a:srgbClr val="92D050"/>
                  </a:solidFill>
                </a:rPr>
                <a:t>Cloudant</a:t>
              </a:r>
              <a:endParaRPr lang="en-US" dirty="0">
                <a:solidFill>
                  <a:srgbClr val="92D050"/>
                </a:solidFill>
              </a:endParaRPr>
            </a:p>
            <a:p>
              <a:pPr algn="ctr"/>
              <a:r>
                <a:rPr lang="en-US" dirty="0"/>
                <a:t>stores unstructured (JSON) data  </a:t>
              </a:r>
            </a:p>
          </p:txBody>
        </p:sp>
      </p:grpSp>
      <p:grpSp>
        <p:nvGrpSpPr>
          <p:cNvPr id="11" name="Group 10"/>
          <p:cNvGrpSpPr/>
          <p:nvPr/>
        </p:nvGrpSpPr>
        <p:grpSpPr>
          <a:xfrm>
            <a:off x="525829" y="4229843"/>
            <a:ext cx="2133299" cy="1748550"/>
            <a:chOff x="4199238" y="1184275"/>
            <a:chExt cx="2133299" cy="1748550"/>
          </a:xfrm>
        </p:grpSpPr>
        <p:pic>
          <p:nvPicPr>
            <p:cNvPr id="4102" name="Picture 6" descr="Image result for node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retrieves the data </a:t>
              </a:r>
            </a:p>
          </p:txBody>
        </p:sp>
      </p:grpSp>
      <p:grpSp>
        <p:nvGrpSpPr>
          <p:cNvPr id="13" name="Group 12"/>
          <p:cNvGrpSpPr/>
          <p:nvPr/>
        </p:nvGrpSpPr>
        <p:grpSpPr>
          <a:xfrm>
            <a:off x="8328904" y="1414462"/>
            <a:ext cx="3408540" cy="1246871"/>
            <a:chOff x="8358544" y="1403825"/>
            <a:chExt cx="3408540" cy="1246871"/>
          </a:xfrm>
        </p:grpSpPr>
        <p:pic>
          <p:nvPicPr>
            <p:cNvPr id="4106" name="Picture 10" descr="https://sendgrid.com/wp-content/uploads/2014/11/AlchemyAPI-logo-220-square.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633785" y="1565595"/>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language analysis </a:t>
              </a:r>
            </a:p>
          </p:txBody>
        </p:sp>
      </p:grpSp>
      <p:grpSp>
        <p:nvGrpSpPr>
          <p:cNvPr id="14" name="Group 13"/>
          <p:cNvGrpSpPr/>
          <p:nvPr/>
        </p:nvGrpSpPr>
        <p:grpSpPr>
          <a:xfrm>
            <a:off x="7641342" y="4095017"/>
            <a:ext cx="4550658" cy="1206513"/>
            <a:chOff x="7488942" y="4414149"/>
            <a:chExt cx="4550658" cy="1206513"/>
          </a:xfrm>
        </p:grpSpPr>
        <p:pic>
          <p:nvPicPr>
            <p:cNvPr id="4108" name="Picture 12" descr="Image result for watson analytic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906301" y="4555740"/>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5040023" y="4232415"/>
            <a:ext cx="2133299" cy="2372526"/>
            <a:chOff x="4430823" y="4267694"/>
            <a:chExt cx="2133299" cy="2372526"/>
          </a:xfrm>
        </p:grpSpPr>
        <p:pic>
          <p:nvPicPr>
            <p:cNvPr id="4110" name="Picture 14" descr="Image result for dashdb"/>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pic>
        <p:nvPicPr>
          <p:cNvPr id="25" name="Picture 2" descr="mage result for facebook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43" y="805348"/>
            <a:ext cx="1577626" cy="164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p:nvPr/>
        </p:nvGrpSpPr>
        <p:grpSpPr>
          <a:xfrm>
            <a:off x="5040024" y="1032121"/>
            <a:ext cx="2133299" cy="1748550"/>
            <a:chOff x="4199238" y="1184275"/>
            <a:chExt cx="2133299" cy="1748550"/>
          </a:xfrm>
        </p:grpSpPr>
        <p:pic>
          <p:nvPicPr>
            <p:cNvPr id="52" name="Picture 6" descr="Image result for node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transports the data </a:t>
              </a:r>
            </a:p>
          </p:txBody>
        </p:sp>
      </p:grpSp>
    </p:spTree>
    <p:extLst>
      <p:ext uri="{BB962C8B-B14F-4D97-AF65-F5344CB8AC3E}">
        <p14:creationId xmlns:p14="http://schemas.microsoft.com/office/powerpoint/2010/main" val="107991272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72223" y="820658"/>
            <a:ext cx="9555480" cy="5841206"/>
            <a:chOff x="1706563" y="1055688"/>
            <a:chExt cx="8686800" cy="5310187"/>
          </a:xfrm>
        </p:grpSpPr>
        <p:pic>
          <p:nvPicPr>
            <p:cNvPr id="64513"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1975" y="1674813"/>
              <a:ext cx="8545513" cy="366077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4515" name="Title 2"/>
            <p:cNvSpPr txBox="1">
              <a:spLocks/>
            </p:cNvSpPr>
            <p:nvPr/>
          </p:nvSpPr>
          <p:spPr bwMode="auto">
            <a:xfrm>
              <a:off x="1706563" y="1201738"/>
              <a:ext cx="8686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6D6E70"/>
                </a:buClr>
                <a:buSzPct val="90000"/>
                <a:buFont typeface="Wingdings" panose="05000000000000000000" pitchFamily="2" charset="2"/>
                <a:buChar char="§"/>
                <a:defRPr sz="1600">
                  <a:solidFill>
                    <a:srgbClr val="6D6E70"/>
                  </a:solidFill>
                  <a:latin typeface="Arial" panose="020B0604020202020204" pitchFamily="34" charset="0"/>
                  <a:cs typeface="Arial" panose="020B0604020202020204" pitchFamily="34" charset="0"/>
                </a:defRPr>
              </a:lvl1pPr>
              <a:lvl2pPr marL="509588" indent="-163513">
                <a:buClr>
                  <a:srgbClr val="6D6E70"/>
                </a:buClr>
                <a:buSzPct val="90000"/>
                <a:buFont typeface="Arial" panose="020B0604020202020204" pitchFamily="34" charset="0"/>
                <a:buChar char="–"/>
                <a:defRPr sz="1600">
                  <a:solidFill>
                    <a:srgbClr val="6D6E70"/>
                  </a:solidFill>
                  <a:latin typeface="Arial" panose="020B0604020202020204" pitchFamily="34" charset="0"/>
                  <a:cs typeface="Arial" panose="020B0604020202020204" pitchFamily="34" charset="0"/>
                </a:defRPr>
              </a:lvl2pPr>
              <a:lvl3pPr marL="855663" indent="-173038">
                <a:buClr>
                  <a:srgbClr val="6D6E70"/>
                </a:buClr>
                <a:buSzPct val="90000"/>
                <a:buFont typeface="Wingdings" panose="05000000000000000000" pitchFamily="2" charset="2"/>
                <a:buChar char="§"/>
                <a:defRPr sz="1600">
                  <a:solidFill>
                    <a:srgbClr val="6D6E70"/>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ClrTx/>
                <a:buSzTx/>
                <a:buFontTx/>
                <a:buNone/>
              </a:pPr>
              <a:endParaRPr lang="en-US" altLang="en-US" sz="2800">
                <a:solidFill>
                  <a:srgbClr val="191919"/>
                </a:solidFill>
              </a:endParaRPr>
            </a:p>
          </p:txBody>
        </p:sp>
        <p:sp>
          <p:nvSpPr>
            <p:cNvPr id="7" name="Up Arrow Callout 6"/>
            <p:cNvSpPr/>
            <p:nvPr/>
          </p:nvSpPr>
          <p:spPr bwMode="auto">
            <a:xfrm>
              <a:off x="2832100" y="4832350"/>
              <a:ext cx="2497138" cy="1533525"/>
            </a:xfrm>
            <a:prstGeom prst="upArrowCallout">
              <a:avLst>
                <a:gd name="adj1" fmla="val 25000"/>
                <a:gd name="adj2" fmla="val 25000"/>
                <a:gd name="adj3" fmla="val 25000"/>
                <a:gd name="adj4" fmla="val 57430"/>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a:t>
              </a:r>
              <a:r>
                <a:rPr lang="en-US">
                  <a:solidFill>
                    <a:srgbClr val="191919"/>
                  </a:solidFill>
                </a:rPr>
                <a:t>on volume of posts</a:t>
              </a:r>
              <a:endParaRPr lang="en-US" dirty="0">
                <a:solidFill>
                  <a:srgbClr val="191919"/>
                </a:solidFill>
              </a:endParaRPr>
            </a:p>
          </p:txBody>
        </p:sp>
        <p:sp>
          <p:nvSpPr>
            <p:cNvPr id="8" name="Up Arrow Callout 7"/>
            <p:cNvSpPr/>
            <p:nvPr/>
          </p:nvSpPr>
          <p:spPr bwMode="auto">
            <a:xfrm>
              <a:off x="6049963" y="4832350"/>
              <a:ext cx="3841750" cy="1533525"/>
            </a:xfrm>
            <a:prstGeom prst="upArrowCallout">
              <a:avLst>
                <a:gd name="adj1" fmla="val 25000"/>
                <a:gd name="adj2" fmla="val 25000"/>
                <a:gd name="adj3" fmla="val 25000"/>
                <a:gd name="adj4" fmla="val 57716"/>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a:t>
              </a:r>
              <a:r>
                <a:rPr lang="en-US">
                  <a:solidFill>
                    <a:srgbClr val="191919"/>
                  </a:solidFill>
                </a:rPr>
                <a:t>on average number of likes, comments and shares per post</a:t>
              </a:r>
              <a:endParaRPr lang="en-US" dirty="0">
                <a:solidFill>
                  <a:srgbClr val="191919"/>
                </a:solidFill>
              </a:endParaRPr>
            </a:p>
          </p:txBody>
        </p:sp>
        <p:sp>
          <p:nvSpPr>
            <p:cNvPr id="10" name="Down Arrow Callout 9"/>
            <p:cNvSpPr/>
            <p:nvPr/>
          </p:nvSpPr>
          <p:spPr bwMode="auto">
            <a:xfrm>
              <a:off x="4186238" y="1055688"/>
              <a:ext cx="2608262" cy="1503362"/>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Customizable comparison of several Facebook pages</a:t>
              </a:r>
            </a:p>
          </p:txBody>
        </p:sp>
      </p:grpSp>
      <p:sp>
        <p:nvSpPr>
          <p:cNvPr id="12" name="Rectangle 3"/>
          <p:cNvSpPr>
            <a:spLocks noChangeArrowheads="1"/>
          </p:cNvSpPr>
          <p:nvPr/>
        </p:nvSpPr>
        <p:spPr bwMode="auto">
          <a:xfrm>
            <a:off x="0" y="17081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3600" dirty="0">
                <a:latin typeface="Arial" panose="020B0604020202020204" pitchFamily="34" charset="0"/>
                <a:cs typeface="Arial" panose="020B0604020202020204" pitchFamily="34" charset="0"/>
              </a:rPr>
              <a:t>Solution Front-end: Trends Overview</a:t>
            </a:r>
          </a:p>
        </p:txBody>
      </p:sp>
    </p:spTree>
    <p:extLst>
      <p:ext uri="{BB962C8B-B14F-4D97-AF65-F5344CB8AC3E}">
        <p14:creationId xmlns:p14="http://schemas.microsoft.com/office/powerpoint/2010/main" val="31782134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76956" y="881618"/>
            <a:ext cx="8823801" cy="5764372"/>
            <a:chOff x="2078038" y="1158875"/>
            <a:chExt cx="8021637" cy="5240338"/>
          </a:xfrm>
        </p:grpSpPr>
        <p:pic>
          <p:nvPicPr>
            <p:cNvPr id="6553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8038" y="1995488"/>
              <a:ext cx="8021637" cy="337185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Up Arrow Callout 6"/>
            <p:cNvSpPr/>
            <p:nvPr/>
          </p:nvSpPr>
          <p:spPr bwMode="auto">
            <a:xfrm>
              <a:off x="2852738" y="4935538"/>
              <a:ext cx="2047875" cy="14636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Activity breakdown by content type</a:t>
              </a:r>
            </a:p>
          </p:txBody>
        </p:sp>
        <p:sp>
          <p:nvSpPr>
            <p:cNvPr id="8" name="Up Arrow Callout 7"/>
            <p:cNvSpPr/>
            <p:nvPr/>
          </p:nvSpPr>
          <p:spPr bwMode="auto">
            <a:xfrm>
              <a:off x="7102475" y="4935538"/>
              <a:ext cx="2049463" cy="14636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by content type</a:t>
              </a:r>
            </a:p>
          </p:txBody>
        </p:sp>
        <p:sp>
          <p:nvSpPr>
            <p:cNvPr id="3" name="Down Arrow Callout 2"/>
            <p:cNvSpPr/>
            <p:nvPr/>
          </p:nvSpPr>
          <p:spPr bwMode="auto">
            <a:xfrm>
              <a:off x="4135438" y="1158875"/>
              <a:ext cx="2608262" cy="1504950"/>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Customizable comparison of several Facebook pages</a:t>
              </a:r>
            </a:p>
          </p:txBody>
        </p:sp>
      </p:grpSp>
      <p:sp>
        <p:nvSpPr>
          <p:cNvPr id="10" name="Rectangle 3"/>
          <p:cNvSpPr>
            <a:spLocks noChangeArrowheads="1"/>
          </p:cNvSpPr>
          <p:nvPr/>
        </p:nvSpPr>
        <p:spPr bwMode="auto">
          <a:xfrm>
            <a:off x="0" y="14033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3600" dirty="0">
                <a:latin typeface="Arial" panose="020B0604020202020204" pitchFamily="34" charset="0"/>
                <a:cs typeface="Arial" panose="020B0604020202020204" pitchFamily="34" charset="0"/>
              </a:rPr>
              <a:t>Solution Front-end: Content Breakdown</a:t>
            </a:r>
          </a:p>
        </p:txBody>
      </p:sp>
    </p:spTree>
    <p:extLst>
      <p:ext uri="{BB962C8B-B14F-4D97-AF65-F5344CB8AC3E}">
        <p14:creationId xmlns:p14="http://schemas.microsoft.com/office/powerpoint/2010/main" val="146890761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2169" y="1216390"/>
            <a:ext cx="10524474" cy="5136420"/>
            <a:chOff x="1695450" y="1357313"/>
            <a:chExt cx="8697913" cy="4244975"/>
          </a:xfrm>
        </p:grpSpPr>
        <p:pic>
          <p:nvPicPr>
            <p:cNvPr id="6656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6438" y="1790700"/>
              <a:ext cx="8416925" cy="357663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Up Arrow Callout 6"/>
            <p:cNvSpPr/>
            <p:nvPr/>
          </p:nvSpPr>
          <p:spPr bwMode="auto">
            <a:xfrm>
              <a:off x="1695450" y="3998913"/>
              <a:ext cx="2398713" cy="16033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a:solidFill>
                    <a:srgbClr val="191919"/>
                  </a:solidFill>
                </a:rPr>
                <a:t>Customizable comparison of several Facebook pages</a:t>
              </a:r>
              <a:endParaRPr lang="en-US" dirty="0">
                <a:solidFill>
                  <a:srgbClr val="191919"/>
                </a:solidFill>
              </a:endParaRPr>
            </a:p>
          </p:txBody>
        </p:sp>
        <p:sp>
          <p:nvSpPr>
            <p:cNvPr id="3" name="Down Arrow Callout 2"/>
            <p:cNvSpPr/>
            <p:nvPr/>
          </p:nvSpPr>
          <p:spPr bwMode="auto">
            <a:xfrm>
              <a:off x="6194425" y="1357313"/>
              <a:ext cx="3003550" cy="1601787"/>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Overview of user engagement by content type</a:t>
              </a:r>
            </a:p>
          </p:txBody>
        </p:sp>
      </p:grpSp>
      <p:sp>
        <p:nvSpPr>
          <p:cNvPr id="10" name="Rectangle 3"/>
          <p:cNvSpPr>
            <a:spLocks noChangeArrowheads="1"/>
          </p:cNvSpPr>
          <p:nvPr/>
        </p:nvSpPr>
        <p:spPr bwMode="auto">
          <a:xfrm>
            <a:off x="0" y="155575"/>
            <a:ext cx="12192000" cy="7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4000" dirty="0">
                <a:latin typeface="Arial" panose="020B0604020202020204" pitchFamily="34" charset="0"/>
                <a:cs typeface="Arial" panose="020B0604020202020204" pitchFamily="34" charset="0"/>
              </a:rPr>
              <a:t>Solution Front-end: Content Insights</a:t>
            </a:r>
          </a:p>
        </p:txBody>
      </p:sp>
    </p:spTree>
    <p:extLst>
      <p:ext uri="{BB962C8B-B14F-4D97-AF65-F5344CB8AC3E}">
        <p14:creationId xmlns:p14="http://schemas.microsoft.com/office/powerpoint/2010/main" val="241852149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250" y="995423"/>
            <a:ext cx="7384029" cy="3671104"/>
          </a:xfrm>
        </p:spPr>
        <p:txBody>
          <a:bodyPr anchor="ctr">
            <a:normAutofit fontScale="90000"/>
          </a:bodyPr>
          <a:lstStyle/>
          <a:p>
            <a:pPr algn="ctr"/>
            <a:r>
              <a:rPr lang="en-US" sz="8900" b="1" dirty="0"/>
              <a:t>10 ways </a:t>
            </a:r>
            <a:br>
              <a:rPr lang="en-US" sz="6000" b="1" dirty="0"/>
            </a:br>
            <a:r>
              <a:rPr lang="en-US" sz="6000" dirty="0"/>
              <a:t>you may have already</a:t>
            </a:r>
            <a:br>
              <a:rPr lang="en-US" sz="6000" dirty="0"/>
            </a:br>
            <a:r>
              <a:rPr lang="en-US" sz="6000" dirty="0"/>
              <a:t>used</a:t>
            </a:r>
            <a:br>
              <a:rPr lang="en-US" sz="6000" b="1" dirty="0"/>
            </a:br>
            <a:r>
              <a:rPr lang="en-US" sz="7300" b="1" dirty="0"/>
              <a:t>IBM Watson</a:t>
            </a:r>
            <a:br>
              <a:rPr lang="en-US" sz="6000" b="1" dirty="0"/>
            </a:br>
            <a:endParaRPr lang="en-US" sz="6000" dirty="0"/>
          </a:p>
        </p:txBody>
      </p:sp>
      <p:sp>
        <p:nvSpPr>
          <p:cNvPr id="5" name="Subtitle 4"/>
          <p:cNvSpPr>
            <a:spLocks noGrp="1"/>
          </p:cNvSpPr>
          <p:nvPr>
            <p:ph type="subTitle" idx="1"/>
          </p:nvPr>
        </p:nvSpPr>
        <p:spPr>
          <a:xfrm>
            <a:off x="1736822" y="4504288"/>
            <a:ext cx="5346884" cy="1219200"/>
          </a:xfrm>
        </p:spPr>
        <p:txBody>
          <a:bodyPr/>
          <a:lstStyle/>
          <a:p>
            <a:pPr algn="ctr"/>
            <a:r>
              <a:rPr lang="en-US" b="1" dirty="0"/>
              <a:t>Technology must be like oxygen: ubiquitous, necessary and invisible.</a:t>
            </a:r>
          </a:p>
          <a:p>
            <a:pPr algn="ctr"/>
            <a:endParaRPr lang="en-US" dirty="0"/>
          </a:p>
        </p:txBody>
      </p:sp>
      <p:sp>
        <p:nvSpPr>
          <p:cNvPr id="6" name="Rectangle 5"/>
          <p:cNvSpPr/>
          <p:nvPr/>
        </p:nvSpPr>
        <p:spPr>
          <a:xfrm>
            <a:off x="146998" y="6275755"/>
            <a:ext cx="9317041" cy="369332"/>
          </a:xfrm>
          <a:prstGeom prst="rect">
            <a:avLst/>
          </a:prstGeom>
        </p:spPr>
        <p:txBody>
          <a:bodyPr wrap="square">
            <a:spAutoFit/>
          </a:bodyPr>
          <a:lstStyle/>
          <a:p>
            <a:r>
              <a:rPr lang="en-US" dirty="0"/>
              <a:t>Appeared on http://www.topbots.com/10-major-fortune-500-brands-using-ibm-watson/</a:t>
            </a:r>
          </a:p>
        </p:txBody>
      </p:sp>
    </p:spTree>
    <p:extLst>
      <p:ext uri="{BB962C8B-B14F-4D97-AF65-F5344CB8AC3E}">
        <p14:creationId xmlns:p14="http://schemas.microsoft.com/office/powerpoint/2010/main" val="42940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0740" y="1978025"/>
            <a:ext cx="7916863" cy="320198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3" name="Down Arrow Callout 2"/>
          <p:cNvSpPr/>
          <p:nvPr/>
        </p:nvSpPr>
        <p:spPr bwMode="auto">
          <a:xfrm>
            <a:off x="5585778" y="1089025"/>
            <a:ext cx="3443287" cy="1601788"/>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Overview of average values by post for 8 different forms of engagement</a:t>
            </a:r>
          </a:p>
        </p:txBody>
      </p:sp>
      <p:sp>
        <p:nvSpPr>
          <p:cNvPr id="11" name="Up Arrow Callout 10"/>
          <p:cNvSpPr/>
          <p:nvPr/>
        </p:nvSpPr>
        <p:spPr bwMode="auto">
          <a:xfrm>
            <a:off x="2277428" y="5013325"/>
            <a:ext cx="2319337" cy="1585913"/>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Customizable comparison of content types </a:t>
            </a:r>
            <a:r>
              <a:rPr lang="en-US">
                <a:solidFill>
                  <a:srgbClr val="191919"/>
                </a:solidFill>
              </a:rPr>
              <a:t>and Facebook pages</a:t>
            </a:r>
            <a:endParaRPr lang="en-US" dirty="0">
              <a:solidFill>
                <a:srgbClr val="191919"/>
              </a:solidFill>
            </a:endParaRPr>
          </a:p>
        </p:txBody>
      </p:sp>
      <p:sp>
        <p:nvSpPr>
          <p:cNvPr id="13" name="Up Arrow Callout 12"/>
          <p:cNvSpPr/>
          <p:nvPr/>
        </p:nvSpPr>
        <p:spPr bwMode="auto">
          <a:xfrm>
            <a:off x="7427278" y="4895850"/>
            <a:ext cx="2319337" cy="1585913"/>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Insights on the most relevant emotions </a:t>
            </a:r>
            <a:r>
              <a:rPr lang="en-US">
                <a:solidFill>
                  <a:srgbClr val="191919"/>
                </a:solidFill>
              </a:rPr>
              <a:t>covered in the posts</a:t>
            </a:r>
            <a:endParaRPr lang="en-US" dirty="0">
              <a:solidFill>
                <a:srgbClr val="191919"/>
              </a:solidFill>
            </a:endParaRPr>
          </a:p>
        </p:txBody>
      </p:sp>
      <p:sp>
        <p:nvSpPr>
          <p:cNvPr id="10" name="Rectangle 3"/>
          <p:cNvSpPr>
            <a:spLocks noChangeArrowheads="1"/>
          </p:cNvSpPr>
          <p:nvPr/>
        </p:nvSpPr>
        <p:spPr bwMode="auto">
          <a:xfrm>
            <a:off x="0" y="64135"/>
            <a:ext cx="12192000" cy="7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4000" dirty="0">
                <a:latin typeface="Arial" panose="020B0604020202020204" pitchFamily="34" charset="0"/>
                <a:cs typeface="Arial" panose="020B0604020202020204" pitchFamily="34" charset="0"/>
              </a:rPr>
              <a:t>Solution Front-end: User Engagement</a:t>
            </a:r>
          </a:p>
        </p:txBody>
      </p:sp>
    </p:spTree>
    <p:extLst>
      <p:ext uri="{BB962C8B-B14F-4D97-AF65-F5344CB8AC3E}">
        <p14:creationId xmlns:p14="http://schemas.microsoft.com/office/powerpoint/2010/main" val="26731236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065491" y="2590802"/>
            <a:ext cx="10907799" cy="2819400"/>
          </a:xfrm>
        </p:spPr>
        <p:txBody>
          <a:bodyPr/>
          <a:lstStyle/>
          <a:p>
            <a:pPr>
              <a:defRPr/>
            </a:pPr>
            <a:r>
              <a:rPr lang="en-US" b="1" dirty="0"/>
              <a:t>Cognitive Engagement and Attrition Reporting (CEAR)</a:t>
            </a:r>
          </a:p>
        </p:txBody>
      </p:sp>
      <p:sp>
        <p:nvSpPr>
          <p:cNvPr id="3" name="Text Placeholder 2"/>
          <p:cNvSpPr>
            <a:spLocks noGrp="1"/>
          </p:cNvSpPr>
          <p:nvPr>
            <p:ph type="body" idx="1"/>
          </p:nvPr>
        </p:nvSpPr>
        <p:spPr>
          <a:xfrm>
            <a:off x="1065490" y="5410202"/>
            <a:ext cx="9328189" cy="609601"/>
          </a:xfrm>
        </p:spPr>
        <p:txBody>
          <a:bodyPr>
            <a:normAutofit fontScale="85000" lnSpcReduction="20000"/>
          </a:bodyPr>
          <a:lstStyle/>
          <a:p>
            <a:pPr>
              <a:buFont typeface="Arial" charset="0"/>
              <a:buNone/>
              <a:defRPr/>
            </a:pPr>
            <a:endParaRPr lang="en-US" sz="2800" b="1" dirty="0"/>
          </a:p>
          <a:p>
            <a:pPr>
              <a:buFont typeface="Arial" charset="0"/>
              <a:buNone/>
              <a:defRPr/>
            </a:pPr>
            <a:r>
              <a:rPr lang="en-US" sz="2800" b="1" dirty="0"/>
              <a:t>A True Cognitive application</a:t>
            </a:r>
          </a:p>
        </p:txBody>
      </p:sp>
    </p:spTree>
    <p:extLst>
      <p:ext uri="{BB962C8B-B14F-4D97-AF65-F5344CB8AC3E}">
        <p14:creationId xmlns:p14="http://schemas.microsoft.com/office/powerpoint/2010/main" val="10893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236776" y="220252"/>
            <a:ext cx="11562131" cy="434478"/>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200" dirty="0">
                <a:solidFill>
                  <a:schemeClr val="tx1"/>
                </a:solidFill>
              </a:rPr>
              <a:t>On average, a STS newcomer is </a:t>
            </a:r>
            <a:r>
              <a:rPr lang="en-US" sz="3200" b="1" dirty="0">
                <a:solidFill>
                  <a:schemeClr val="tx1"/>
                </a:solidFill>
              </a:rPr>
              <a:t>80% less productive</a:t>
            </a:r>
            <a:r>
              <a:rPr lang="en-US" sz="3200" dirty="0">
                <a:solidFill>
                  <a:schemeClr val="tx1"/>
                </a:solidFill>
              </a:rPr>
              <a:t> than an experienced employee during the 6-month adaptation period </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733" y="1707493"/>
            <a:ext cx="8820554" cy="4632377"/>
          </a:xfrm>
          <a:prstGeom prst="rect">
            <a:avLst/>
          </a:prstGeom>
        </p:spPr>
      </p:pic>
    </p:spTree>
    <p:extLst>
      <p:ext uri="{BB962C8B-B14F-4D97-AF65-F5344CB8AC3E}">
        <p14:creationId xmlns:p14="http://schemas.microsoft.com/office/powerpoint/2010/main" val="15578247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00445" y="113252"/>
            <a:ext cx="11562131"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600" dirty="0">
                <a:solidFill>
                  <a:schemeClr val="tx1"/>
                </a:solidFill>
              </a:rPr>
              <a:t>On average, each attrition has a cost in productivity loss of </a:t>
            </a:r>
            <a:r>
              <a:rPr lang="en-US" sz="3600" b="1" dirty="0">
                <a:solidFill>
                  <a:schemeClr val="tx1"/>
                </a:solidFill>
              </a:rPr>
              <a:t>0,34 FTE </a:t>
            </a:r>
            <a:r>
              <a:rPr lang="en-US" sz="3600" dirty="0">
                <a:solidFill>
                  <a:schemeClr val="tx1"/>
                </a:solidFill>
              </a:rPr>
              <a:t>for the STS organization</a:t>
            </a:r>
          </a:p>
        </p:txBody>
      </p:sp>
      <p:sp>
        <p:nvSpPr>
          <p:cNvPr id="3" name="TextBox 2"/>
          <p:cNvSpPr txBox="1"/>
          <p:nvPr/>
        </p:nvSpPr>
        <p:spPr>
          <a:xfrm>
            <a:off x="516680" y="1398973"/>
            <a:ext cx="8999067" cy="461665"/>
          </a:xfrm>
          <a:prstGeom prst="rect">
            <a:avLst/>
          </a:prstGeom>
          <a:noFill/>
        </p:spPr>
        <p:txBody>
          <a:bodyPr wrap="none" rtlCol="0">
            <a:spAutoFit/>
          </a:bodyPr>
          <a:lstStyle/>
          <a:p>
            <a:r>
              <a:rPr lang="en-US" sz="2400" b="1" dirty="0"/>
              <a:t>Interview conducted by Hiring managers &amp; Team leader +follow-up</a:t>
            </a:r>
          </a:p>
        </p:txBody>
      </p:sp>
      <p:sp>
        <p:nvSpPr>
          <p:cNvPr id="8" name="TextBox 7"/>
          <p:cNvSpPr txBox="1"/>
          <p:nvPr/>
        </p:nvSpPr>
        <p:spPr>
          <a:xfrm>
            <a:off x="516680" y="2944517"/>
            <a:ext cx="7592720" cy="461665"/>
          </a:xfrm>
          <a:prstGeom prst="rect">
            <a:avLst/>
          </a:prstGeom>
          <a:noFill/>
        </p:spPr>
        <p:txBody>
          <a:bodyPr wrap="none" rtlCol="0">
            <a:spAutoFit/>
          </a:bodyPr>
          <a:lstStyle/>
          <a:p>
            <a:r>
              <a:rPr lang="en-US" sz="2400" b="1" dirty="0"/>
              <a:t>Newcomers' productivity loss during adaptation period</a:t>
            </a:r>
          </a:p>
        </p:txBody>
      </p:sp>
      <p:sp>
        <p:nvSpPr>
          <p:cNvPr id="9" name="TextBox 8"/>
          <p:cNvSpPr txBox="1"/>
          <p:nvPr/>
        </p:nvSpPr>
        <p:spPr>
          <a:xfrm>
            <a:off x="516680" y="4736282"/>
            <a:ext cx="5192447" cy="461665"/>
          </a:xfrm>
          <a:prstGeom prst="rect">
            <a:avLst/>
          </a:prstGeom>
          <a:noFill/>
        </p:spPr>
        <p:txBody>
          <a:bodyPr wrap="none" rtlCol="0">
            <a:spAutoFit/>
          </a:bodyPr>
          <a:lstStyle/>
          <a:p>
            <a:r>
              <a:rPr lang="en-US" sz="2400" b="1" dirty="0"/>
              <a:t>Education of newcomer by focal point</a:t>
            </a:r>
          </a:p>
        </p:txBody>
      </p:sp>
      <p:sp>
        <p:nvSpPr>
          <p:cNvPr id="10" name="TextBox 9"/>
          <p:cNvSpPr txBox="1"/>
          <p:nvPr/>
        </p:nvSpPr>
        <p:spPr>
          <a:xfrm>
            <a:off x="1032492" y="1987079"/>
            <a:ext cx="3703450" cy="830997"/>
          </a:xfrm>
          <a:prstGeom prst="rect">
            <a:avLst/>
          </a:prstGeom>
          <a:noFill/>
        </p:spPr>
        <p:txBody>
          <a:bodyPr wrap="none" rtlCol="0">
            <a:spAutoFit/>
          </a:bodyPr>
          <a:lstStyle/>
          <a:p>
            <a:r>
              <a:rPr lang="en-US" sz="1600" dirty="0"/>
              <a:t>(60-min interviews + 15 mins follow-up) * </a:t>
            </a:r>
          </a:p>
          <a:p>
            <a:r>
              <a:rPr lang="en-US" sz="1600" dirty="0"/>
              <a:t>3 candidates * </a:t>
            </a:r>
          </a:p>
          <a:p>
            <a:r>
              <a:rPr lang="en-US" sz="1600" dirty="0"/>
              <a:t>2 </a:t>
            </a:r>
            <a:r>
              <a:rPr lang="en-US" sz="1600" dirty="0" err="1"/>
              <a:t>atendees</a:t>
            </a:r>
            <a:endParaRPr lang="en-US" sz="1600" dirty="0"/>
          </a:p>
        </p:txBody>
      </p:sp>
      <p:sp>
        <p:nvSpPr>
          <p:cNvPr id="11" name="TextBox 10"/>
          <p:cNvSpPr txBox="1"/>
          <p:nvPr/>
        </p:nvSpPr>
        <p:spPr>
          <a:xfrm>
            <a:off x="1032492" y="3532623"/>
            <a:ext cx="5118369" cy="1077218"/>
          </a:xfrm>
          <a:prstGeom prst="rect">
            <a:avLst/>
          </a:prstGeom>
          <a:noFill/>
        </p:spPr>
        <p:txBody>
          <a:bodyPr wrap="square" rtlCol="0">
            <a:spAutoFit/>
          </a:bodyPr>
          <a:lstStyle/>
          <a:p>
            <a:r>
              <a:rPr lang="en-US" sz="1600" dirty="0"/>
              <a:t>(20 working days/month) *</a:t>
            </a:r>
          </a:p>
          <a:p>
            <a:r>
              <a:rPr lang="en-US" sz="1600" dirty="0"/>
              <a:t> (8 working hours /day)  * </a:t>
            </a:r>
          </a:p>
          <a:p>
            <a:r>
              <a:rPr lang="en-US" sz="1600" dirty="0"/>
              <a:t>(80% productivity loss during adaptation period) * </a:t>
            </a:r>
          </a:p>
          <a:p>
            <a:r>
              <a:rPr lang="en-US" sz="1600" dirty="0"/>
              <a:t>(3 month average adaptation period)</a:t>
            </a:r>
          </a:p>
        </p:txBody>
      </p:sp>
      <p:sp>
        <p:nvSpPr>
          <p:cNvPr id="12" name="TextBox 11"/>
          <p:cNvSpPr txBox="1"/>
          <p:nvPr/>
        </p:nvSpPr>
        <p:spPr>
          <a:xfrm>
            <a:off x="1032492" y="5324388"/>
            <a:ext cx="5118369" cy="830997"/>
          </a:xfrm>
          <a:prstGeom prst="rect">
            <a:avLst/>
          </a:prstGeom>
          <a:noFill/>
        </p:spPr>
        <p:txBody>
          <a:bodyPr wrap="square" rtlCol="0">
            <a:spAutoFit/>
          </a:bodyPr>
          <a:lstStyle/>
          <a:p>
            <a:r>
              <a:rPr lang="en-US" sz="1600" dirty="0"/>
              <a:t>(20 working days/month) *</a:t>
            </a:r>
          </a:p>
          <a:p>
            <a:r>
              <a:rPr lang="en-US" sz="1600" dirty="0"/>
              <a:t> (3 working hours /day)  * </a:t>
            </a:r>
          </a:p>
          <a:p>
            <a:r>
              <a:rPr lang="en-US" sz="1600" dirty="0"/>
              <a:t>(3 month average adaptation period)</a:t>
            </a:r>
          </a:p>
        </p:txBody>
      </p:sp>
      <p:cxnSp>
        <p:nvCxnSpPr>
          <p:cNvPr id="14" name="Straight Connector 13"/>
          <p:cNvCxnSpPr/>
          <p:nvPr/>
        </p:nvCxnSpPr>
        <p:spPr>
          <a:xfrm>
            <a:off x="8393723" y="1931679"/>
            <a:ext cx="0" cy="4304998"/>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393723" y="2110154"/>
            <a:ext cx="336295"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93723" y="3763565"/>
            <a:ext cx="1617785"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393723" y="5324388"/>
            <a:ext cx="94974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719080" y="2135459"/>
            <a:ext cx="1643399" cy="584775"/>
          </a:xfrm>
          <a:prstGeom prst="rect">
            <a:avLst/>
          </a:prstGeom>
          <a:noFill/>
        </p:spPr>
        <p:txBody>
          <a:bodyPr wrap="none" rtlCol="0">
            <a:spAutoFit/>
          </a:bodyPr>
          <a:lstStyle/>
          <a:p>
            <a:r>
              <a:rPr lang="en-US" sz="3200" dirty="0"/>
              <a:t>0.01 FTE</a:t>
            </a:r>
          </a:p>
        </p:txBody>
      </p:sp>
      <p:sp>
        <p:nvSpPr>
          <p:cNvPr id="19" name="TextBox 18"/>
          <p:cNvSpPr txBox="1"/>
          <p:nvPr/>
        </p:nvSpPr>
        <p:spPr>
          <a:xfrm>
            <a:off x="10011508" y="3743929"/>
            <a:ext cx="1631344" cy="584775"/>
          </a:xfrm>
          <a:prstGeom prst="rect">
            <a:avLst/>
          </a:prstGeom>
          <a:noFill/>
        </p:spPr>
        <p:txBody>
          <a:bodyPr wrap="none" rtlCol="0">
            <a:spAutoFit/>
          </a:bodyPr>
          <a:lstStyle/>
          <a:p>
            <a:r>
              <a:rPr lang="en-US" sz="3200" dirty="0"/>
              <a:t>0.23 FTE</a:t>
            </a:r>
          </a:p>
        </p:txBody>
      </p:sp>
      <p:sp>
        <p:nvSpPr>
          <p:cNvPr id="20" name="TextBox 19"/>
          <p:cNvSpPr txBox="1"/>
          <p:nvPr/>
        </p:nvSpPr>
        <p:spPr>
          <a:xfrm>
            <a:off x="9434921" y="5324388"/>
            <a:ext cx="1616148" cy="584775"/>
          </a:xfrm>
          <a:prstGeom prst="rect">
            <a:avLst/>
          </a:prstGeom>
          <a:noFill/>
        </p:spPr>
        <p:txBody>
          <a:bodyPr wrap="none" rtlCol="0">
            <a:spAutoFit/>
          </a:bodyPr>
          <a:lstStyle/>
          <a:p>
            <a:r>
              <a:rPr lang="en-US" sz="3200" dirty="0"/>
              <a:t>0.11 FTE</a:t>
            </a:r>
          </a:p>
        </p:txBody>
      </p:sp>
    </p:spTree>
    <p:extLst>
      <p:ext uri="{BB962C8B-B14F-4D97-AF65-F5344CB8AC3E}">
        <p14:creationId xmlns:p14="http://schemas.microsoft.com/office/powerpoint/2010/main" val="24072214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p:cNvSpPr/>
          <p:nvPr/>
        </p:nvSpPr>
        <p:spPr>
          <a:xfrm>
            <a:off x="551637" y="2224425"/>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p:cNvSpPr/>
          <p:nvPr/>
        </p:nvSpPr>
        <p:spPr>
          <a:xfrm>
            <a:off x="551637" y="3337527"/>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551637" y="4415904"/>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p:cNvSpPr/>
          <p:nvPr/>
        </p:nvSpPr>
        <p:spPr>
          <a:xfrm>
            <a:off x="551637" y="5505856"/>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551637" y="1111323"/>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66" y="1197670"/>
            <a:ext cx="926258" cy="7748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77" y="2320786"/>
            <a:ext cx="930621" cy="771862"/>
          </a:xfrm>
          <a:prstGeom prst="rect">
            <a:avLst/>
          </a:prstGeom>
        </p:spPr>
      </p:pic>
      <p:sp>
        <p:nvSpPr>
          <p:cNvPr id="12" name="Rounded Rectangle 11"/>
          <p:cNvSpPr/>
          <p:nvPr/>
        </p:nvSpPr>
        <p:spPr bwMode="auto">
          <a:xfrm>
            <a:off x="564317" y="2196406"/>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14" name="Rounded Rectangle 13"/>
          <p:cNvSpPr/>
          <p:nvPr/>
        </p:nvSpPr>
        <p:spPr bwMode="auto">
          <a:xfrm>
            <a:off x="547876" y="3290077"/>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pic>
        <p:nvPicPr>
          <p:cNvPr id="15" name="Picture 2" descr="mage result for conversation symb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905" y="3421193"/>
            <a:ext cx="913894" cy="730564"/>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bwMode="auto">
          <a:xfrm>
            <a:off x="547876" y="4383748"/>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19" name="Rounded Rectangle 18"/>
          <p:cNvSpPr/>
          <p:nvPr/>
        </p:nvSpPr>
        <p:spPr bwMode="auto">
          <a:xfrm>
            <a:off x="530624" y="5477419"/>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pic>
        <p:nvPicPr>
          <p:cNvPr id="20" name="Picture 6" descr="mage result for chart descendi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519" y="5610515"/>
            <a:ext cx="982197" cy="755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8999" y="1235989"/>
            <a:ext cx="9254049" cy="707886"/>
          </a:xfrm>
          <a:prstGeom prst="rect">
            <a:avLst/>
          </a:prstGeom>
          <a:noFill/>
          <a:effectLst/>
        </p:spPr>
        <p:txBody>
          <a:bodyPr wrap="square" rtlCol="0">
            <a:spAutoFit/>
          </a:bodyPr>
          <a:lstStyle/>
          <a:p>
            <a:r>
              <a:rPr lang="en-US" sz="2000" b="1" dirty="0"/>
              <a:t>IDENTIFY </a:t>
            </a:r>
            <a:r>
              <a:rPr lang="en-US" sz="2000" dirty="0"/>
              <a:t>– Managers identify employees </a:t>
            </a:r>
          </a:p>
          <a:p>
            <a:r>
              <a:rPr lang="en-US" sz="2000" dirty="0"/>
              <a:t>with high/critical attrition risk in CEAR dashboard</a:t>
            </a:r>
          </a:p>
        </p:txBody>
      </p:sp>
      <p:sp>
        <p:nvSpPr>
          <p:cNvPr id="23" name="TextBox 22"/>
          <p:cNvSpPr txBox="1"/>
          <p:nvPr/>
        </p:nvSpPr>
        <p:spPr>
          <a:xfrm>
            <a:off x="1868999" y="2329343"/>
            <a:ext cx="9520489" cy="707886"/>
          </a:xfrm>
          <a:prstGeom prst="rect">
            <a:avLst/>
          </a:prstGeom>
          <a:noFill/>
          <a:effectLst/>
        </p:spPr>
        <p:txBody>
          <a:bodyPr wrap="square" rtlCol="0">
            <a:spAutoFit/>
          </a:bodyPr>
          <a:lstStyle/>
          <a:p>
            <a:r>
              <a:rPr lang="en-US" sz="2000" b="1" dirty="0"/>
              <a:t>ANALYZE </a:t>
            </a:r>
            <a:r>
              <a:rPr lang="en-US" sz="2000" dirty="0"/>
              <a:t>– Managers are provided with likely reasons for leaving based on the employee profile, as well as historical results on employee feedback including sentiment analysis.</a:t>
            </a:r>
          </a:p>
        </p:txBody>
      </p:sp>
      <p:sp>
        <p:nvSpPr>
          <p:cNvPr id="24" name="TextBox 23"/>
          <p:cNvSpPr txBox="1"/>
          <p:nvPr/>
        </p:nvSpPr>
        <p:spPr>
          <a:xfrm>
            <a:off x="1868999" y="3421193"/>
            <a:ext cx="9254049" cy="707886"/>
          </a:xfrm>
          <a:prstGeom prst="rect">
            <a:avLst/>
          </a:prstGeom>
          <a:noFill/>
        </p:spPr>
        <p:txBody>
          <a:bodyPr wrap="square" rtlCol="0">
            <a:spAutoFit/>
          </a:bodyPr>
          <a:lstStyle/>
          <a:p>
            <a:r>
              <a:rPr lang="en-US" sz="2000" b="1" dirty="0"/>
              <a:t>ENGAGE </a:t>
            </a:r>
            <a:r>
              <a:rPr lang="en-US" sz="2000" dirty="0"/>
              <a:t>– Managers engage with employees at risk in order to get a better understanding of motivation factors and current satisfaction level.</a:t>
            </a:r>
          </a:p>
        </p:txBody>
      </p:sp>
      <p:sp>
        <p:nvSpPr>
          <p:cNvPr id="25" name="TextBox 24"/>
          <p:cNvSpPr txBox="1"/>
          <p:nvPr/>
        </p:nvSpPr>
        <p:spPr>
          <a:xfrm>
            <a:off x="1868997" y="4538073"/>
            <a:ext cx="9254049" cy="707886"/>
          </a:xfrm>
          <a:prstGeom prst="rect">
            <a:avLst/>
          </a:prstGeom>
          <a:noFill/>
        </p:spPr>
        <p:txBody>
          <a:bodyPr wrap="square" rtlCol="0">
            <a:spAutoFit/>
          </a:bodyPr>
          <a:lstStyle/>
          <a:p>
            <a:r>
              <a:rPr lang="en-US" sz="2000" b="1" dirty="0"/>
              <a:t>MITIGATE </a:t>
            </a:r>
            <a:r>
              <a:rPr lang="en-US" sz="2000" dirty="0"/>
              <a:t>– Based on all information collected, Managers take action to mitigate the attrition risk of the employees</a:t>
            </a:r>
          </a:p>
        </p:txBody>
      </p:sp>
      <p:sp>
        <p:nvSpPr>
          <p:cNvPr id="26" name="TextBox 25"/>
          <p:cNvSpPr txBox="1"/>
          <p:nvPr/>
        </p:nvSpPr>
        <p:spPr>
          <a:xfrm>
            <a:off x="1868997" y="5607920"/>
            <a:ext cx="9400748" cy="707886"/>
          </a:xfrm>
          <a:prstGeom prst="rect">
            <a:avLst/>
          </a:prstGeom>
          <a:noFill/>
        </p:spPr>
        <p:txBody>
          <a:bodyPr wrap="square" rtlCol="0">
            <a:spAutoFit/>
          </a:bodyPr>
          <a:lstStyle/>
          <a:p>
            <a:r>
              <a:rPr lang="en-US" sz="2000" b="1" dirty="0"/>
              <a:t>VALIDATE </a:t>
            </a:r>
            <a:r>
              <a:rPr lang="en-US" sz="2000" dirty="0"/>
              <a:t>– Project team tracks tool adoption, measuring and validating its impact on attrition results on a quarterly basis</a:t>
            </a:r>
          </a:p>
        </p:txBody>
      </p:sp>
      <p:sp>
        <p:nvSpPr>
          <p:cNvPr id="27" name="Rounded Rectangle 26"/>
          <p:cNvSpPr/>
          <p:nvPr/>
        </p:nvSpPr>
        <p:spPr bwMode="auto">
          <a:xfrm>
            <a:off x="530624" y="1102735"/>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29" name="Title 2"/>
          <p:cNvSpPr txBox="1">
            <a:spLocks/>
          </p:cNvSpPr>
          <p:nvPr/>
        </p:nvSpPr>
        <p:spPr>
          <a:xfrm>
            <a:off x="-526344" y="280649"/>
            <a:ext cx="12718344"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4000" dirty="0">
                <a:solidFill>
                  <a:schemeClr val="tx1"/>
                </a:solidFill>
              </a:rPr>
              <a:t>CEAR 5-step Approach</a:t>
            </a:r>
          </a:p>
        </p:txBody>
      </p:sp>
      <p:pic>
        <p:nvPicPr>
          <p:cNvPr id="5122" name="Picture 2" descr="Image result for movie symbol"/>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09189" y="4525224"/>
            <a:ext cx="1014757" cy="69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02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7548" y="244720"/>
            <a:ext cx="11458446" cy="6463308"/>
          </a:xfrm>
          <a:prstGeom prst="rect">
            <a:avLst/>
          </a:prstGeom>
        </p:spPr>
        <p:txBody>
          <a:bodyPr wrap="square">
            <a:spAutoFit/>
          </a:bodyPr>
          <a:lstStyle/>
          <a:p>
            <a:pPr algn="just"/>
            <a:r>
              <a:rPr lang="en-US" dirty="0"/>
              <a:t>CEAR is a cognitive solution that leverages the analysis of structured and unstructured data to provide People Managers with early insights into potential attrition scenarios, by estimating the employee attrition risk and pointing at potential reasons for leaving based on the employee profile.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The solution allows People Managers to take early action and prevent top talents from leaving the company, moving from a reactive to a proactive approach when managing attrition.</a:t>
            </a:r>
          </a:p>
        </p:txBody>
      </p:sp>
      <p:sp>
        <p:nvSpPr>
          <p:cNvPr id="13" name="Rounded Rectangle 12"/>
          <p:cNvSpPr/>
          <p:nvPr/>
        </p:nvSpPr>
        <p:spPr bwMode="auto">
          <a:xfrm>
            <a:off x="1388963" y="1799422"/>
            <a:ext cx="3963240" cy="3898047"/>
          </a:xfrm>
          <a:prstGeom prst="round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rgbClr val="191919"/>
              </a:solidFill>
              <a:latin typeface="HelvNeue Light for IBM" pitchFamily="34" charset="0"/>
            </a:endParaRPr>
          </a:p>
        </p:txBody>
      </p:sp>
      <p:sp>
        <p:nvSpPr>
          <p:cNvPr id="5" name="Rounded Rectangle 4"/>
          <p:cNvSpPr/>
          <p:nvPr/>
        </p:nvSpPr>
        <p:spPr bwMode="auto">
          <a:xfrm>
            <a:off x="2100535" y="2666158"/>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Newcomers’ adaptation period</a:t>
            </a:r>
          </a:p>
        </p:txBody>
      </p:sp>
      <p:sp>
        <p:nvSpPr>
          <p:cNvPr id="6" name="Rounded Rectangle 5"/>
          <p:cNvSpPr/>
          <p:nvPr/>
        </p:nvSpPr>
        <p:spPr bwMode="auto">
          <a:xfrm>
            <a:off x="2100535" y="2158049"/>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Interviewing costs</a:t>
            </a:r>
          </a:p>
        </p:txBody>
      </p:sp>
      <p:sp>
        <p:nvSpPr>
          <p:cNvPr id="7" name="Rounded Rectangle 6"/>
          <p:cNvSpPr/>
          <p:nvPr/>
        </p:nvSpPr>
        <p:spPr bwMode="auto">
          <a:xfrm>
            <a:off x="2100535" y="3174267"/>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Training costs</a:t>
            </a:r>
          </a:p>
        </p:txBody>
      </p:sp>
      <p:sp>
        <p:nvSpPr>
          <p:cNvPr id="11" name="TextBox 10"/>
          <p:cNvSpPr txBox="1"/>
          <p:nvPr/>
        </p:nvSpPr>
        <p:spPr>
          <a:xfrm rot="16200000">
            <a:off x="1176256" y="2715859"/>
            <a:ext cx="1123000" cy="369332"/>
          </a:xfrm>
          <a:prstGeom prst="rect">
            <a:avLst/>
          </a:prstGeom>
          <a:noFill/>
        </p:spPr>
        <p:txBody>
          <a:bodyPr wrap="none" rtlCol="0">
            <a:spAutoFit/>
          </a:bodyPr>
          <a:lstStyle/>
          <a:p>
            <a:r>
              <a:rPr lang="en-US" dirty="0"/>
              <a:t>Hard Cost</a:t>
            </a:r>
          </a:p>
        </p:txBody>
      </p:sp>
      <p:sp>
        <p:nvSpPr>
          <p:cNvPr id="8" name="Rounded Rectangle 7"/>
          <p:cNvSpPr/>
          <p:nvPr/>
        </p:nvSpPr>
        <p:spPr bwMode="auto">
          <a:xfrm>
            <a:off x="2100177" y="4358406"/>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Talent &amp; knowledge loss</a:t>
            </a:r>
          </a:p>
        </p:txBody>
      </p:sp>
      <p:sp>
        <p:nvSpPr>
          <p:cNvPr id="9" name="Rounded Rectangle 8"/>
          <p:cNvSpPr/>
          <p:nvPr/>
        </p:nvSpPr>
        <p:spPr bwMode="auto">
          <a:xfrm>
            <a:off x="2100177" y="3839868"/>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Lower engagement</a:t>
            </a:r>
          </a:p>
        </p:txBody>
      </p:sp>
      <p:sp>
        <p:nvSpPr>
          <p:cNvPr id="10" name="Rounded Rectangle 9"/>
          <p:cNvSpPr/>
          <p:nvPr/>
        </p:nvSpPr>
        <p:spPr bwMode="auto">
          <a:xfrm>
            <a:off x="2100177" y="4875407"/>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Brand impact</a:t>
            </a:r>
          </a:p>
        </p:txBody>
      </p:sp>
      <p:sp>
        <p:nvSpPr>
          <p:cNvPr id="12" name="TextBox 11"/>
          <p:cNvSpPr txBox="1"/>
          <p:nvPr/>
        </p:nvSpPr>
        <p:spPr>
          <a:xfrm rot="16200000">
            <a:off x="1208317" y="4397586"/>
            <a:ext cx="1058880" cy="369332"/>
          </a:xfrm>
          <a:prstGeom prst="rect">
            <a:avLst/>
          </a:prstGeom>
          <a:noFill/>
        </p:spPr>
        <p:txBody>
          <a:bodyPr wrap="none" rtlCol="0">
            <a:spAutoFit/>
          </a:bodyPr>
          <a:lstStyle/>
          <a:p>
            <a:r>
              <a:rPr lang="en-US" dirty="0"/>
              <a:t>Soft Cost</a:t>
            </a:r>
          </a:p>
        </p:txBody>
      </p:sp>
      <p:sp>
        <p:nvSpPr>
          <p:cNvPr id="36" name="TextBox 35"/>
          <p:cNvSpPr txBox="1"/>
          <p:nvPr/>
        </p:nvSpPr>
        <p:spPr>
          <a:xfrm>
            <a:off x="1925171" y="1382792"/>
            <a:ext cx="2922082" cy="369332"/>
          </a:xfrm>
          <a:prstGeom prst="rect">
            <a:avLst/>
          </a:prstGeom>
          <a:noFill/>
        </p:spPr>
        <p:txBody>
          <a:bodyPr wrap="none" rtlCol="0">
            <a:spAutoFit/>
          </a:bodyPr>
          <a:lstStyle/>
          <a:p>
            <a:r>
              <a:rPr lang="en-US" b="1" dirty="0"/>
              <a:t>Business Problem: Attrition</a:t>
            </a:r>
          </a:p>
        </p:txBody>
      </p:sp>
      <p:sp>
        <p:nvSpPr>
          <p:cNvPr id="44" name="TextBox 43"/>
          <p:cNvSpPr txBox="1"/>
          <p:nvPr/>
        </p:nvSpPr>
        <p:spPr>
          <a:xfrm>
            <a:off x="6997232" y="1362166"/>
            <a:ext cx="1859805" cy="369332"/>
          </a:xfrm>
          <a:prstGeom prst="rect">
            <a:avLst/>
          </a:prstGeom>
          <a:noFill/>
        </p:spPr>
        <p:txBody>
          <a:bodyPr wrap="none" rtlCol="0">
            <a:spAutoFit/>
          </a:bodyPr>
          <a:lstStyle/>
          <a:p>
            <a:r>
              <a:rPr lang="en-US" b="1" dirty="0"/>
              <a:t>Data for solution</a:t>
            </a:r>
          </a:p>
        </p:txBody>
      </p:sp>
      <p:grpSp>
        <p:nvGrpSpPr>
          <p:cNvPr id="51" name="Group 50"/>
          <p:cNvGrpSpPr/>
          <p:nvPr/>
        </p:nvGrpSpPr>
        <p:grpSpPr>
          <a:xfrm>
            <a:off x="5477798" y="1813599"/>
            <a:ext cx="4782911" cy="3883870"/>
            <a:chOff x="3725406" y="1251575"/>
            <a:chExt cx="4782911" cy="3883870"/>
          </a:xfrm>
        </p:grpSpPr>
        <p:sp>
          <p:nvSpPr>
            <p:cNvPr id="45" name="Rounded Rectangle 44"/>
            <p:cNvSpPr/>
            <p:nvPr/>
          </p:nvSpPr>
          <p:spPr bwMode="auto">
            <a:xfrm>
              <a:off x="3725406" y="1251575"/>
              <a:ext cx="4782911" cy="388387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1600" dirty="0">
                <a:solidFill>
                  <a:srgbClr val="191919"/>
                </a:solidFill>
                <a:latin typeface="HelvNeue Light for IBM" pitchFamily="34" charset="0"/>
              </a:endParaRPr>
            </a:p>
          </p:txBody>
        </p:sp>
        <p:grpSp>
          <p:nvGrpSpPr>
            <p:cNvPr id="35" name="Group 34"/>
            <p:cNvGrpSpPr/>
            <p:nvPr/>
          </p:nvGrpSpPr>
          <p:grpSpPr>
            <a:xfrm>
              <a:off x="3976712" y="3289592"/>
              <a:ext cx="4273925" cy="1566103"/>
              <a:chOff x="2878832" y="4965100"/>
              <a:chExt cx="4602605" cy="1865815"/>
            </a:xfrm>
          </p:grpSpPr>
          <p:sp>
            <p:nvSpPr>
              <p:cNvPr id="23" name="Rounded Rectangle 22"/>
              <p:cNvSpPr/>
              <p:nvPr/>
            </p:nvSpPr>
            <p:spPr bwMode="auto">
              <a:xfrm>
                <a:off x="2878832" y="4965100"/>
                <a:ext cx="4602605" cy="1865815"/>
              </a:xfrm>
              <a:prstGeom prst="roundRect">
                <a:avLst/>
              </a:prstGeom>
              <a:solidFill>
                <a:schemeClr val="bg1"/>
              </a:solidFill>
              <a:ln>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chemeClr val="bg1"/>
                  </a:solidFill>
                  <a:latin typeface="HelvNeue Light for IBM" pitchFamily="34" charset="0"/>
                </a:endParaRPr>
              </a:p>
            </p:txBody>
          </p:sp>
          <p:sp>
            <p:nvSpPr>
              <p:cNvPr id="25" name="Rounded Rectangle 24"/>
              <p:cNvSpPr/>
              <p:nvPr/>
            </p:nvSpPr>
            <p:spPr bwMode="auto">
              <a:xfrm>
                <a:off x="3497528" y="5164751"/>
                <a:ext cx="3752415" cy="1526630"/>
              </a:xfrm>
              <a:prstGeom prst="roundRect">
                <a:avLst/>
              </a:prstGeom>
              <a:solidFill>
                <a:schemeClr val="accent1"/>
              </a:solidFill>
              <a:ln>
                <a:headEnd type="none" w="med" len="med"/>
                <a:tailEnd type="none" w="med" len="med"/>
              </a:ln>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Open-ended comments from employee feedback</a:t>
                </a:r>
              </a:p>
            </p:txBody>
          </p:sp>
          <p:sp>
            <p:nvSpPr>
              <p:cNvPr id="27" name="TextBox 26"/>
              <p:cNvSpPr txBox="1"/>
              <p:nvPr/>
            </p:nvSpPr>
            <p:spPr>
              <a:xfrm rot="16200000">
                <a:off x="2377577" y="5763464"/>
                <a:ext cx="1726822" cy="397735"/>
              </a:xfrm>
              <a:prstGeom prst="rect">
                <a:avLst/>
              </a:prstGeom>
              <a:noFill/>
              <a:effectLst>
                <a:glow rad="127000">
                  <a:schemeClr val="accent1">
                    <a:lumMod val="60000"/>
                    <a:lumOff val="40000"/>
                  </a:schemeClr>
                </a:glow>
              </a:effectLst>
            </p:spPr>
            <p:txBody>
              <a:bodyPr wrap="none" rtlCol="0">
                <a:spAutoFit/>
              </a:bodyPr>
              <a:lstStyle/>
              <a:p>
                <a:r>
                  <a:rPr lang="en-US" dirty="0"/>
                  <a:t>Unstructured</a:t>
                </a:r>
              </a:p>
            </p:txBody>
          </p:sp>
        </p:grpSp>
        <p:grpSp>
          <p:nvGrpSpPr>
            <p:cNvPr id="29" name="Group 28"/>
            <p:cNvGrpSpPr/>
            <p:nvPr/>
          </p:nvGrpSpPr>
          <p:grpSpPr>
            <a:xfrm>
              <a:off x="3977428" y="1596024"/>
              <a:ext cx="4269009" cy="1566103"/>
              <a:chOff x="-951286" y="787078"/>
              <a:chExt cx="4597311" cy="1865816"/>
            </a:xfrm>
          </p:grpSpPr>
          <p:sp>
            <p:nvSpPr>
              <p:cNvPr id="30" name="Rounded Rectangle 29"/>
              <p:cNvSpPr/>
              <p:nvPr/>
            </p:nvSpPr>
            <p:spPr bwMode="auto">
              <a:xfrm>
                <a:off x="-951286" y="787078"/>
                <a:ext cx="4597311" cy="1865816"/>
              </a:xfrm>
              <a:prstGeom prst="round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rgbClr val="191919"/>
                  </a:solidFill>
                  <a:latin typeface="HelvNeue Light for IBM" pitchFamily="34" charset="0"/>
                </a:endParaRPr>
              </a:p>
            </p:txBody>
          </p:sp>
          <p:sp>
            <p:nvSpPr>
              <p:cNvPr id="31" name="Rounded Rectangle 30"/>
              <p:cNvSpPr/>
              <p:nvPr/>
            </p:nvSpPr>
            <p:spPr bwMode="auto">
              <a:xfrm>
                <a:off x="-333361" y="1494836"/>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Employee feedback (closed-ended questions)</a:t>
                </a:r>
              </a:p>
            </p:txBody>
          </p:sp>
          <p:sp>
            <p:nvSpPr>
              <p:cNvPr id="32" name="Rounded Rectangle 31"/>
              <p:cNvSpPr/>
              <p:nvPr/>
            </p:nvSpPr>
            <p:spPr bwMode="auto">
              <a:xfrm>
                <a:off x="-333361" y="986727"/>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Capital HR metrics</a:t>
                </a:r>
              </a:p>
            </p:txBody>
          </p:sp>
          <p:sp>
            <p:nvSpPr>
              <p:cNvPr id="33" name="Rounded Rectangle 32"/>
              <p:cNvSpPr/>
              <p:nvPr/>
            </p:nvSpPr>
            <p:spPr bwMode="auto">
              <a:xfrm>
                <a:off x="-333361" y="2002945"/>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HR Volatility Index</a:t>
                </a:r>
              </a:p>
            </p:txBody>
          </p:sp>
          <p:sp>
            <p:nvSpPr>
              <p:cNvPr id="34" name="TextBox 33"/>
              <p:cNvSpPr txBox="1"/>
              <p:nvPr/>
            </p:nvSpPr>
            <p:spPr>
              <a:xfrm rot="16200000">
                <a:off x="-1308170" y="1521117"/>
                <a:ext cx="1436535" cy="397735"/>
              </a:xfrm>
              <a:prstGeom prst="rect">
                <a:avLst/>
              </a:prstGeom>
              <a:noFill/>
            </p:spPr>
            <p:txBody>
              <a:bodyPr wrap="none" rtlCol="0">
                <a:spAutoFit/>
              </a:bodyPr>
              <a:lstStyle/>
              <a:p>
                <a:r>
                  <a:rPr lang="en-US" dirty="0"/>
                  <a:t>Structured</a:t>
                </a:r>
              </a:p>
            </p:txBody>
          </p:sp>
        </p:grpSp>
      </p:grpSp>
    </p:spTree>
    <p:extLst>
      <p:ext uri="{BB962C8B-B14F-4D97-AF65-F5344CB8AC3E}">
        <p14:creationId xmlns:p14="http://schemas.microsoft.com/office/powerpoint/2010/main" val="96034287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p:cNvSpPr/>
          <p:nvPr/>
        </p:nvSpPr>
        <p:spPr>
          <a:xfrm>
            <a:off x="1232460" y="1858243"/>
            <a:ext cx="9155654" cy="3320160"/>
          </a:xfrm>
          <a:custGeom>
            <a:avLst/>
            <a:gdLst>
              <a:gd name="connsiteX0" fmla="*/ 0 w 9403080"/>
              <a:gd name="connsiteY0" fmla="*/ 1584960 h 1661160"/>
              <a:gd name="connsiteX1" fmla="*/ 182880 w 9403080"/>
              <a:gd name="connsiteY1" fmla="*/ 1600200 h 1661160"/>
              <a:gd name="connsiteX2" fmla="*/ 594360 w 9403080"/>
              <a:gd name="connsiteY2" fmla="*/ 1661160 h 1661160"/>
              <a:gd name="connsiteX3" fmla="*/ 1508760 w 9403080"/>
              <a:gd name="connsiteY3" fmla="*/ 1630680 h 1661160"/>
              <a:gd name="connsiteX4" fmla="*/ 1798320 w 9403080"/>
              <a:gd name="connsiteY4" fmla="*/ 1584960 h 1661160"/>
              <a:gd name="connsiteX5" fmla="*/ 2270760 w 9403080"/>
              <a:gd name="connsiteY5" fmla="*/ 1539240 h 1661160"/>
              <a:gd name="connsiteX6" fmla="*/ 2667000 w 9403080"/>
              <a:gd name="connsiteY6" fmla="*/ 1478280 h 1661160"/>
              <a:gd name="connsiteX7" fmla="*/ 3230880 w 9403080"/>
              <a:gd name="connsiteY7" fmla="*/ 1417320 h 1661160"/>
              <a:gd name="connsiteX8" fmla="*/ 4236720 w 9403080"/>
              <a:gd name="connsiteY8" fmla="*/ 1386840 h 1661160"/>
              <a:gd name="connsiteX9" fmla="*/ 4800600 w 9403080"/>
              <a:gd name="connsiteY9" fmla="*/ 1310640 h 1661160"/>
              <a:gd name="connsiteX10" fmla="*/ 4876800 w 9403080"/>
              <a:gd name="connsiteY10" fmla="*/ 1295400 h 1661160"/>
              <a:gd name="connsiteX11" fmla="*/ 5135880 w 9403080"/>
              <a:gd name="connsiteY11" fmla="*/ 1264920 h 1661160"/>
              <a:gd name="connsiteX12" fmla="*/ 5394960 w 9403080"/>
              <a:gd name="connsiteY12" fmla="*/ 1203960 h 1661160"/>
              <a:gd name="connsiteX13" fmla="*/ 5501640 w 9403080"/>
              <a:gd name="connsiteY13" fmla="*/ 1173480 h 1661160"/>
              <a:gd name="connsiteX14" fmla="*/ 5547360 w 9403080"/>
              <a:gd name="connsiteY14" fmla="*/ 1158240 h 1661160"/>
              <a:gd name="connsiteX15" fmla="*/ 5760720 w 9403080"/>
              <a:gd name="connsiteY15" fmla="*/ 1112520 h 1661160"/>
              <a:gd name="connsiteX16" fmla="*/ 5836920 w 9403080"/>
              <a:gd name="connsiteY16" fmla="*/ 1082040 h 1661160"/>
              <a:gd name="connsiteX17" fmla="*/ 6096000 w 9403080"/>
              <a:gd name="connsiteY17" fmla="*/ 1005840 h 1661160"/>
              <a:gd name="connsiteX18" fmla="*/ 6172200 w 9403080"/>
              <a:gd name="connsiteY18" fmla="*/ 990600 h 1661160"/>
              <a:gd name="connsiteX19" fmla="*/ 6507480 w 9403080"/>
              <a:gd name="connsiteY19" fmla="*/ 899160 h 1661160"/>
              <a:gd name="connsiteX20" fmla="*/ 6568440 w 9403080"/>
              <a:gd name="connsiteY20" fmla="*/ 868680 h 1661160"/>
              <a:gd name="connsiteX21" fmla="*/ 6873240 w 9403080"/>
              <a:gd name="connsiteY21" fmla="*/ 777240 h 1661160"/>
              <a:gd name="connsiteX22" fmla="*/ 7132320 w 9403080"/>
              <a:gd name="connsiteY22" fmla="*/ 701040 h 1661160"/>
              <a:gd name="connsiteX23" fmla="*/ 7178040 w 9403080"/>
              <a:gd name="connsiteY23" fmla="*/ 685800 h 1661160"/>
              <a:gd name="connsiteX24" fmla="*/ 7437120 w 9403080"/>
              <a:gd name="connsiteY24" fmla="*/ 624840 h 1661160"/>
              <a:gd name="connsiteX25" fmla="*/ 7757160 w 9403080"/>
              <a:gd name="connsiteY25" fmla="*/ 518160 h 1661160"/>
              <a:gd name="connsiteX26" fmla="*/ 7818120 w 9403080"/>
              <a:gd name="connsiteY26" fmla="*/ 487680 h 1661160"/>
              <a:gd name="connsiteX27" fmla="*/ 8077200 w 9403080"/>
              <a:gd name="connsiteY27" fmla="*/ 381000 h 1661160"/>
              <a:gd name="connsiteX28" fmla="*/ 8138160 w 9403080"/>
              <a:gd name="connsiteY28" fmla="*/ 365760 h 1661160"/>
              <a:gd name="connsiteX29" fmla="*/ 8427720 w 9403080"/>
              <a:gd name="connsiteY29" fmla="*/ 274320 h 1661160"/>
              <a:gd name="connsiteX30" fmla="*/ 8488680 w 9403080"/>
              <a:gd name="connsiteY30" fmla="*/ 259080 h 1661160"/>
              <a:gd name="connsiteX31" fmla="*/ 9159240 w 9403080"/>
              <a:gd name="connsiteY31" fmla="*/ 45720 h 1661160"/>
              <a:gd name="connsiteX32" fmla="*/ 9250680 w 9403080"/>
              <a:gd name="connsiteY32" fmla="*/ 30480 h 1661160"/>
              <a:gd name="connsiteX33" fmla="*/ 9403080 w 9403080"/>
              <a:gd name="connsiteY33" fmla="*/ 0 h 1661160"/>
              <a:gd name="connsiteX0" fmla="*/ 0 w 9403080"/>
              <a:gd name="connsiteY0" fmla="*/ 1584960 h 1661160"/>
              <a:gd name="connsiteX1" fmla="*/ 182880 w 9403080"/>
              <a:gd name="connsiteY1" fmla="*/ 1600200 h 1661160"/>
              <a:gd name="connsiteX2" fmla="*/ 594360 w 9403080"/>
              <a:gd name="connsiteY2" fmla="*/ 1661160 h 1661160"/>
              <a:gd name="connsiteX3" fmla="*/ 1508760 w 9403080"/>
              <a:gd name="connsiteY3" fmla="*/ 1630680 h 1661160"/>
              <a:gd name="connsiteX4" fmla="*/ 2270760 w 9403080"/>
              <a:gd name="connsiteY4" fmla="*/ 1539240 h 1661160"/>
              <a:gd name="connsiteX5" fmla="*/ 2667000 w 9403080"/>
              <a:gd name="connsiteY5" fmla="*/ 1478280 h 1661160"/>
              <a:gd name="connsiteX6" fmla="*/ 3230880 w 9403080"/>
              <a:gd name="connsiteY6" fmla="*/ 1417320 h 1661160"/>
              <a:gd name="connsiteX7" fmla="*/ 4236720 w 9403080"/>
              <a:gd name="connsiteY7" fmla="*/ 1386840 h 1661160"/>
              <a:gd name="connsiteX8" fmla="*/ 4800600 w 9403080"/>
              <a:gd name="connsiteY8" fmla="*/ 1310640 h 1661160"/>
              <a:gd name="connsiteX9" fmla="*/ 4876800 w 9403080"/>
              <a:gd name="connsiteY9" fmla="*/ 1295400 h 1661160"/>
              <a:gd name="connsiteX10" fmla="*/ 5135880 w 9403080"/>
              <a:gd name="connsiteY10" fmla="*/ 1264920 h 1661160"/>
              <a:gd name="connsiteX11" fmla="*/ 5394960 w 9403080"/>
              <a:gd name="connsiteY11" fmla="*/ 1203960 h 1661160"/>
              <a:gd name="connsiteX12" fmla="*/ 5501640 w 9403080"/>
              <a:gd name="connsiteY12" fmla="*/ 1173480 h 1661160"/>
              <a:gd name="connsiteX13" fmla="*/ 5547360 w 9403080"/>
              <a:gd name="connsiteY13" fmla="*/ 1158240 h 1661160"/>
              <a:gd name="connsiteX14" fmla="*/ 5760720 w 9403080"/>
              <a:gd name="connsiteY14" fmla="*/ 1112520 h 1661160"/>
              <a:gd name="connsiteX15" fmla="*/ 5836920 w 9403080"/>
              <a:gd name="connsiteY15" fmla="*/ 1082040 h 1661160"/>
              <a:gd name="connsiteX16" fmla="*/ 6096000 w 9403080"/>
              <a:gd name="connsiteY16" fmla="*/ 1005840 h 1661160"/>
              <a:gd name="connsiteX17" fmla="*/ 6172200 w 9403080"/>
              <a:gd name="connsiteY17" fmla="*/ 990600 h 1661160"/>
              <a:gd name="connsiteX18" fmla="*/ 6507480 w 9403080"/>
              <a:gd name="connsiteY18" fmla="*/ 899160 h 1661160"/>
              <a:gd name="connsiteX19" fmla="*/ 6568440 w 9403080"/>
              <a:gd name="connsiteY19" fmla="*/ 868680 h 1661160"/>
              <a:gd name="connsiteX20" fmla="*/ 6873240 w 9403080"/>
              <a:gd name="connsiteY20" fmla="*/ 777240 h 1661160"/>
              <a:gd name="connsiteX21" fmla="*/ 7132320 w 9403080"/>
              <a:gd name="connsiteY21" fmla="*/ 701040 h 1661160"/>
              <a:gd name="connsiteX22" fmla="*/ 7178040 w 9403080"/>
              <a:gd name="connsiteY22" fmla="*/ 685800 h 1661160"/>
              <a:gd name="connsiteX23" fmla="*/ 7437120 w 9403080"/>
              <a:gd name="connsiteY23" fmla="*/ 624840 h 1661160"/>
              <a:gd name="connsiteX24" fmla="*/ 7757160 w 9403080"/>
              <a:gd name="connsiteY24" fmla="*/ 518160 h 1661160"/>
              <a:gd name="connsiteX25" fmla="*/ 7818120 w 9403080"/>
              <a:gd name="connsiteY25" fmla="*/ 487680 h 1661160"/>
              <a:gd name="connsiteX26" fmla="*/ 8077200 w 9403080"/>
              <a:gd name="connsiteY26" fmla="*/ 381000 h 1661160"/>
              <a:gd name="connsiteX27" fmla="*/ 8138160 w 9403080"/>
              <a:gd name="connsiteY27" fmla="*/ 365760 h 1661160"/>
              <a:gd name="connsiteX28" fmla="*/ 8427720 w 9403080"/>
              <a:gd name="connsiteY28" fmla="*/ 274320 h 1661160"/>
              <a:gd name="connsiteX29" fmla="*/ 8488680 w 9403080"/>
              <a:gd name="connsiteY29" fmla="*/ 259080 h 1661160"/>
              <a:gd name="connsiteX30" fmla="*/ 9159240 w 9403080"/>
              <a:gd name="connsiteY30" fmla="*/ 45720 h 1661160"/>
              <a:gd name="connsiteX31" fmla="*/ 9250680 w 9403080"/>
              <a:gd name="connsiteY31" fmla="*/ 30480 h 1661160"/>
              <a:gd name="connsiteX32" fmla="*/ 9403080 w 9403080"/>
              <a:gd name="connsiteY32" fmla="*/ 0 h 1661160"/>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2667000 w 9403080"/>
              <a:gd name="connsiteY4" fmla="*/ 1478280 h 1667024"/>
              <a:gd name="connsiteX5" fmla="*/ 3230880 w 9403080"/>
              <a:gd name="connsiteY5" fmla="*/ 1417320 h 1667024"/>
              <a:gd name="connsiteX6" fmla="*/ 4236720 w 9403080"/>
              <a:gd name="connsiteY6" fmla="*/ 1386840 h 1667024"/>
              <a:gd name="connsiteX7" fmla="*/ 4800600 w 9403080"/>
              <a:gd name="connsiteY7" fmla="*/ 1310640 h 1667024"/>
              <a:gd name="connsiteX8" fmla="*/ 4876800 w 9403080"/>
              <a:gd name="connsiteY8" fmla="*/ 1295400 h 1667024"/>
              <a:gd name="connsiteX9" fmla="*/ 5135880 w 9403080"/>
              <a:gd name="connsiteY9" fmla="*/ 1264920 h 1667024"/>
              <a:gd name="connsiteX10" fmla="*/ 5394960 w 9403080"/>
              <a:gd name="connsiteY10" fmla="*/ 1203960 h 1667024"/>
              <a:gd name="connsiteX11" fmla="*/ 5501640 w 9403080"/>
              <a:gd name="connsiteY11" fmla="*/ 1173480 h 1667024"/>
              <a:gd name="connsiteX12" fmla="*/ 5547360 w 9403080"/>
              <a:gd name="connsiteY12" fmla="*/ 1158240 h 1667024"/>
              <a:gd name="connsiteX13" fmla="*/ 5760720 w 9403080"/>
              <a:gd name="connsiteY13" fmla="*/ 1112520 h 1667024"/>
              <a:gd name="connsiteX14" fmla="*/ 5836920 w 9403080"/>
              <a:gd name="connsiteY14" fmla="*/ 1082040 h 1667024"/>
              <a:gd name="connsiteX15" fmla="*/ 6096000 w 9403080"/>
              <a:gd name="connsiteY15" fmla="*/ 1005840 h 1667024"/>
              <a:gd name="connsiteX16" fmla="*/ 6172200 w 9403080"/>
              <a:gd name="connsiteY16" fmla="*/ 990600 h 1667024"/>
              <a:gd name="connsiteX17" fmla="*/ 6507480 w 9403080"/>
              <a:gd name="connsiteY17" fmla="*/ 899160 h 1667024"/>
              <a:gd name="connsiteX18" fmla="*/ 6568440 w 9403080"/>
              <a:gd name="connsiteY18" fmla="*/ 868680 h 1667024"/>
              <a:gd name="connsiteX19" fmla="*/ 6873240 w 9403080"/>
              <a:gd name="connsiteY19" fmla="*/ 777240 h 1667024"/>
              <a:gd name="connsiteX20" fmla="*/ 7132320 w 9403080"/>
              <a:gd name="connsiteY20" fmla="*/ 701040 h 1667024"/>
              <a:gd name="connsiteX21" fmla="*/ 7178040 w 9403080"/>
              <a:gd name="connsiteY21" fmla="*/ 685800 h 1667024"/>
              <a:gd name="connsiteX22" fmla="*/ 7437120 w 9403080"/>
              <a:gd name="connsiteY22" fmla="*/ 624840 h 1667024"/>
              <a:gd name="connsiteX23" fmla="*/ 7757160 w 9403080"/>
              <a:gd name="connsiteY23" fmla="*/ 518160 h 1667024"/>
              <a:gd name="connsiteX24" fmla="*/ 7818120 w 9403080"/>
              <a:gd name="connsiteY24" fmla="*/ 487680 h 1667024"/>
              <a:gd name="connsiteX25" fmla="*/ 8077200 w 9403080"/>
              <a:gd name="connsiteY25" fmla="*/ 381000 h 1667024"/>
              <a:gd name="connsiteX26" fmla="*/ 8138160 w 9403080"/>
              <a:gd name="connsiteY26" fmla="*/ 365760 h 1667024"/>
              <a:gd name="connsiteX27" fmla="*/ 8427720 w 9403080"/>
              <a:gd name="connsiteY27" fmla="*/ 274320 h 1667024"/>
              <a:gd name="connsiteX28" fmla="*/ 8488680 w 9403080"/>
              <a:gd name="connsiteY28" fmla="*/ 259080 h 1667024"/>
              <a:gd name="connsiteX29" fmla="*/ 9159240 w 9403080"/>
              <a:gd name="connsiteY29" fmla="*/ 45720 h 1667024"/>
              <a:gd name="connsiteX30" fmla="*/ 9250680 w 9403080"/>
              <a:gd name="connsiteY30" fmla="*/ 30480 h 1667024"/>
              <a:gd name="connsiteX31" fmla="*/ 9403080 w 9403080"/>
              <a:gd name="connsiteY31"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3230880 w 9403080"/>
              <a:gd name="connsiteY4" fmla="*/ 1417320 h 1667024"/>
              <a:gd name="connsiteX5" fmla="*/ 4236720 w 9403080"/>
              <a:gd name="connsiteY5" fmla="*/ 1386840 h 1667024"/>
              <a:gd name="connsiteX6" fmla="*/ 4800600 w 9403080"/>
              <a:gd name="connsiteY6" fmla="*/ 1310640 h 1667024"/>
              <a:gd name="connsiteX7" fmla="*/ 4876800 w 9403080"/>
              <a:gd name="connsiteY7" fmla="*/ 1295400 h 1667024"/>
              <a:gd name="connsiteX8" fmla="*/ 5135880 w 9403080"/>
              <a:gd name="connsiteY8" fmla="*/ 1264920 h 1667024"/>
              <a:gd name="connsiteX9" fmla="*/ 5394960 w 9403080"/>
              <a:gd name="connsiteY9" fmla="*/ 1203960 h 1667024"/>
              <a:gd name="connsiteX10" fmla="*/ 5501640 w 9403080"/>
              <a:gd name="connsiteY10" fmla="*/ 1173480 h 1667024"/>
              <a:gd name="connsiteX11" fmla="*/ 5547360 w 9403080"/>
              <a:gd name="connsiteY11" fmla="*/ 1158240 h 1667024"/>
              <a:gd name="connsiteX12" fmla="*/ 5760720 w 9403080"/>
              <a:gd name="connsiteY12" fmla="*/ 1112520 h 1667024"/>
              <a:gd name="connsiteX13" fmla="*/ 5836920 w 9403080"/>
              <a:gd name="connsiteY13" fmla="*/ 1082040 h 1667024"/>
              <a:gd name="connsiteX14" fmla="*/ 6096000 w 9403080"/>
              <a:gd name="connsiteY14" fmla="*/ 1005840 h 1667024"/>
              <a:gd name="connsiteX15" fmla="*/ 6172200 w 9403080"/>
              <a:gd name="connsiteY15" fmla="*/ 990600 h 1667024"/>
              <a:gd name="connsiteX16" fmla="*/ 6507480 w 9403080"/>
              <a:gd name="connsiteY16" fmla="*/ 899160 h 1667024"/>
              <a:gd name="connsiteX17" fmla="*/ 6568440 w 9403080"/>
              <a:gd name="connsiteY17" fmla="*/ 868680 h 1667024"/>
              <a:gd name="connsiteX18" fmla="*/ 6873240 w 9403080"/>
              <a:gd name="connsiteY18" fmla="*/ 777240 h 1667024"/>
              <a:gd name="connsiteX19" fmla="*/ 7132320 w 9403080"/>
              <a:gd name="connsiteY19" fmla="*/ 701040 h 1667024"/>
              <a:gd name="connsiteX20" fmla="*/ 7178040 w 9403080"/>
              <a:gd name="connsiteY20" fmla="*/ 685800 h 1667024"/>
              <a:gd name="connsiteX21" fmla="*/ 7437120 w 9403080"/>
              <a:gd name="connsiteY21" fmla="*/ 624840 h 1667024"/>
              <a:gd name="connsiteX22" fmla="*/ 7757160 w 9403080"/>
              <a:gd name="connsiteY22" fmla="*/ 518160 h 1667024"/>
              <a:gd name="connsiteX23" fmla="*/ 7818120 w 9403080"/>
              <a:gd name="connsiteY23" fmla="*/ 487680 h 1667024"/>
              <a:gd name="connsiteX24" fmla="*/ 8077200 w 9403080"/>
              <a:gd name="connsiteY24" fmla="*/ 381000 h 1667024"/>
              <a:gd name="connsiteX25" fmla="*/ 8138160 w 9403080"/>
              <a:gd name="connsiteY25" fmla="*/ 365760 h 1667024"/>
              <a:gd name="connsiteX26" fmla="*/ 8427720 w 9403080"/>
              <a:gd name="connsiteY26" fmla="*/ 274320 h 1667024"/>
              <a:gd name="connsiteX27" fmla="*/ 8488680 w 9403080"/>
              <a:gd name="connsiteY27" fmla="*/ 259080 h 1667024"/>
              <a:gd name="connsiteX28" fmla="*/ 9159240 w 9403080"/>
              <a:gd name="connsiteY28" fmla="*/ 45720 h 1667024"/>
              <a:gd name="connsiteX29" fmla="*/ 9250680 w 9403080"/>
              <a:gd name="connsiteY29" fmla="*/ 30480 h 1667024"/>
              <a:gd name="connsiteX30" fmla="*/ 9403080 w 9403080"/>
              <a:gd name="connsiteY30"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4876800 w 9403080"/>
              <a:gd name="connsiteY6" fmla="*/ 1295400 h 1667024"/>
              <a:gd name="connsiteX7" fmla="*/ 5135880 w 9403080"/>
              <a:gd name="connsiteY7" fmla="*/ 1264920 h 1667024"/>
              <a:gd name="connsiteX8" fmla="*/ 5394960 w 9403080"/>
              <a:gd name="connsiteY8" fmla="*/ 1203960 h 1667024"/>
              <a:gd name="connsiteX9" fmla="*/ 5501640 w 9403080"/>
              <a:gd name="connsiteY9" fmla="*/ 1173480 h 1667024"/>
              <a:gd name="connsiteX10" fmla="*/ 5547360 w 9403080"/>
              <a:gd name="connsiteY10" fmla="*/ 1158240 h 1667024"/>
              <a:gd name="connsiteX11" fmla="*/ 5760720 w 9403080"/>
              <a:gd name="connsiteY11" fmla="*/ 1112520 h 1667024"/>
              <a:gd name="connsiteX12" fmla="*/ 5836920 w 9403080"/>
              <a:gd name="connsiteY12" fmla="*/ 1082040 h 1667024"/>
              <a:gd name="connsiteX13" fmla="*/ 6096000 w 9403080"/>
              <a:gd name="connsiteY13" fmla="*/ 1005840 h 1667024"/>
              <a:gd name="connsiteX14" fmla="*/ 6172200 w 9403080"/>
              <a:gd name="connsiteY14" fmla="*/ 990600 h 1667024"/>
              <a:gd name="connsiteX15" fmla="*/ 6507480 w 9403080"/>
              <a:gd name="connsiteY15" fmla="*/ 899160 h 1667024"/>
              <a:gd name="connsiteX16" fmla="*/ 6568440 w 9403080"/>
              <a:gd name="connsiteY16" fmla="*/ 868680 h 1667024"/>
              <a:gd name="connsiteX17" fmla="*/ 6873240 w 9403080"/>
              <a:gd name="connsiteY17" fmla="*/ 777240 h 1667024"/>
              <a:gd name="connsiteX18" fmla="*/ 7132320 w 9403080"/>
              <a:gd name="connsiteY18" fmla="*/ 701040 h 1667024"/>
              <a:gd name="connsiteX19" fmla="*/ 7178040 w 9403080"/>
              <a:gd name="connsiteY19" fmla="*/ 685800 h 1667024"/>
              <a:gd name="connsiteX20" fmla="*/ 7437120 w 9403080"/>
              <a:gd name="connsiteY20" fmla="*/ 624840 h 1667024"/>
              <a:gd name="connsiteX21" fmla="*/ 7757160 w 9403080"/>
              <a:gd name="connsiteY21" fmla="*/ 518160 h 1667024"/>
              <a:gd name="connsiteX22" fmla="*/ 7818120 w 9403080"/>
              <a:gd name="connsiteY22" fmla="*/ 487680 h 1667024"/>
              <a:gd name="connsiteX23" fmla="*/ 8077200 w 9403080"/>
              <a:gd name="connsiteY23" fmla="*/ 381000 h 1667024"/>
              <a:gd name="connsiteX24" fmla="*/ 8138160 w 9403080"/>
              <a:gd name="connsiteY24" fmla="*/ 365760 h 1667024"/>
              <a:gd name="connsiteX25" fmla="*/ 8427720 w 9403080"/>
              <a:gd name="connsiteY25" fmla="*/ 274320 h 1667024"/>
              <a:gd name="connsiteX26" fmla="*/ 8488680 w 9403080"/>
              <a:gd name="connsiteY26" fmla="*/ 259080 h 1667024"/>
              <a:gd name="connsiteX27" fmla="*/ 9159240 w 9403080"/>
              <a:gd name="connsiteY27" fmla="*/ 45720 h 1667024"/>
              <a:gd name="connsiteX28" fmla="*/ 9250680 w 9403080"/>
              <a:gd name="connsiteY28" fmla="*/ 30480 h 1667024"/>
              <a:gd name="connsiteX29" fmla="*/ 9403080 w 9403080"/>
              <a:gd name="connsiteY29"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394960 w 9403080"/>
              <a:gd name="connsiteY7" fmla="*/ 1203960 h 1667024"/>
              <a:gd name="connsiteX8" fmla="*/ 5501640 w 9403080"/>
              <a:gd name="connsiteY8" fmla="*/ 1173480 h 1667024"/>
              <a:gd name="connsiteX9" fmla="*/ 5547360 w 9403080"/>
              <a:gd name="connsiteY9" fmla="*/ 1158240 h 1667024"/>
              <a:gd name="connsiteX10" fmla="*/ 5760720 w 9403080"/>
              <a:gd name="connsiteY10" fmla="*/ 1112520 h 1667024"/>
              <a:gd name="connsiteX11" fmla="*/ 5836920 w 9403080"/>
              <a:gd name="connsiteY11" fmla="*/ 1082040 h 1667024"/>
              <a:gd name="connsiteX12" fmla="*/ 6096000 w 9403080"/>
              <a:gd name="connsiteY12" fmla="*/ 1005840 h 1667024"/>
              <a:gd name="connsiteX13" fmla="*/ 6172200 w 9403080"/>
              <a:gd name="connsiteY13" fmla="*/ 990600 h 1667024"/>
              <a:gd name="connsiteX14" fmla="*/ 6507480 w 9403080"/>
              <a:gd name="connsiteY14" fmla="*/ 899160 h 1667024"/>
              <a:gd name="connsiteX15" fmla="*/ 6568440 w 9403080"/>
              <a:gd name="connsiteY15" fmla="*/ 868680 h 1667024"/>
              <a:gd name="connsiteX16" fmla="*/ 6873240 w 9403080"/>
              <a:gd name="connsiteY16" fmla="*/ 777240 h 1667024"/>
              <a:gd name="connsiteX17" fmla="*/ 7132320 w 9403080"/>
              <a:gd name="connsiteY17" fmla="*/ 701040 h 1667024"/>
              <a:gd name="connsiteX18" fmla="*/ 7178040 w 9403080"/>
              <a:gd name="connsiteY18" fmla="*/ 685800 h 1667024"/>
              <a:gd name="connsiteX19" fmla="*/ 7437120 w 9403080"/>
              <a:gd name="connsiteY19" fmla="*/ 624840 h 1667024"/>
              <a:gd name="connsiteX20" fmla="*/ 7757160 w 9403080"/>
              <a:gd name="connsiteY20" fmla="*/ 518160 h 1667024"/>
              <a:gd name="connsiteX21" fmla="*/ 7818120 w 9403080"/>
              <a:gd name="connsiteY21" fmla="*/ 487680 h 1667024"/>
              <a:gd name="connsiteX22" fmla="*/ 8077200 w 9403080"/>
              <a:gd name="connsiteY22" fmla="*/ 381000 h 1667024"/>
              <a:gd name="connsiteX23" fmla="*/ 8138160 w 9403080"/>
              <a:gd name="connsiteY23" fmla="*/ 365760 h 1667024"/>
              <a:gd name="connsiteX24" fmla="*/ 8427720 w 9403080"/>
              <a:gd name="connsiteY24" fmla="*/ 274320 h 1667024"/>
              <a:gd name="connsiteX25" fmla="*/ 8488680 w 9403080"/>
              <a:gd name="connsiteY25" fmla="*/ 259080 h 1667024"/>
              <a:gd name="connsiteX26" fmla="*/ 9159240 w 9403080"/>
              <a:gd name="connsiteY26" fmla="*/ 45720 h 1667024"/>
              <a:gd name="connsiteX27" fmla="*/ 9250680 w 9403080"/>
              <a:gd name="connsiteY27" fmla="*/ 30480 h 1667024"/>
              <a:gd name="connsiteX28" fmla="*/ 9403080 w 9403080"/>
              <a:gd name="connsiteY28"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437120 w 9403080"/>
              <a:gd name="connsiteY18" fmla="*/ 624840 h 1667024"/>
              <a:gd name="connsiteX19" fmla="*/ 7757160 w 9403080"/>
              <a:gd name="connsiteY19" fmla="*/ 518160 h 1667024"/>
              <a:gd name="connsiteX20" fmla="*/ 7818120 w 9403080"/>
              <a:gd name="connsiteY20" fmla="*/ 487680 h 1667024"/>
              <a:gd name="connsiteX21" fmla="*/ 8077200 w 9403080"/>
              <a:gd name="connsiteY21" fmla="*/ 381000 h 1667024"/>
              <a:gd name="connsiteX22" fmla="*/ 8138160 w 9403080"/>
              <a:gd name="connsiteY22" fmla="*/ 365760 h 1667024"/>
              <a:gd name="connsiteX23" fmla="*/ 8427720 w 9403080"/>
              <a:gd name="connsiteY23" fmla="*/ 274320 h 1667024"/>
              <a:gd name="connsiteX24" fmla="*/ 8488680 w 9403080"/>
              <a:gd name="connsiteY24" fmla="*/ 259080 h 1667024"/>
              <a:gd name="connsiteX25" fmla="*/ 9159240 w 9403080"/>
              <a:gd name="connsiteY25" fmla="*/ 45720 h 1667024"/>
              <a:gd name="connsiteX26" fmla="*/ 9250680 w 9403080"/>
              <a:gd name="connsiteY26" fmla="*/ 30480 h 1667024"/>
              <a:gd name="connsiteX27" fmla="*/ 9403080 w 9403080"/>
              <a:gd name="connsiteY27"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8488680 w 9403080"/>
              <a:gd name="connsiteY23" fmla="*/ 259080 h 1667024"/>
              <a:gd name="connsiteX24" fmla="*/ 9159240 w 9403080"/>
              <a:gd name="connsiteY24" fmla="*/ 45720 h 1667024"/>
              <a:gd name="connsiteX25" fmla="*/ 9250680 w 9403080"/>
              <a:gd name="connsiteY25" fmla="*/ 30480 h 1667024"/>
              <a:gd name="connsiteX26" fmla="*/ 9403080 w 9403080"/>
              <a:gd name="connsiteY26"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159240 w 9403080"/>
              <a:gd name="connsiteY23" fmla="*/ 45720 h 1667024"/>
              <a:gd name="connsiteX24" fmla="*/ 9250680 w 9403080"/>
              <a:gd name="connsiteY24" fmla="*/ 30480 h 1667024"/>
              <a:gd name="connsiteX25" fmla="*/ 9403080 w 9403080"/>
              <a:gd name="connsiteY2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159240 w 9403080"/>
              <a:gd name="connsiteY23" fmla="*/ 45720 h 1667024"/>
              <a:gd name="connsiteX24" fmla="*/ 9403080 w 9403080"/>
              <a:gd name="connsiteY2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403080 w 9403080"/>
              <a:gd name="connsiteY23"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427720 w 9403080"/>
              <a:gd name="connsiteY21" fmla="*/ 274320 h 1667024"/>
              <a:gd name="connsiteX22" fmla="*/ 9403080 w 9403080"/>
              <a:gd name="connsiteY22"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8077200 w 9403080"/>
              <a:gd name="connsiteY19" fmla="*/ 381000 h 1667024"/>
              <a:gd name="connsiteX20" fmla="*/ 8427720 w 9403080"/>
              <a:gd name="connsiteY20" fmla="*/ 274320 h 1667024"/>
              <a:gd name="connsiteX21" fmla="*/ 9403080 w 9403080"/>
              <a:gd name="connsiteY21"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757160 w 9403080"/>
              <a:gd name="connsiteY17" fmla="*/ 518160 h 1667024"/>
              <a:gd name="connsiteX18" fmla="*/ 8077200 w 9403080"/>
              <a:gd name="connsiteY18" fmla="*/ 381000 h 1667024"/>
              <a:gd name="connsiteX19" fmla="*/ 8427720 w 9403080"/>
              <a:gd name="connsiteY19" fmla="*/ 274320 h 1667024"/>
              <a:gd name="connsiteX20" fmla="*/ 9403080 w 9403080"/>
              <a:gd name="connsiteY20"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68440 w 9403080"/>
              <a:gd name="connsiteY13" fmla="*/ 868680 h 1667024"/>
              <a:gd name="connsiteX14" fmla="*/ 6873240 w 9403080"/>
              <a:gd name="connsiteY14" fmla="*/ 777240 h 1667024"/>
              <a:gd name="connsiteX15" fmla="*/ 7132320 w 9403080"/>
              <a:gd name="connsiteY15" fmla="*/ 701040 h 1667024"/>
              <a:gd name="connsiteX16" fmla="*/ 7757160 w 9403080"/>
              <a:gd name="connsiteY16" fmla="*/ 518160 h 1667024"/>
              <a:gd name="connsiteX17" fmla="*/ 8077200 w 9403080"/>
              <a:gd name="connsiteY17" fmla="*/ 381000 h 1667024"/>
              <a:gd name="connsiteX18" fmla="*/ 8427720 w 9403080"/>
              <a:gd name="connsiteY18" fmla="*/ 274320 h 1667024"/>
              <a:gd name="connsiteX19" fmla="*/ 9403080 w 9403080"/>
              <a:gd name="connsiteY19"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6096000 w 9403080"/>
              <a:gd name="connsiteY10" fmla="*/ 1005840 h 1667024"/>
              <a:gd name="connsiteX11" fmla="*/ 6172200 w 9403080"/>
              <a:gd name="connsiteY11" fmla="*/ 990600 h 1667024"/>
              <a:gd name="connsiteX12" fmla="*/ 6568440 w 9403080"/>
              <a:gd name="connsiteY12" fmla="*/ 868680 h 1667024"/>
              <a:gd name="connsiteX13" fmla="*/ 6873240 w 9403080"/>
              <a:gd name="connsiteY13" fmla="*/ 777240 h 1667024"/>
              <a:gd name="connsiteX14" fmla="*/ 7132320 w 9403080"/>
              <a:gd name="connsiteY14" fmla="*/ 701040 h 1667024"/>
              <a:gd name="connsiteX15" fmla="*/ 7757160 w 9403080"/>
              <a:gd name="connsiteY15" fmla="*/ 518160 h 1667024"/>
              <a:gd name="connsiteX16" fmla="*/ 8077200 w 9403080"/>
              <a:gd name="connsiteY16" fmla="*/ 381000 h 1667024"/>
              <a:gd name="connsiteX17" fmla="*/ 8427720 w 9403080"/>
              <a:gd name="connsiteY17" fmla="*/ 274320 h 1667024"/>
              <a:gd name="connsiteX18" fmla="*/ 9403080 w 9403080"/>
              <a:gd name="connsiteY18"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6096000 w 9403080"/>
              <a:gd name="connsiteY9" fmla="*/ 1005840 h 1667024"/>
              <a:gd name="connsiteX10" fmla="*/ 6172200 w 9403080"/>
              <a:gd name="connsiteY10" fmla="*/ 990600 h 1667024"/>
              <a:gd name="connsiteX11" fmla="*/ 6568440 w 9403080"/>
              <a:gd name="connsiteY11" fmla="*/ 868680 h 1667024"/>
              <a:gd name="connsiteX12" fmla="*/ 6873240 w 9403080"/>
              <a:gd name="connsiteY12" fmla="*/ 777240 h 1667024"/>
              <a:gd name="connsiteX13" fmla="*/ 7132320 w 9403080"/>
              <a:gd name="connsiteY13" fmla="*/ 701040 h 1667024"/>
              <a:gd name="connsiteX14" fmla="*/ 7757160 w 9403080"/>
              <a:gd name="connsiteY14" fmla="*/ 518160 h 1667024"/>
              <a:gd name="connsiteX15" fmla="*/ 8077200 w 9403080"/>
              <a:gd name="connsiteY15" fmla="*/ 381000 h 1667024"/>
              <a:gd name="connsiteX16" fmla="*/ 8427720 w 9403080"/>
              <a:gd name="connsiteY16" fmla="*/ 274320 h 1667024"/>
              <a:gd name="connsiteX17" fmla="*/ 9403080 w 9403080"/>
              <a:gd name="connsiteY17"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132320 w 9403080"/>
              <a:gd name="connsiteY12" fmla="*/ 701040 h 1667024"/>
              <a:gd name="connsiteX13" fmla="*/ 7757160 w 9403080"/>
              <a:gd name="connsiteY13" fmla="*/ 518160 h 1667024"/>
              <a:gd name="connsiteX14" fmla="*/ 8077200 w 9403080"/>
              <a:gd name="connsiteY14" fmla="*/ 381000 h 1667024"/>
              <a:gd name="connsiteX15" fmla="*/ 8427720 w 9403080"/>
              <a:gd name="connsiteY15" fmla="*/ 274320 h 1667024"/>
              <a:gd name="connsiteX16" fmla="*/ 9403080 w 9403080"/>
              <a:gd name="connsiteY16"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8427720 w 9403080"/>
              <a:gd name="connsiteY14" fmla="*/ 274320 h 1667024"/>
              <a:gd name="connsiteX15" fmla="*/ 9403080 w 9403080"/>
              <a:gd name="connsiteY1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9403080 w 9403080"/>
              <a:gd name="connsiteY1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8061064 w 9403080"/>
              <a:gd name="connsiteY14" fmla="*/ 382793 h 1667024"/>
              <a:gd name="connsiteX15" fmla="*/ 9403080 w 9403080"/>
              <a:gd name="connsiteY1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9403080 w 9403080"/>
              <a:gd name="connsiteY1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9403080 w 9403080"/>
              <a:gd name="connsiteY13"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864737 w 9403080"/>
              <a:gd name="connsiteY12" fmla="*/ 722555 h 1667024"/>
              <a:gd name="connsiteX13" fmla="*/ 9403080 w 9403080"/>
              <a:gd name="connsiteY13" fmla="*/ 0 h 1667024"/>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6568440 w 9263230"/>
              <a:gd name="connsiteY10" fmla="*/ 545951 h 1344295"/>
              <a:gd name="connsiteX11" fmla="*/ 6873240 w 9263230"/>
              <a:gd name="connsiteY11" fmla="*/ 454511 h 1344295"/>
              <a:gd name="connsiteX12" fmla="*/ 7864737 w 9263230"/>
              <a:gd name="connsiteY12" fmla="*/ 399826 h 1344295"/>
              <a:gd name="connsiteX13" fmla="*/ 9263230 w 9263230"/>
              <a:gd name="connsiteY13"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6568440 w 9263230"/>
              <a:gd name="connsiteY10" fmla="*/ 545951 h 1344295"/>
              <a:gd name="connsiteX11" fmla="*/ 7864737 w 9263230"/>
              <a:gd name="connsiteY11" fmla="*/ 399826 h 1344295"/>
              <a:gd name="connsiteX12" fmla="*/ 9263230 w 9263230"/>
              <a:gd name="connsiteY12"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7864737 w 9263230"/>
              <a:gd name="connsiteY10" fmla="*/ 399826 h 1344295"/>
              <a:gd name="connsiteX11" fmla="*/ 9263230 w 9263230"/>
              <a:gd name="connsiteY11"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7864737 w 9263230"/>
              <a:gd name="connsiteY9" fmla="*/ 399826 h 1344295"/>
              <a:gd name="connsiteX10" fmla="*/ 9263230 w 9263230"/>
              <a:gd name="connsiteY10"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501640 w 9263230"/>
              <a:gd name="connsiteY6" fmla="*/ 850751 h 1344295"/>
              <a:gd name="connsiteX7" fmla="*/ 6096000 w 9263230"/>
              <a:gd name="connsiteY7" fmla="*/ 683111 h 1344295"/>
              <a:gd name="connsiteX8" fmla="*/ 7864737 w 9263230"/>
              <a:gd name="connsiteY8" fmla="*/ 399826 h 1344295"/>
              <a:gd name="connsiteX9" fmla="*/ 9263230 w 9263230"/>
              <a:gd name="connsiteY9"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5501640 w 9263230"/>
              <a:gd name="connsiteY5" fmla="*/ 850751 h 1344295"/>
              <a:gd name="connsiteX6" fmla="*/ 6096000 w 9263230"/>
              <a:gd name="connsiteY6" fmla="*/ 683111 h 1344295"/>
              <a:gd name="connsiteX7" fmla="*/ 7864737 w 9263230"/>
              <a:gd name="connsiteY7" fmla="*/ 399826 h 1344295"/>
              <a:gd name="connsiteX8" fmla="*/ 9263230 w 9263230"/>
              <a:gd name="connsiteY8"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6096000 w 9263230"/>
              <a:gd name="connsiteY5" fmla="*/ 683111 h 1344295"/>
              <a:gd name="connsiteX6" fmla="*/ 7864737 w 9263230"/>
              <a:gd name="connsiteY6" fmla="*/ 399826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494904 w 9263230"/>
              <a:gd name="connsiteY4" fmla="*/ 1107142 h 1344295"/>
              <a:gd name="connsiteX5" fmla="*/ 6096000 w 9263230"/>
              <a:gd name="connsiteY5" fmla="*/ 683111 h 1344295"/>
              <a:gd name="connsiteX6" fmla="*/ 7864737 w 9263230"/>
              <a:gd name="connsiteY6" fmla="*/ 399826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494904 w 9263230"/>
              <a:gd name="connsiteY4" fmla="*/ 1107142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882179 w 9263230"/>
              <a:gd name="connsiteY4" fmla="*/ 1064111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882179 w 9263230"/>
              <a:gd name="connsiteY4" fmla="*/ 1064111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325976 h 1408040"/>
              <a:gd name="connsiteX1" fmla="*/ 182880 w 9263230"/>
              <a:gd name="connsiteY1" fmla="*/ 1341216 h 1408040"/>
              <a:gd name="connsiteX2" fmla="*/ 594360 w 9263230"/>
              <a:gd name="connsiteY2" fmla="*/ 1402176 h 1408040"/>
              <a:gd name="connsiteX3" fmla="*/ 2270760 w 9263230"/>
              <a:gd name="connsiteY3" fmla="*/ 1280256 h 1408040"/>
              <a:gd name="connsiteX4" fmla="*/ 4882179 w 9263230"/>
              <a:gd name="connsiteY4" fmla="*/ 1127856 h 1408040"/>
              <a:gd name="connsiteX5" fmla="*/ 6096000 w 9263230"/>
              <a:gd name="connsiteY5" fmla="*/ 746856 h 1408040"/>
              <a:gd name="connsiteX6" fmla="*/ 7681857 w 9263230"/>
              <a:gd name="connsiteY6" fmla="*/ 259175 h 1408040"/>
              <a:gd name="connsiteX7" fmla="*/ 9263230 w 9263230"/>
              <a:gd name="connsiteY7" fmla="*/ 63745 h 1408040"/>
              <a:gd name="connsiteX0" fmla="*/ 0 w 9263230"/>
              <a:gd name="connsiteY0" fmla="*/ 1283072 h 1365136"/>
              <a:gd name="connsiteX1" fmla="*/ 182880 w 9263230"/>
              <a:gd name="connsiteY1" fmla="*/ 1298312 h 1365136"/>
              <a:gd name="connsiteX2" fmla="*/ 594360 w 9263230"/>
              <a:gd name="connsiteY2" fmla="*/ 1359272 h 1365136"/>
              <a:gd name="connsiteX3" fmla="*/ 2270760 w 9263230"/>
              <a:gd name="connsiteY3" fmla="*/ 1237352 h 1365136"/>
              <a:gd name="connsiteX4" fmla="*/ 4882179 w 9263230"/>
              <a:gd name="connsiteY4" fmla="*/ 1084952 h 1365136"/>
              <a:gd name="connsiteX5" fmla="*/ 6096000 w 9263230"/>
              <a:gd name="connsiteY5" fmla="*/ 703952 h 1365136"/>
              <a:gd name="connsiteX6" fmla="*/ 7681857 w 9263230"/>
              <a:gd name="connsiteY6" fmla="*/ 216271 h 1365136"/>
              <a:gd name="connsiteX7" fmla="*/ 9263230 w 9263230"/>
              <a:gd name="connsiteY7" fmla="*/ 20841 h 1365136"/>
              <a:gd name="connsiteX0" fmla="*/ 0 w 9263230"/>
              <a:gd name="connsiteY0" fmla="*/ 1283072 h 1365136"/>
              <a:gd name="connsiteX1" fmla="*/ 182880 w 9263230"/>
              <a:gd name="connsiteY1" fmla="*/ 1298312 h 1365136"/>
              <a:gd name="connsiteX2" fmla="*/ 594360 w 9263230"/>
              <a:gd name="connsiteY2" fmla="*/ 1359272 h 1365136"/>
              <a:gd name="connsiteX3" fmla="*/ 2270760 w 9263230"/>
              <a:gd name="connsiteY3" fmla="*/ 1237352 h 1365136"/>
              <a:gd name="connsiteX4" fmla="*/ 4882179 w 9263230"/>
              <a:gd name="connsiteY4" fmla="*/ 1084952 h 1365136"/>
              <a:gd name="connsiteX5" fmla="*/ 6096000 w 9263230"/>
              <a:gd name="connsiteY5" fmla="*/ 703952 h 1365136"/>
              <a:gd name="connsiteX6" fmla="*/ 7681857 w 9263230"/>
              <a:gd name="connsiteY6" fmla="*/ 216271 h 1365136"/>
              <a:gd name="connsiteX7" fmla="*/ 9263230 w 9263230"/>
              <a:gd name="connsiteY7" fmla="*/ 20841 h 1365136"/>
              <a:gd name="connsiteX0" fmla="*/ 0 w 9209441"/>
              <a:gd name="connsiteY0" fmla="*/ 1619777 h 1701841"/>
              <a:gd name="connsiteX1" fmla="*/ 182880 w 9209441"/>
              <a:gd name="connsiteY1" fmla="*/ 1635017 h 1701841"/>
              <a:gd name="connsiteX2" fmla="*/ 594360 w 9209441"/>
              <a:gd name="connsiteY2" fmla="*/ 1695977 h 1701841"/>
              <a:gd name="connsiteX3" fmla="*/ 2270760 w 9209441"/>
              <a:gd name="connsiteY3" fmla="*/ 1574057 h 1701841"/>
              <a:gd name="connsiteX4" fmla="*/ 4882179 w 9209441"/>
              <a:gd name="connsiteY4" fmla="*/ 1421657 h 1701841"/>
              <a:gd name="connsiteX5" fmla="*/ 6096000 w 9209441"/>
              <a:gd name="connsiteY5" fmla="*/ 1040657 h 1701841"/>
              <a:gd name="connsiteX6" fmla="*/ 7681857 w 9209441"/>
              <a:gd name="connsiteY6" fmla="*/ 552976 h 1701841"/>
              <a:gd name="connsiteX7" fmla="*/ 9209441 w 9209441"/>
              <a:gd name="connsiteY7" fmla="*/ 2544 h 1701841"/>
              <a:gd name="connsiteX0" fmla="*/ 0 w 9177168"/>
              <a:gd name="connsiteY0" fmla="*/ 1470164 h 1552228"/>
              <a:gd name="connsiteX1" fmla="*/ 182880 w 9177168"/>
              <a:gd name="connsiteY1" fmla="*/ 1485404 h 1552228"/>
              <a:gd name="connsiteX2" fmla="*/ 594360 w 9177168"/>
              <a:gd name="connsiteY2" fmla="*/ 1546364 h 1552228"/>
              <a:gd name="connsiteX3" fmla="*/ 2270760 w 9177168"/>
              <a:gd name="connsiteY3" fmla="*/ 1424444 h 1552228"/>
              <a:gd name="connsiteX4" fmla="*/ 4882179 w 9177168"/>
              <a:gd name="connsiteY4" fmla="*/ 1272044 h 1552228"/>
              <a:gd name="connsiteX5" fmla="*/ 6096000 w 9177168"/>
              <a:gd name="connsiteY5" fmla="*/ 891044 h 1552228"/>
              <a:gd name="connsiteX6" fmla="*/ 7681857 w 9177168"/>
              <a:gd name="connsiteY6" fmla="*/ 403363 h 1552228"/>
              <a:gd name="connsiteX7" fmla="*/ 9177168 w 9177168"/>
              <a:gd name="connsiteY7" fmla="*/ 3538 h 1552228"/>
              <a:gd name="connsiteX0" fmla="*/ 0 w 9166411"/>
              <a:gd name="connsiteY0" fmla="*/ 1395715 h 1477779"/>
              <a:gd name="connsiteX1" fmla="*/ 182880 w 9166411"/>
              <a:gd name="connsiteY1" fmla="*/ 1410955 h 1477779"/>
              <a:gd name="connsiteX2" fmla="*/ 594360 w 9166411"/>
              <a:gd name="connsiteY2" fmla="*/ 1471915 h 1477779"/>
              <a:gd name="connsiteX3" fmla="*/ 2270760 w 9166411"/>
              <a:gd name="connsiteY3" fmla="*/ 1349995 h 1477779"/>
              <a:gd name="connsiteX4" fmla="*/ 4882179 w 9166411"/>
              <a:gd name="connsiteY4" fmla="*/ 1197595 h 1477779"/>
              <a:gd name="connsiteX5" fmla="*/ 6096000 w 9166411"/>
              <a:gd name="connsiteY5" fmla="*/ 816595 h 1477779"/>
              <a:gd name="connsiteX6" fmla="*/ 7681857 w 9166411"/>
              <a:gd name="connsiteY6" fmla="*/ 328914 h 1477779"/>
              <a:gd name="connsiteX7" fmla="*/ 9166411 w 9166411"/>
              <a:gd name="connsiteY7" fmla="*/ 4392 h 1477779"/>
              <a:gd name="connsiteX0" fmla="*/ 0 w 8746863"/>
              <a:gd name="connsiteY0" fmla="*/ 1269672 h 1351736"/>
              <a:gd name="connsiteX1" fmla="*/ 182880 w 8746863"/>
              <a:gd name="connsiteY1" fmla="*/ 1284912 h 1351736"/>
              <a:gd name="connsiteX2" fmla="*/ 594360 w 8746863"/>
              <a:gd name="connsiteY2" fmla="*/ 1345872 h 1351736"/>
              <a:gd name="connsiteX3" fmla="*/ 2270760 w 8746863"/>
              <a:gd name="connsiteY3" fmla="*/ 1223952 h 1351736"/>
              <a:gd name="connsiteX4" fmla="*/ 4882179 w 8746863"/>
              <a:gd name="connsiteY4" fmla="*/ 1071552 h 1351736"/>
              <a:gd name="connsiteX5" fmla="*/ 6096000 w 8746863"/>
              <a:gd name="connsiteY5" fmla="*/ 690552 h 1351736"/>
              <a:gd name="connsiteX6" fmla="*/ 7681857 w 8746863"/>
              <a:gd name="connsiteY6" fmla="*/ 202871 h 1351736"/>
              <a:gd name="connsiteX7" fmla="*/ 8746863 w 8746863"/>
              <a:gd name="connsiteY7" fmla="*/ 7440 h 135173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3029989 h 3112053"/>
              <a:gd name="connsiteX1" fmla="*/ 182880 w 9155654"/>
              <a:gd name="connsiteY1" fmla="*/ 3045229 h 3112053"/>
              <a:gd name="connsiteX2" fmla="*/ 594360 w 9155654"/>
              <a:gd name="connsiteY2" fmla="*/ 3106189 h 3112053"/>
              <a:gd name="connsiteX3" fmla="*/ 2270760 w 9155654"/>
              <a:gd name="connsiteY3" fmla="*/ 2984269 h 3112053"/>
              <a:gd name="connsiteX4" fmla="*/ 4684059 w 9155654"/>
              <a:gd name="connsiteY4" fmla="*/ 2608 h 3112053"/>
              <a:gd name="connsiteX5" fmla="*/ 6096000 w 9155654"/>
              <a:gd name="connsiteY5" fmla="*/ 2450869 h 3112053"/>
              <a:gd name="connsiteX6" fmla="*/ 7681857 w 9155654"/>
              <a:gd name="connsiteY6" fmla="*/ 1963188 h 3112053"/>
              <a:gd name="connsiteX7" fmla="*/ 9155654 w 9155654"/>
              <a:gd name="connsiteY7" fmla="*/ 1800030 h 3112053"/>
              <a:gd name="connsiteX0" fmla="*/ 0 w 9155654"/>
              <a:gd name="connsiteY0" fmla="*/ 3030043 h 3112107"/>
              <a:gd name="connsiteX1" fmla="*/ 182880 w 9155654"/>
              <a:gd name="connsiteY1" fmla="*/ 3045283 h 3112107"/>
              <a:gd name="connsiteX2" fmla="*/ 594360 w 9155654"/>
              <a:gd name="connsiteY2" fmla="*/ 3106243 h 3112107"/>
              <a:gd name="connsiteX3" fmla="*/ 2270760 w 9155654"/>
              <a:gd name="connsiteY3" fmla="*/ 2984323 h 3112107"/>
              <a:gd name="connsiteX4" fmla="*/ 4684059 w 9155654"/>
              <a:gd name="connsiteY4" fmla="*/ 2662 h 3112107"/>
              <a:gd name="connsiteX5" fmla="*/ 6492240 w 9155654"/>
              <a:gd name="connsiteY5" fmla="*/ 2405203 h 3112107"/>
              <a:gd name="connsiteX6" fmla="*/ 7681857 w 9155654"/>
              <a:gd name="connsiteY6" fmla="*/ 1963242 h 3112107"/>
              <a:gd name="connsiteX7" fmla="*/ 9155654 w 9155654"/>
              <a:gd name="connsiteY7" fmla="*/ 1800084 h 3112107"/>
              <a:gd name="connsiteX0" fmla="*/ 0 w 9155654"/>
              <a:gd name="connsiteY0" fmla="*/ 3030012 h 3112076"/>
              <a:gd name="connsiteX1" fmla="*/ 182880 w 9155654"/>
              <a:gd name="connsiteY1" fmla="*/ 3045252 h 3112076"/>
              <a:gd name="connsiteX2" fmla="*/ 594360 w 9155654"/>
              <a:gd name="connsiteY2" fmla="*/ 3106212 h 3112076"/>
              <a:gd name="connsiteX3" fmla="*/ 2270760 w 9155654"/>
              <a:gd name="connsiteY3" fmla="*/ 2984292 h 3112076"/>
              <a:gd name="connsiteX4" fmla="*/ 4684059 w 9155654"/>
              <a:gd name="connsiteY4" fmla="*/ 2631 h 3112076"/>
              <a:gd name="connsiteX5" fmla="*/ 6492240 w 9155654"/>
              <a:gd name="connsiteY5" fmla="*/ 2405172 h 3112076"/>
              <a:gd name="connsiteX6" fmla="*/ 9155654 w 9155654"/>
              <a:gd name="connsiteY6" fmla="*/ 1800053 h 3112076"/>
              <a:gd name="connsiteX0" fmla="*/ 0 w 9155654"/>
              <a:gd name="connsiteY0" fmla="*/ 3029800 h 3111864"/>
              <a:gd name="connsiteX1" fmla="*/ 182880 w 9155654"/>
              <a:gd name="connsiteY1" fmla="*/ 3045040 h 3111864"/>
              <a:gd name="connsiteX2" fmla="*/ 594360 w 9155654"/>
              <a:gd name="connsiteY2" fmla="*/ 3106000 h 3111864"/>
              <a:gd name="connsiteX3" fmla="*/ 2270760 w 9155654"/>
              <a:gd name="connsiteY3" fmla="*/ 2984080 h 3111864"/>
              <a:gd name="connsiteX4" fmla="*/ 4684059 w 9155654"/>
              <a:gd name="connsiteY4" fmla="*/ 2419 h 3111864"/>
              <a:gd name="connsiteX5" fmla="*/ 7360920 w 9155654"/>
              <a:gd name="connsiteY5" fmla="*/ 2603080 h 3111864"/>
              <a:gd name="connsiteX6" fmla="*/ 9155654 w 9155654"/>
              <a:gd name="connsiteY6" fmla="*/ 1799841 h 3111864"/>
              <a:gd name="connsiteX0" fmla="*/ 0 w 9155654"/>
              <a:gd name="connsiteY0" fmla="*/ 3029582 h 3111646"/>
              <a:gd name="connsiteX1" fmla="*/ 182880 w 9155654"/>
              <a:gd name="connsiteY1" fmla="*/ 3044822 h 3111646"/>
              <a:gd name="connsiteX2" fmla="*/ 594360 w 9155654"/>
              <a:gd name="connsiteY2" fmla="*/ 3105782 h 3111646"/>
              <a:gd name="connsiteX3" fmla="*/ 2270760 w 9155654"/>
              <a:gd name="connsiteY3" fmla="*/ 2983862 h 3111646"/>
              <a:gd name="connsiteX4" fmla="*/ 4684059 w 9155654"/>
              <a:gd name="connsiteY4" fmla="*/ 2201 h 3111646"/>
              <a:gd name="connsiteX5" fmla="*/ 7360920 w 9155654"/>
              <a:gd name="connsiteY5" fmla="*/ 2602862 h 3111646"/>
              <a:gd name="connsiteX6" fmla="*/ 9155654 w 9155654"/>
              <a:gd name="connsiteY6" fmla="*/ 1799623 h 3111646"/>
              <a:gd name="connsiteX0" fmla="*/ 0 w 9155654"/>
              <a:gd name="connsiteY0" fmla="*/ 3029815 h 3111879"/>
              <a:gd name="connsiteX1" fmla="*/ 182880 w 9155654"/>
              <a:gd name="connsiteY1" fmla="*/ 3045055 h 3111879"/>
              <a:gd name="connsiteX2" fmla="*/ 594360 w 9155654"/>
              <a:gd name="connsiteY2" fmla="*/ 3106015 h 3111879"/>
              <a:gd name="connsiteX3" fmla="*/ 2270760 w 9155654"/>
              <a:gd name="connsiteY3" fmla="*/ 2984095 h 3111879"/>
              <a:gd name="connsiteX4" fmla="*/ 4684059 w 9155654"/>
              <a:gd name="connsiteY4" fmla="*/ 2434 h 3111879"/>
              <a:gd name="connsiteX5" fmla="*/ 7086600 w 9155654"/>
              <a:gd name="connsiteY5" fmla="*/ 2344015 h 3111879"/>
              <a:gd name="connsiteX6" fmla="*/ 9155654 w 9155654"/>
              <a:gd name="connsiteY6" fmla="*/ 1799856 h 3111879"/>
              <a:gd name="connsiteX0" fmla="*/ 0 w 9155654"/>
              <a:gd name="connsiteY0" fmla="*/ 3029815 h 3111879"/>
              <a:gd name="connsiteX1" fmla="*/ 182880 w 9155654"/>
              <a:gd name="connsiteY1" fmla="*/ 3045055 h 3111879"/>
              <a:gd name="connsiteX2" fmla="*/ 594360 w 9155654"/>
              <a:gd name="connsiteY2" fmla="*/ 3106015 h 3111879"/>
              <a:gd name="connsiteX3" fmla="*/ 2270760 w 9155654"/>
              <a:gd name="connsiteY3" fmla="*/ 2984095 h 3111879"/>
              <a:gd name="connsiteX4" fmla="*/ 4684059 w 9155654"/>
              <a:gd name="connsiteY4" fmla="*/ 2434 h 3111879"/>
              <a:gd name="connsiteX5" fmla="*/ 7086600 w 9155654"/>
              <a:gd name="connsiteY5" fmla="*/ 2344015 h 3111879"/>
              <a:gd name="connsiteX6" fmla="*/ 9155654 w 9155654"/>
              <a:gd name="connsiteY6" fmla="*/ 1799856 h 3111879"/>
              <a:gd name="connsiteX0" fmla="*/ 0 w 9155654"/>
              <a:gd name="connsiteY0" fmla="*/ 3038360 h 3120424"/>
              <a:gd name="connsiteX1" fmla="*/ 182880 w 9155654"/>
              <a:gd name="connsiteY1" fmla="*/ 3053600 h 3120424"/>
              <a:gd name="connsiteX2" fmla="*/ 594360 w 9155654"/>
              <a:gd name="connsiteY2" fmla="*/ 3114560 h 3120424"/>
              <a:gd name="connsiteX3" fmla="*/ 2270760 w 9155654"/>
              <a:gd name="connsiteY3" fmla="*/ 2992640 h 3120424"/>
              <a:gd name="connsiteX4" fmla="*/ 4684059 w 9155654"/>
              <a:gd name="connsiteY4" fmla="*/ 10979 h 3120424"/>
              <a:gd name="connsiteX5" fmla="*/ 7086600 w 9155654"/>
              <a:gd name="connsiteY5" fmla="*/ 2352560 h 3120424"/>
              <a:gd name="connsiteX6" fmla="*/ 9155654 w 9155654"/>
              <a:gd name="connsiteY6" fmla="*/ 1808401 h 3120424"/>
              <a:gd name="connsiteX0" fmla="*/ 0 w 9155654"/>
              <a:gd name="connsiteY0" fmla="*/ 3027417 h 3109481"/>
              <a:gd name="connsiteX1" fmla="*/ 182880 w 9155654"/>
              <a:gd name="connsiteY1" fmla="*/ 3042657 h 3109481"/>
              <a:gd name="connsiteX2" fmla="*/ 594360 w 9155654"/>
              <a:gd name="connsiteY2" fmla="*/ 3103617 h 3109481"/>
              <a:gd name="connsiteX3" fmla="*/ 2270760 w 9155654"/>
              <a:gd name="connsiteY3" fmla="*/ 2981697 h 3109481"/>
              <a:gd name="connsiteX4" fmla="*/ 4684059 w 9155654"/>
              <a:gd name="connsiteY4" fmla="*/ 36 h 3109481"/>
              <a:gd name="connsiteX5" fmla="*/ 7086600 w 9155654"/>
              <a:gd name="connsiteY5" fmla="*/ 2341617 h 3109481"/>
              <a:gd name="connsiteX6" fmla="*/ 9155654 w 9155654"/>
              <a:gd name="connsiteY6" fmla="*/ 1797458 h 3109481"/>
              <a:gd name="connsiteX0" fmla="*/ 0 w 9155654"/>
              <a:gd name="connsiteY0" fmla="*/ 3027417 h 3320153"/>
              <a:gd name="connsiteX1" fmla="*/ 182880 w 9155654"/>
              <a:gd name="connsiteY1" fmla="*/ 3042657 h 3320153"/>
              <a:gd name="connsiteX2" fmla="*/ 594360 w 9155654"/>
              <a:gd name="connsiteY2" fmla="*/ 3103617 h 3320153"/>
              <a:gd name="connsiteX3" fmla="*/ 2270760 w 9155654"/>
              <a:gd name="connsiteY3" fmla="*/ 2981697 h 3320153"/>
              <a:gd name="connsiteX4" fmla="*/ 4684059 w 9155654"/>
              <a:gd name="connsiteY4" fmla="*/ 36 h 3320153"/>
              <a:gd name="connsiteX5" fmla="*/ 7086600 w 9155654"/>
              <a:gd name="connsiteY5" fmla="*/ 2341617 h 3320153"/>
              <a:gd name="connsiteX6" fmla="*/ 9155654 w 9155654"/>
              <a:gd name="connsiteY6" fmla="*/ 1797458 h 3320153"/>
              <a:gd name="connsiteX0" fmla="*/ 0 w 9155654"/>
              <a:gd name="connsiteY0" fmla="*/ 3027424 h 3320160"/>
              <a:gd name="connsiteX1" fmla="*/ 182880 w 9155654"/>
              <a:gd name="connsiteY1" fmla="*/ 3042664 h 3320160"/>
              <a:gd name="connsiteX2" fmla="*/ 594360 w 9155654"/>
              <a:gd name="connsiteY2" fmla="*/ 3103624 h 3320160"/>
              <a:gd name="connsiteX3" fmla="*/ 2270760 w 9155654"/>
              <a:gd name="connsiteY3" fmla="*/ 2981704 h 3320160"/>
              <a:gd name="connsiteX4" fmla="*/ 4684059 w 9155654"/>
              <a:gd name="connsiteY4" fmla="*/ 43 h 3320160"/>
              <a:gd name="connsiteX5" fmla="*/ 7086600 w 9155654"/>
              <a:gd name="connsiteY5" fmla="*/ 2341624 h 3320160"/>
              <a:gd name="connsiteX6" fmla="*/ 9155654 w 9155654"/>
              <a:gd name="connsiteY6" fmla="*/ 1797465 h 332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654" h="3320160">
                <a:moveTo>
                  <a:pt x="0" y="3027424"/>
                </a:moveTo>
                <a:cubicBezTo>
                  <a:pt x="60960" y="3032504"/>
                  <a:pt x="122369" y="3033699"/>
                  <a:pt x="182880" y="3042664"/>
                </a:cubicBezTo>
                <a:cubicBezTo>
                  <a:pt x="702330" y="3119620"/>
                  <a:pt x="246380" y="3113784"/>
                  <a:pt x="594360" y="3103624"/>
                </a:cubicBezTo>
                <a:cubicBezTo>
                  <a:pt x="942340" y="3093464"/>
                  <a:pt x="1365026" y="3670194"/>
                  <a:pt x="2270760" y="2981704"/>
                </a:cubicBezTo>
                <a:cubicBezTo>
                  <a:pt x="3278393" y="2445017"/>
                  <a:pt x="2760233" y="-11910"/>
                  <a:pt x="4684059" y="43"/>
                </a:cubicBezTo>
                <a:cubicBezTo>
                  <a:pt x="6144559" y="353103"/>
                  <a:pt x="5823174" y="2285894"/>
                  <a:pt x="7086600" y="2341624"/>
                </a:cubicBezTo>
                <a:cubicBezTo>
                  <a:pt x="7889040" y="2377020"/>
                  <a:pt x="8600776" y="1923532"/>
                  <a:pt x="9155654" y="1797465"/>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333582" y="194670"/>
            <a:ext cx="11194803"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Solution architecture mixes cloud and on premise </a:t>
            </a:r>
          </a:p>
        </p:txBody>
      </p:sp>
      <p:grpSp>
        <p:nvGrpSpPr>
          <p:cNvPr id="11" name="Group 10"/>
          <p:cNvGrpSpPr/>
          <p:nvPr/>
        </p:nvGrpSpPr>
        <p:grpSpPr>
          <a:xfrm>
            <a:off x="2533932" y="4260122"/>
            <a:ext cx="2133299" cy="1748550"/>
            <a:chOff x="4199238" y="1184275"/>
            <a:chExt cx="2133299" cy="1748550"/>
          </a:xfrm>
        </p:grpSpPr>
        <p:pic>
          <p:nvPicPr>
            <p:cNvPr id="4102" name="Picture 6" descr="Image result for node 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retrieves the data </a:t>
              </a:r>
            </a:p>
          </p:txBody>
        </p:sp>
      </p:grpSp>
      <p:grpSp>
        <p:nvGrpSpPr>
          <p:cNvPr id="14" name="Group 13"/>
          <p:cNvGrpSpPr/>
          <p:nvPr/>
        </p:nvGrpSpPr>
        <p:grpSpPr>
          <a:xfrm>
            <a:off x="9337822" y="2684703"/>
            <a:ext cx="2312483" cy="2293639"/>
            <a:chOff x="7488942" y="4414149"/>
            <a:chExt cx="2312483" cy="2293639"/>
          </a:xfrm>
        </p:grpSpPr>
        <p:pic>
          <p:nvPicPr>
            <p:cNvPr id="4108" name="Picture 12" descr="Image result for watson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668126" y="5784458"/>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4719381" y="1283182"/>
            <a:ext cx="2133299" cy="2372526"/>
            <a:chOff x="4430823" y="4267694"/>
            <a:chExt cx="2133299" cy="2372526"/>
          </a:xfrm>
        </p:grpSpPr>
        <p:pic>
          <p:nvPicPr>
            <p:cNvPr id="4110" name="Picture 14" descr="Image result for dashdb"/>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grpSp>
        <p:nvGrpSpPr>
          <p:cNvPr id="2" name="Group 1"/>
          <p:cNvGrpSpPr/>
          <p:nvPr/>
        </p:nvGrpSpPr>
        <p:grpSpPr>
          <a:xfrm>
            <a:off x="429694" y="1166910"/>
            <a:ext cx="1962462" cy="1773775"/>
            <a:chOff x="519059" y="1407049"/>
            <a:chExt cx="1962462" cy="1773775"/>
          </a:xfrm>
        </p:grpSpPr>
        <p:sp>
          <p:nvSpPr>
            <p:cNvPr id="5" name="TextBox 4"/>
            <p:cNvSpPr txBox="1"/>
            <p:nvPr/>
          </p:nvSpPr>
          <p:spPr>
            <a:xfrm>
              <a:off x="519059" y="2257494"/>
              <a:ext cx="1962462" cy="923330"/>
            </a:xfrm>
            <a:prstGeom prst="rect">
              <a:avLst/>
            </a:prstGeom>
            <a:noFill/>
          </p:spPr>
          <p:txBody>
            <a:bodyPr wrap="square" rtlCol="0">
              <a:spAutoFit/>
            </a:bodyPr>
            <a:lstStyle/>
            <a:p>
              <a:pPr algn="ctr"/>
              <a:r>
                <a:rPr lang="en-US" dirty="0">
                  <a:solidFill>
                    <a:srgbClr val="92D050"/>
                  </a:solidFill>
                </a:rPr>
                <a:t>Workday</a:t>
              </a:r>
            </a:p>
            <a:p>
              <a:pPr algn="ctr"/>
              <a:r>
                <a:rPr lang="en-US" dirty="0"/>
                <a:t>contains the structured data</a:t>
              </a:r>
            </a:p>
          </p:txBody>
        </p:sp>
        <p:pic>
          <p:nvPicPr>
            <p:cNvPr id="26" name="Picture 24" descr="ýsledok vyh&amp;lcaron;adávania obrázkov pre dopyt my work da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004" y="1407049"/>
              <a:ext cx="1318572" cy="835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168220" y="4260122"/>
            <a:ext cx="2158708" cy="2243254"/>
            <a:chOff x="375216" y="1328185"/>
            <a:chExt cx="2158708" cy="2243254"/>
          </a:xfrm>
        </p:grpSpPr>
        <p:pic>
          <p:nvPicPr>
            <p:cNvPr id="29" name="Picture 28"/>
            <p:cNvPicPr>
              <a:picLocks noChangeAspect="1"/>
            </p:cNvPicPr>
            <p:nvPr/>
          </p:nvPicPr>
          <p:blipFill>
            <a:blip r:embed="rId6">
              <a:extLst>
                <a:ext uri="{BEBA8EAE-BF5A-486C-A8C5-ECC9F3942E4B}">
                  <a14:imgProps xmlns:a14="http://schemas.microsoft.com/office/drawing/2010/main">
                    <a14:imgLayer r:embed="rId7">
                      <a14:imgEffect>
                        <a14:backgroundRemoval t="8387" b="88387" l="3226" r="94194">
                          <a14:foregroundMark x1="22581" y1="34194" x2="22581" y2="34194"/>
                          <a14:foregroundMark x1="16774" y1="34194" x2="16774" y2="34194"/>
                          <a14:foregroundMark x1="3226" y1="27742" x2="3226" y2="27742"/>
                          <a14:foregroundMark x1="3871" y1="27742" x2="3871" y2="27742"/>
                          <a14:foregroundMark x1="72903" y1="39355" x2="72903" y2="39355"/>
                          <a14:foregroundMark x1="92903" y1="38710" x2="92903" y2="38710"/>
                          <a14:foregroundMark x1="78710" y1="59355" x2="78710" y2="59355"/>
                          <a14:foregroundMark x1="94194" y1="58710" x2="94194" y2="58710"/>
                          <a14:foregroundMark x1="14194" y1="66452" x2="14194" y2="66452"/>
                        </a14:backgroundRemoval>
                      </a14:imgEffect>
                    </a14:imgLayer>
                  </a14:imgProps>
                </a:ext>
                <a:ext uri="{28A0092B-C50C-407E-A947-70E740481C1C}">
                  <a14:useLocalDpi xmlns:a14="http://schemas.microsoft.com/office/drawing/2010/main" val="0"/>
                </a:ext>
              </a:extLst>
            </a:blip>
            <a:stretch>
              <a:fillRect/>
            </a:stretch>
          </p:blipFill>
          <p:spPr>
            <a:xfrm>
              <a:off x="899958" y="1328185"/>
              <a:ext cx="1109224" cy="1109224"/>
            </a:xfrm>
            <a:prstGeom prst="rect">
              <a:avLst/>
            </a:prstGeom>
          </p:spPr>
        </p:pic>
        <p:sp>
          <p:nvSpPr>
            <p:cNvPr id="30" name="TextBox 29"/>
            <p:cNvSpPr txBox="1"/>
            <p:nvPr/>
          </p:nvSpPr>
          <p:spPr>
            <a:xfrm>
              <a:off x="375216" y="2371110"/>
              <a:ext cx="2158708" cy="1200329"/>
            </a:xfrm>
            <a:prstGeom prst="rect">
              <a:avLst/>
            </a:prstGeom>
            <a:noFill/>
          </p:spPr>
          <p:txBody>
            <a:bodyPr wrap="square" rtlCol="0">
              <a:spAutoFit/>
            </a:bodyPr>
            <a:lstStyle/>
            <a:p>
              <a:pPr algn="ctr"/>
              <a:r>
                <a:rPr lang="en-US" dirty="0">
                  <a:solidFill>
                    <a:srgbClr val="92D050"/>
                  </a:solidFill>
                </a:rPr>
                <a:t>IBM Forms Experience builder </a:t>
              </a:r>
              <a:r>
                <a:rPr lang="en-US" dirty="0"/>
                <a:t>generates feedback survey data</a:t>
              </a:r>
            </a:p>
          </p:txBody>
        </p:sp>
      </p:grpSp>
      <p:grpSp>
        <p:nvGrpSpPr>
          <p:cNvPr id="4" name="Group 3"/>
          <p:cNvGrpSpPr/>
          <p:nvPr/>
        </p:nvGrpSpPr>
        <p:grpSpPr>
          <a:xfrm>
            <a:off x="7245163" y="1207550"/>
            <a:ext cx="2133299" cy="1769054"/>
            <a:chOff x="9072967" y="1153652"/>
            <a:chExt cx="2133299" cy="1769054"/>
          </a:xfrm>
        </p:grpSpPr>
        <p:pic>
          <p:nvPicPr>
            <p:cNvPr id="32" name="Picture 31"/>
            <p:cNvPicPr>
              <a:picLocks noChangeAspect="1"/>
            </p:cNvPicPr>
            <p:nvPr/>
          </p:nvPicPr>
          <p:blipFill rotWithShape="1">
            <a:blip r:embed="rId8">
              <a:extLst>
                <a:ext uri="{BEBA8EAE-BF5A-486C-A8C5-ECC9F3942E4B}">
                  <a14:imgProps xmlns:a14="http://schemas.microsoft.com/office/drawing/2010/main">
                    <a14:imgLayer r:embed="rId9">
                      <a14:imgEffect>
                        <a14:backgroundRemoval t="1220" b="100000" l="422" r="96203">
                          <a14:foregroundMark x1="35021" y1="25610" x2="35021" y2="25610"/>
                          <a14:foregroundMark x1="33755" y1="51829" x2="33755" y2="51829"/>
                          <a14:foregroundMark x1="48945" y1="55488" x2="48945" y2="55488"/>
                          <a14:foregroundMark x1="63713" y1="56098" x2="63713" y2="56098"/>
                          <a14:backgroundMark x1="36709" y1="47561" x2="36709" y2="47561"/>
                          <a14:backgroundMark x1="51477" y1="48171" x2="51477" y2="48171"/>
                          <a14:backgroundMark x1="61181" y1="48780" x2="61181" y2="48780"/>
                          <a14:backgroundMark x1="66667" y1="43293" x2="66667" y2="43293"/>
                          <a14:backgroundMark x1="57806" y1="60366" x2="57806" y2="60366"/>
                          <a14:backgroundMark x1="31224" y1="43293" x2="31224" y2="43293"/>
                          <a14:backgroundMark x1="40928" y1="65244" x2="40928" y2="65244"/>
                          <a14:backgroundMark x1="45570" y1="14024" x2="45570" y2="14024"/>
                          <a14:backgroundMark x1="51899" y1="12195" x2="51899" y2="12195"/>
                        </a14:backgroundRemoval>
                      </a14:imgEffect>
                    </a14:imgLayer>
                  </a14:imgProps>
                </a:ext>
                <a:ext uri="{28A0092B-C50C-407E-A947-70E740481C1C}">
                  <a14:useLocalDpi xmlns:a14="http://schemas.microsoft.com/office/drawing/2010/main" val="0"/>
                </a:ext>
              </a:extLst>
            </a:blip>
            <a:srcRect/>
            <a:stretch/>
          </p:blipFill>
          <p:spPr>
            <a:xfrm>
              <a:off x="9441708" y="1153652"/>
              <a:ext cx="1395816" cy="896535"/>
            </a:xfrm>
            <a:prstGeom prst="rect">
              <a:avLst/>
            </a:prstGeom>
          </p:spPr>
        </p:pic>
        <p:sp>
          <p:nvSpPr>
            <p:cNvPr id="34" name="TextBox 33"/>
            <p:cNvSpPr txBox="1"/>
            <p:nvPr/>
          </p:nvSpPr>
          <p:spPr>
            <a:xfrm>
              <a:off x="9072967" y="1999376"/>
              <a:ext cx="2133299" cy="923330"/>
            </a:xfrm>
            <a:prstGeom prst="rect">
              <a:avLst/>
            </a:prstGeom>
            <a:noFill/>
          </p:spPr>
          <p:txBody>
            <a:bodyPr wrap="square" rtlCol="0">
              <a:spAutoFit/>
            </a:bodyPr>
            <a:lstStyle/>
            <a:p>
              <a:pPr algn="ctr"/>
              <a:r>
                <a:rPr lang="en-US" dirty="0">
                  <a:solidFill>
                    <a:srgbClr val="92D050"/>
                  </a:solidFill>
                </a:rPr>
                <a:t>SPSS Modeler</a:t>
              </a:r>
            </a:p>
            <a:p>
              <a:pPr algn="ctr"/>
              <a:r>
                <a:rPr lang="en-US" dirty="0"/>
                <a:t>is the predictive engine </a:t>
              </a:r>
            </a:p>
          </p:txBody>
        </p:sp>
      </p:grpSp>
      <p:grpSp>
        <p:nvGrpSpPr>
          <p:cNvPr id="60" name="Group 59"/>
          <p:cNvGrpSpPr/>
          <p:nvPr/>
        </p:nvGrpSpPr>
        <p:grpSpPr>
          <a:xfrm>
            <a:off x="4765681" y="4260122"/>
            <a:ext cx="2133299" cy="2233081"/>
            <a:chOff x="7915329" y="1403825"/>
            <a:chExt cx="2133299" cy="2233081"/>
          </a:xfrm>
        </p:grpSpPr>
        <p:pic>
          <p:nvPicPr>
            <p:cNvPr id="61" name="Picture 10" descr="https://sendgrid.com/wp-content/uploads/2014/11/AlchemyAPI-logo-220-square.pn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7915329" y="2713576"/>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sentiment analysis </a:t>
              </a:r>
            </a:p>
          </p:txBody>
        </p:sp>
      </p:grpSp>
      <p:cxnSp>
        <p:nvCxnSpPr>
          <p:cNvPr id="19" name="Straight Connector 18"/>
          <p:cNvCxnSpPr/>
          <p:nvPr/>
        </p:nvCxnSpPr>
        <p:spPr>
          <a:xfrm>
            <a:off x="2110450" y="1567160"/>
            <a:ext cx="5700049" cy="0"/>
          </a:xfrm>
          <a:prstGeom prst="line">
            <a:avLst/>
          </a:pr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a:cxnSpLocks/>
          </p:cNvCxnSpPr>
          <p:nvPr/>
        </p:nvCxnSpPr>
        <p:spPr>
          <a:xfrm rot="5400000">
            <a:off x="5452564" y="3966025"/>
            <a:ext cx="666932" cy="0"/>
          </a:xfrm>
          <a:prstGeom prst="line">
            <a:avLst/>
          </a:pr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4411919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462630" y="173739"/>
            <a:ext cx="8773668"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3600" dirty="0">
                <a:solidFill>
                  <a:schemeClr val="tx1"/>
                </a:solidFill>
              </a:rPr>
              <a:t>Executive dashboard</a:t>
            </a:r>
          </a:p>
        </p:txBody>
      </p:sp>
      <p:grpSp>
        <p:nvGrpSpPr>
          <p:cNvPr id="9" name="Group 8"/>
          <p:cNvGrpSpPr/>
          <p:nvPr/>
        </p:nvGrpSpPr>
        <p:grpSpPr>
          <a:xfrm>
            <a:off x="382896" y="967202"/>
            <a:ext cx="11456371" cy="5775353"/>
            <a:chOff x="382896" y="967202"/>
            <a:chExt cx="11456371" cy="5775353"/>
          </a:xfrm>
        </p:grpSpPr>
        <p:sp>
          <p:nvSpPr>
            <p:cNvPr id="3" name="TextBox 2"/>
            <p:cNvSpPr txBox="1"/>
            <p:nvPr/>
          </p:nvSpPr>
          <p:spPr>
            <a:xfrm>
              <a:off x="1706564" y="4953000"/>
              <a:ext cx="8809037" cy="338554"/>
            </a:xfrm>
            <a:prstGeom prst="rect">
              <a:avLst/>
            </a:prstGeom>
            <a:noFill/>
          </p:spPr>
          <p:txBody>
            <a:bodyPr wrap="square" rtlCol="0">
              <a:spAutoFit/>
            </a:bodyPr>
            <a:lstStyle/>
            <a:p>
              <a:pPr marL="285750" indent="-285750">
                <a:buFont typeface="Arial" charset="0"/>
                <a:buChar char="•"/>
              </a:pP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96" y="967202"/>
              <a:ext cx="11456371" cy="5775353"/>
            </a:xfrm>
            <a:prstGeom prst="rect">
              <a:avLst/>
            </a:prstGeom>
          </p:spPr>
        </p:pic>
        <p:pic>
          <p:nvPicPr>
            <p:cNvPr id="2" name="Picture 1"/>
            <p:cNvPicPr>
              <a:picLocks noChangeAspect="1"/>
            </p:cNvPicPr>
            <p:nvPr/>
          </p:nvPicPr>
          <p:blipFill rotWithShape="1">
            <a:blip r:embed="rId3"/>
            <a:srcRect l="1676" t="21259" r="82352" b="19785"/>
            <a:stretch/>
          </p:blipFill>
          <p:spPr>
            <a:xfrm>
              <a:off x="9842741" y="2372264"/>
              <a:ext cx="1587260" cy="4043276"/>
            </a:xfrm>
            <a:prstGeom prst="rect">
              <a:avLst/>
            </a:prstGeom>
          </p:spPr>
        </p:pic>
        <p:pic>
          <p:nvPicPr>
            <p:cNvPr id="6" name="Picture 5"/>
            <p:cNvPicPr>
              <a:picLocks noChangeAspect="1"/>
            </p:cNvPicPr>
            <p:nvPr/>
          </p:nvPicPr>
          <p:blipFill rotWithShape="1">
            <a:blip r:embed="rId3"/>
            <a:srcRect l="51434" t="21000" r="32594" b="20044"/>
            <a:stretch/>
          </p:blipFill>
          <p:spPr>
            <a:xfrm>
              <a:off x="7922415" y="2354508"/>
              <a:ext cx="1587260" cy="4043276"/>
            </a:xfrm>
            <a:prstGeom prst="rect">
              <a:avLst/>
            </a:prstGeom>
          </p:spPr>
        </p:pic>
      </p:grpSp>
    </p:spTree>
    <p:extLst>
      <p:ext uri="{BB962C8B-B14F-4D97-AF65-F5344CB8AC3E}">
        <p14:creationId xmlns:p14="http://schemas.microsoft.com/office/powerpoint/2010/main" val="162128835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33309" y="1739448"/>
            <a:ext cx="2758093" cy="3170099"/>
          </a:xfrm>
          <a:prstGeom prst="rect">
            <a:avLst/>
          </a:prstGeom>
          <a:noFill/>
        </p:spPr>
        <p:txBody>
          <a:bodyPr wrap="square" rtlCol="0">
            <a:spAutoFit/>
          </a:bodyPr>
          <a:lstStyle/>
          <a:p>
            <a:pPr marL="285750" indent="-285750">
              <a:buFont typeface="Arial" charset="0"/>
              <a:buChar char="•"/>
            </a:pPr>
            <a:r>
              <a:rPr lang="en-US" sz="2000" dirty="0"/>
              <a:t>Risk is displayed through a coefficient of Employee Attrition Risk ranging from 0 to 1.</a:t>
            </a:r>
          </a:p>
          <a:p>
            <a:pPr marL="285750" indent="-285750">
              <a:buFont typeface="Arial" charset="0"/>
              <a:buChar char="•"/>
            </a:pPr>
            <a:endParaRPr lang="en-US" sz="2000" dirty="0"/>
          </a:p>
          <a:p>
            <a:pPr marL="285750" indent="-285750">
              <a:buFont typeface="Arial" charset="0"/>
              <a:buChar char="•"/>
            </a:pPr>
            <a:r>
              <a:rPr lang="en-US" sz="2000" dirty="0"/>
              <a:t>Results can be easily filtered by SLM, FLM, EE First Name and EE Last Name.</a:t>
            </a:r>
          </a:p>
        </p:txBody>
      </p:sp>
      <p:sp>
        <p:nvSpPr>
          <p:cNvPr id="5" name="Title 2"/>
          <p:cNvSpPr txBox="1">
            <a:spLocks/>
          </p:cNvSpPr>
          <p:nvPr/>
        </p:nvSpPr>
        <p:spPr>
          <a:xfrm>
            <a:off x="81280" y="97149"/>
            <a:ext cx="12110720" cy="123282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600" dirty="0">
                <a:solidFill>
                  <a:schemeClr val="tx1"/>
                </a:solidFill>
              </a:rPr>
              <a:t>People Managers can identify employees with high/critical attrition risk</a:t>
            </a:r>
          </a:p>
        </p:txBody>
      </p:sp>
      <p:grpSp>
        <p:nvGrpSpPr>
          <p:cNvPr id="11" name="Group 10"/>
          <p:cNvGrpSpPr/>
          <p:nvPr/>
        </p:nvGrpSpPr>
        <p:grpSpPr>
          <a:xfrm>
            <a:off x="81280" y="1648008"/>
            <a:ext cx="9086487" cy="4530705"/>
            <a:chOff x="81280" y="1648008"/>
            <a:chExt cx="9086487" cy="453070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 y="1648008"/>
              <a:ext cx="9086487" cy="4530705"/>
            </a:xfrm>
            <a:prstGeom prst="rect">
              <a:avLst/>
            </a:prstGeom>
          </p:spPr>
        </p:pic>
        <p:pic>
          <p:nvPicPr>
            <p:cNvPr id="6" name="Picture 5"/>
            <p:cNvPicPr>
              <a:picLocks noChangeAspect="1"/>
            </p:cNvPicPr>
            <p:nvPr/>
          </p:nvPicPr>
          <p:blipFill rotWithShape="1">
            <a:blip r:embed="rId3"/>
            <a:srcRect l="51434" t="21000" r="33940" b="56463"/>
            <a:stretch/>
          </p:blipFill>
          <p:spPr>
            <a:xfrm>
              <a:off x="7691333" y="2833641"/>
              <a:ext cx="1201207" cy="1277349"/>
            </a:xfrm>
            <a:prstGeom prst="rect">
              <a:avLst/>
            </a:prstGeom>
          </p:spPr>
        </p:pic>
        <p:sp>
          <p:nvSpPr>
            <p:cNvPr id="4" name="Rectangle 3"/>
            <p:cNvSpPr/>
            <p:nvPr/>
          </p:nvSpPr>
          <p:spPr>
            <a:xfrm>
              <a:off x="7691332" y="3304674"/>
              <a:ext cx="1140247"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51434" t="48193" r="36375" b="49203"/>
            <a:stretch/>
          </p:blipFill>
          <p:spPr>
            <a:xfrm>
              <a:off x="6321579" y="2779666"/>
              <a:ext cx="1001241" cy="147591"/>
            </a:xfrm>
            <a:prstGeom prst="rect">
              <a:avLst/>
            </a:prstGeom>
          </p:spPr>
        </p:pic>
        <p:pic>
          <p:nvPicPr>
            <p:cNvPr id="9" name="Picture 8"/>
            <p:cNvPicPr>
              <a:picLocks noChangeAspect="1"/>
            </p:cNvPicPr>
            <p:nvPr/>
          </p:nvPicPr>
          <p:blipFill rotWithShape="1">
            <a:blip r:embed="rId3"/>
            <a:srcRect l="1676" t="21259" r="82352" b="52024"/>
            <a:stretch/>
          </p:blipFill>
          <p:spPr>
            <a:xfrm>
              <a:off x="7700008" y="4617781"/>
              <a:ext cx="1192532" cy="1376620"/>
            </a:xfrm>
            <a:prstGeom prst="rect">
              <a:avLst/>
            </a:prstGeom>
          </p:spPr>
        </p:pic>
        <p:pic>
          <p:nvPicPr>
            <p:cNvPr id="10" name="Picture 9"/>
            <p:cNvPicPr>
              <a:picLocks noChangeAspect="1"/>
            </p:cNvPicPr>
            <p:nvPr/>
          </p:nvPicPr>
          <p:blipFill rotWithShape="1">
            <a:blip r:embed="rId3"/>
            <a:srcRect l="1676" t="21259" r="82352" b="52024"/>
            <a:stretch/>
          </p:blipFill>
          <p:spPr>
            <a:xfrm>
              <a:off x="6252569" y="4617781"/>
              <a:ext cx="1192532" cy="1376620"/>
            </a:xfrm>
            <a:prstGeom prst="rect">
              <a:avLst/>
            </a:prstGeom>
          </p:spPr>
        </p:pic>
      </p:grpSp>
    </p:spTree>
    <p:extLst>
      <p:ext uri="{BB962C8B-B14F-4D97-AF65-F5344CB8AC3E}">
        <p14:creationId xmlns:p14="http://schemas.microsoft.com/office/powerpoint/2010/main" val="159653396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2000" y="6397938"/>
            <a:ext cx="9840120" cy="369332"/>
          </a:xfrm>
          <a:prstGeom prst="rect">
            <a:avLst/>
          </a:prstGeom>
          <a:noFill/>
        </p:spPr>
        <p:txBody>
          <a:bodyPr wrap="square" rtlCol="0">
            <a:spAutoFit/>
          </a:bodyPr>
          <a:lstStyle/>
          <a:p>
            <a:r>
              <a:rPr lang="en-US" dirty="0"/>
              <a:t>Results are broken down into Employee-initiated and Manager-initiated attrition scenarios.</a:t>
            </a:r>
          </a:p>
        </p:txBody>
      </p:sp>
      <p:sp>
        <p:nvSpPr>
          <p:cNvPr id="5" name="Title 2"/>
          <p:cNvSpPr txBox="1">
            <a:spLocks/>
          </p:cNvSpPr>
          <p:nvPr/>
        </p:nvSpPr>
        <p:spPr>
          <a:xfrm>
            <a:off x="175104" y="153418"/>
            <a:ext cx="12118496" cy="1055621"/>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are provided with an overview of the Reason for Leaving indicated by the employees in the exit interviews</a:t>
            </a:r>
          </a:p>
        </p:txBody>
      </p:sp>
      <p:grpSp>
        <p:nvGrpSpPr>
          <p:cNvPr id="2" name="Group 1"/>
          <p:cNvGrpSpPr/>
          <p:nvPr/>
        </p:nvGrpSpPr>
        <p:grpSpPr>
          <a:xfrm>
            <a:off x="175104" y="1209039"/>
            <a:ext cx="10510173" cy="5138099"/>
            <a:chOff x="175104" y="1209039"/>
            <a:chExt cx="10510173" cy="513809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4" y="1209039"/>
              <a:ext cx="10510173" cy="5138099"/>
            </a:xfrm>
            <a:prstGeom prst="rect">
              <a:avLst/>
            </a:prstGeom>
          </p:spPr>
        </p:pic>
        <p:pic>
          <p:nvPicPr>
            <p:cNvPr id="6" name="Picture 5"/>
            <p:cNvPicPr>
              <a:picLocks noChangeAspect="1"/>
            </p:cNvPicPr>
            <p:nvPr/>
          </p:nvPicPr>
          <p:blipFill rotWithShape="1">
            <a:blip r:embed="rId3"/>
            <a:srcRect l="1676" t="21259" r="82352" b="19785"/>
            <a:stretch/>
          </p:blipFill>
          <p:spPr>
            <a:xfrm>
              <a:off x="8990329" y="2454450"/>
              <a:ext cx="1442964" cy="3675705"/>
            </a:xfrm>
            <a:prstGeom prst="rect">
              <a:avLst/>
            </a:prstGeom>
          </p:spPr>
        </p:pic>
        <p:pic>
          <p:nvPicPr>
            <p:cNvPr id="7" name="Picture 6"/>
            <p:cNvPicPr>
              <a:picLocks noChangeAspect="1"/>
            </p:cNvPicPr>
            <p:nvPr/>
          </p:nvPicPr>
          <p:blipFill rotWithShape="1">
            <a:blip r:embed="rId3"/>
            <a:srcRect l="51434" t="21000" r="32594" b="20044"/>
            <a:stretch/>
          </p:blipFill>
          <p:spPr>
            <a:xfrm>
              <a:off x="7110643" y="2454450"/>
              <a:ext cx="1442964" cy="3675705"/>
            </a:xfrm>
            <a:prstGeom prst="rect">
              <a:avLst/>
            </a:prstGeom>
          </p:spPr>
        </p:pic>
      </p:grpSp>
    </p:spTree>
    <p:extLst>
      <p:ext uri="{BB962C8B-B14F-4D97-AF65-F5344CB8AC3E}">
        <p14:creationId xmlns:p14="http://schemas.microsoft.com/office/powerpoint/2010/main" val="205037816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537044" y="216426"/>
            <a:ext cx="2477908" cy="1681822"/>
          </a:xfrm>
          <a:prstGeom prst="rect">
            <a:avLst/>
          </a:prstGeom>
        </p:spPr>
      </p:pic>
      <p:sp>
        <p:nvSpPr>
          <p:cNvPr id="5" name="Rectangle 4"/>
          <p:cNvSpPr/>
          <p:nvPr/>
        </p:nvSpPr>
        <p:spPr>
          <a:xfrm>
            <a:off x="3019955" y="6323200"/>
            <a:ext cx="5897448" cy="369332"/>
          </a:xfrm>
          <a:prstGeom prst="rect">
            <a:avLst/>
          </a:prstGeom>
        </p:spPr>
        <p:txBody>
          <a:bodyPr wrap="none">
            <a:spAutoFit/>
          </a:bodyPr>
          <a:lstStyle/>
          <a:p>
            <a:r>
              <a:rPr lang="en-US" dirty="0"/>
              <a:t>https://www.1800flowers.com/gwyn-1800flowers?flws_rd=1</a:t>
            </a: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p:blipFill>
        <p:spPr>
          <a:xfrm>
            <a:off x="497711" y="2974692"/>
            <a:ext cx="9186308" cy="3136741"/>
          </a:xfrm>
          <a:prstGeom prst="rect">
            <a:avLst/>
          </a:prstGeom>
        </p:spPr>
      </p:pic>
      <p:sp>
        <p:nvSpPr>
          <p:cNvPr id="7" name="Rectangle 6"/>
          <p:cNvSpPr/>
          <p:nvPr/>
        </p:nvSpPr>
        <p:spPr>
          <a:xfrm>
            <a:off x="648181" y="312812"/>
            <a:ext cx="7974959" cy="2123658"/>
          </a:xfrm>
          <a:prstGeom prst="rect">
            <a:avLst/>
          </a:prstGeom>
        </p:spPr>
        <p:txBody>
          <a:bodyPr wrap="square">
            <a:spAutoFit/>
          </a:bodyPr>
          <a:lstStyle/>
          <a:p>
            <a:pPr algn="just"/>
            <a:r>
              <a:rPr lang="en-US" sz="3600" b="1" dirty="0">
                <a:solidFill>
                  <a:srgbClr val="FFC000"/>
                </a:solidFill>
              </a:rPr>
              <a:t>1-800-Flowers</a:t>
            </a:r>
          </a:p>
          <a:p>
            <a:pPr algn="just"/>
            <a:r>
              <a:rPr lang="en-US" sz="2400" dirty="0"/>
              <a:t>1-800-Flowers features a handy virtual assistant named Gwyn who lives on the website and helps you shop for gifts across all of company’s retail brands, including Fruit Bouquets and Popcorn Factory.</a:t>
            </a:r>
          </a:p>
        </p:txBody>
      </p:sp>
    </p:spTree>
    <p:extLst>
      <p:ext uri="{BB962C8B-B14F-4D97-AF65-F5344CB8AC3E}">
        <p14:creationId xmlns:p14="http://schemas.microsoft.com/office/powerpoint/2010/main" val="112492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5584" y="153418"/>
            <a:ext cx="11986416" cy="405381"/>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get insights on the most likely reason for leaving for employees at high / critical risk, based on historical results from employees with similar profiles</a:t>
            </a:r>
          </a:p>
        </p:txBody>
      </p:sp>
      <p:grpSp>
        <p:nvGrpSpPr>
          <p:cNvPr id="2" name="Group 1"/>
          <p:cNvGrpSpPr/>
          <p:nvPr/>
        </p:nvGrpSpPr>
        <p:grpSpPr>
          <a:xfrm>
            <a:off x="448969" y="1520838"/>
            <a:ext cx="11231945" cy="5144272"/>
            <a:chOff x="448969" y="1520838"/>
            <a:chExt cx="11231945" cy="514427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69" y="1520838"/>
              <a:ext cx="11231945" cy="5144272"/>
            </a:xfrm>
            <a:prstGeom prst="rect">
              <a:avLst/>
            </a:prstGeom>
          </p:spPr>
        </p:pic>
        <p:pic>
          <p:nvPicPr>
            <p:cNvPr id="4" name="Picture 3"/>
            <p:cNvPicPr>
              <a:picLocks noChangeAspect="1"/>
            </p:cNvPicPr>
            <p:nvPr/>
          </p:nvPicPr>
          <p:blipFill rotWithShape="1">
            <a:blip r:embed="rId3"/>
            <a:srcRect l="51434" t="21000" r="33940" b="56463"/>
            <a:stretch/>
          </p:blipFill>
          <p:spPr>
            <a:xfrm>
              <a:off x="9996434" y="2710276"/>
              <a:ext cx="1453461" cy="1545592"/>
            </a:xfrm>
            <a:prstGeom prst="rect">
              <a:avLst/>
            </a:prstGeom>
          </p:spPr>
        </p:pic>
        <p:pic>
          <p:nvPicPr>
            <p:cNvPr id="8" name="Picture 7"/>
            <p:cNvPicPr>
              <a:picLocks noChangeAspect="1"/>
            </p:cNvPicPr>
            <p:nvPr/>
          </p:nvPicPr>
          <p:blipFill rotWithShape="1">
            <a:blip r:embed="rId3"/>
            <a:srcRect l="51434" t="48193" r="36375" b="49203"/>
            <a:stretch/>
          </p:blipFill>
          <p:spPr>
            <a:xfrm>
              <a:off x="8421765" y="2710276"/>
              <a:ext cx="1211502" cy="178585"/>
            </a:xfrm>
            <a:prstGeom prst="rect">
              <a:avLst/>
            </a:prstGeom>
          </p:spPr>
        </p:pic>
        <p:pic>
          <p:nvPicPr>
            <p:cNvPr id="9" name="Picture 8"/>
            <p:cNvPicPr>
              <a:picLocks noChangeAspect="1"/>
            </p:cNvPicPr>
            <p:nvPr/>
          </p:nvPicPr>
          <p:blipFill rotWithShape="1">
            <a:blip r:embed="rId3"/>
            <a:srcRect l="1676" t="21259" r="82352" b="52024"/>
            <a:stretch/>
          </p:blipFill>
          <p:spPr>
            <a:xfrm>
              <a:off x="10006931" y="4785211"/>
              <a:ext cx="1442964" cy="1665710"/>
            </a:xfrm>
            <a:prstGeom prst="rect">
              <a:avLst/>
            </a:prstGeom>
          </p:spPr>
        </p:pic>
        <p:pic>
          <p:nvPicPr>
            <p:cNvPr id="10" name="Picture 9"/>
            <p:cNvPicPr>
              <a:picLocks noChangeAspect="1"/>
            </p:cNvPicPr>
            <p:nvPr/>
          </p:nvPicPr>
          <p:blipFill rotWithShape="1">
            <a:blip r:embed="rId3"/>
            <a:srcRect l="1676" t="21259" r="82352" b="52024"/>
            <a:stretch/>
          </p:blipFill>
          <p:spPr>
            <a:xfrm>
              <a:off x="8352642" y="4785208"/>
              <a:ext cx="1442964" cy="1665710"/>
            </a:xfrm>
            <a:prstGeom prst="rect">
              <a:avLst/>
            </a:prstGeom>
          </p:spPr>
        </p:pic>
        <p:sp>
          <p:nvSpPr>
            <p:cNvPr id="6" name="Rectangle 5"/>
            <p:cNvSpPr/>
            <p:nvPr/>
          </p:nvSpPr>
          <p:spPr>
            <a:xfrm>
              <a:off x="10022556" y="5444635"/>
              <a:ext cx="1379699"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278286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14249" y="92459"/>
            <a:ext cx="12077751"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are provided with an overview of the Sentiment Analysis results from employee feedback surveys.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50" y="1135073"/>
            <a:ext cx="11357267" cy="5543856"/>
          </a:xfrm>
          <a:prstGeom prst="rect">
            <a:avLst/>
          </a:prstGeom>
        </p:spPr>
      </p:pic>
    </p:spTree>
    <p:extLst>
      <p:ext uri="{BB962C8B-B14F-4D97-AF65-F5344CB8AC3E}">
        <p14:creationId xmlns:p14="http://schemas.microsoft.com/office/powerpoint/2010/main" val="57427268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86864" y="159526"/>
            <a:ext cx="11742576" cy="765034"/>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Second Line Managers can identify the First Line Managers whose teams have the highest average Coefficient of Employee Attrition Risk. </a:t>
            </a:r>
          </a:p>
        </p:txBody>
      </p:sp>
      <p:grpSp>
        <p:nvGrpSpPr>
          <p:cNvPr id="2" name="Group 1"/>
          <p:cNvGrpSpPr/>
          <p:nvPr/>
        </p:nvGrpSpPr>
        <p:grpSpPr>
          <a:xfrm>
            <a:off x="505360" y="1260015"/>
            <a:ext cx="11063004" cy="5383600"/>
            <a:chOff x="505360" y="1260015"/>
            <a:chExt cx="11063004" cy="538360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60" y="1260015"/>
              <a:ext cx="11063004" cy="5383600"/>
            </a:xfrm>
            <a:prstGeom prst="rect">
              <a:avLst/>
            </a:prstGeom>
          </p:spPr>
        </p:pic>
        <p:pic>
          <p:nvPicPr>
            <p:cNvPr id="4" name="Picture 3"/>
            <p:cNvPicPr>
              <a:picLocks noChangeAspect="1"/>
            </p:cNvPicPr>
            <p:nvPr/>
          </p:nvPicPr>
          <p:blipFill rotWithShape="1">
            <a:blip r:embed="rId3"/>
            <a:srcRect l="1676" t="21259" r="82352" b="19785"/>
            <a:stretch/>
          </p:blipFill>
          <p:spPr>
            <a:xfrm>
              <a:off x="9735165" y="2404538"/>
              <a:ext cx="1587260" cy="4043276"/>
            </a:xfrm>
            <a:prstGeom prst="rect">
              <a:avLst/>
            </a:prstGeom>
          </p:spPr>
        </p:pic>
        <p:pic>
          <p:nvPicPr>
            <p:cNvPr id="6" name="Picture 5"/>
            <p:cNvPicPr>
              <a:picLocks noChangeAspect="1"/>
            </p:cNvPicPr>
            <p:nvPr/>
          </p:nvPicPr>
          <p:blipFill rotWithShape="1">
            <a:blip r:embed="rId3"/>
            <a:srcRect l="51434" t="21000" r="32594" b="20044"/>
            <a:stretch/>
          </p:blipFill>
          <p:spPr>
            <a:xfrm>
              <a:off x="7782562" y="2397539"/>
              <a:ext cx="1587260" cy="4043276"/>
            </a:xfrm>
            <a:prstGeom prst="rect">
              <a:avLst/>
            </a:prstGeom>
          </p:spPr>
        </p:pic>
        <p:sp>
          <p:nvSpPr>
            <p:cNvPr id="8" name="Rectangle 7"/>
            <p:cNvSpPr/>
            <p:nvPr/>
          </p:nvSpPr>
          <p:spPr>
            <a:xfrm>
              <a:off x="7782562" y="4960541"/>
              <a:ext cx="1379699"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93271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GOING ONE STEP DEEPER</a:t>
            </a:r>
          </a:p>
        </p:txBody>
      </p:sp>
    </p:spTree>
    <p:extLst>
      <p:ext uri="{BB962C8B-B14F-4D97-AF65-F5344CB8AC3E}">
        <p14:creationId xmlns:p14="http://schemas.microsoft.com/office/powerpoint/2010/main" val="232675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spTree>
    <p:extLst>
      <p:ext uri="{BB962C8B-B14F-4D97-AF65-F5344CB8AC3E}">
        <p14:creationId xmlns:p14="http://schemas.microsoft.com/office/powerpoint/2010/main" val="108712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558537" y="-219919"/>
            <a:ext cx="9554161" cy="1076446"/>
          </a:xfrm>
        </p:spPr>
        <p:txBody>
          <a:bodyPr>
            <a:normAutofit/>
          </a:bodyPr>
          <a:lstStyle/>
          <a:p>
            <a:r>
              <a:rPr lang="en-US" sz="4800" dirty="0"/>
              <a:t>Bluemix</a:t>
            </a:r>
          </a:p>
        </p:txBody>
      </p:sp>
      <p:sp>
        <p:nvSpPr>
          <p:cNvPr id="3" name="Content Placeholder 2"/>
          <p:cNvSpPr>
            <a:spLocks noGrp="1"/>
          </p:cNvSpPr>
          <p:nvPr>
            <p:ph idx="1"/>
          </p:nvPr>
        </p:nvSpPr>
        <p:spPr>
          <a:xfrm>
            <a:off x="254643" y="856527"/>
            <a:ext cx="11582400" cy="4297362"/>
          </a:xfrm>
        </p:spPr>
        <p:txBody>
          <a:bodyPr/>
          <a:lstStyle/>
          <a:p>
            <a:pPr lvl="1"/>
            <a:r>
              <a:rPr lang="en-US" dirty="0"/>
              <a:t>IBM </a:t>
            </a:r>
            <a:r>
              <a:rPr lang="en-US" b="1" dirty="0"/>
              <a:t>Bluemix</a:t>
            </a:r>
            <a:r>
              <a:rPr lang="en-US" dirty="0"/>
              <a:t> is a cloud platform as a service (PaaS) developed by IBM. It supports several programming languages and services as well as integrated DevOps to build, run, deploy and manage applications on the cloud. </a:t>
            </a:r>
            <a:r>
              <a:rPr lang="en-US" b="1" dirty="0"/>
              <a:t>Bluemix</a:t>
            </a:r>
            <a:r>
              <a:rPr lang="en-US" dirty="0"/>
              <a:t> is based on Cloud Foundry open technology and runs on SoftLayer infrastructure.</a:t>
            </a:r>
            <a:endParaRPr lang="en-US" i="1" dirty="0">
              <a:hlinkClick r:id="rId2"/>
            </a:endParaRPr>
          </a:p>
          <a:p>
            <a:pPr lvl="1"/>
            <a:r>
              <a:rPr lang="en-US" i="1" dirty="0">
                <a:hlinkClick r:id="rId2"/>
              </a:rPr>
              <a:t>https://console.ng.</a:t>
            </a:r>
            <a:r>
              <a:rPr lang="en-US" b="1" i="1" dirty="0">
                <a:hlinkClick r:id="rId2"/>
              </a:rPr>
              <a:t>bluemix</a:t>
            </a:r>
            <a:r>
              <a:rPr lang="en-US" i="1" dirty="0">
                <a:hlinkClick r:id="rId2"/>
              </a:rPr>
              <a:t>.net/</a:t>
            </a:r>
            <a:endParaRPr lang="en-US" i="1" dirty="0"/>
          </a:p>
          <a:p>
            <a:pPr lvl="1"/>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64314" y="2314644"/>
            <a:ext cx="3872729" cy="43870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4673" y="2314644"/>
            <a:ext cx="7052183" cy="4406530"/>
          </a:xfrm>
          <a:prstGeom prst="rect">
            <a:avLst/>
          </a:prstGeom>
        </p:spPr>
      </p:pic>
    </p:spTree>
    <p:extLst>
      <p:ext uri="{BB962C8B-B14F-4D97-AF65-F5344CB8AC3E}">
        <p14:creationId xmlns:p14="http://schemas.microsoft.com/office/powerpoint/2010/main" val="4674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411642" y="0"/>
            <a:ext cx="9554161" cy="1076446"/>
          </a:xfrm>
        </p:spPr>
        <p:txBody>
          <a:bodyPr>
            <a:normAutofit/>
          </a:bodyPr>
          <a:lstStyle/>
          <a:p>
            <a:r>
              <a:rPr lang="en-US" sz="6000" dirty="0"/>
              <a:t>Node-RED</a:t>
            </a:r>
          </a:p>
        </p:txBody>
      </p:sp>
      <p:sp>
        <p:nvSpPr>
          <p:cNvPr id="3" name="Content Placeholder 2"/>
          <p:cNvSpPr>
            <a:spLocks noGrp="1"/>
          </p:cNvSpPr>
          <p:nvPr>
            <p:ph idx="1"/>
          </p:nvPr>
        </p:nvSpPr>
        <p:spPr>
          <a:xfrm>
            <a:off x="185195" y="1180355"/>
            <a:ext cx="11582400" cy="4297362"/>
          </a:xfrm>
        </p:spPr>
        <p:txBody>
          <a:bodyPr/>
          <a:lstStyle/>
          <a:p>
            <a:pPr lvl="1"/>
            <a:r>
              <a:rPr lang="en-US" dirty="0"/>
              <a:t>A visual tool for wiring the Internet of Things. Node-RED is a tool for wiring together hardware devices, APIs and online services in new and interesting ways. Flows can be then deployed to the Node.js runtime with a single click.</a:t>
            </a:r>
          </a:p>
          <a:p>
            <a:pPr lvl="1"/>
            <a:r>
              <a:rPr lang="en-US" dirty="0">
                <a:hlinkClick r:id="rId2"/>
              </a:rPr>
              <a:t>http://noderedguide.com/</a:t>
            </a:r>
            <a:endParaRPr lang="en-US" dirty="0"/>
          </a:p>
          <a:p>
            <a:pPr lvl="1"/>
            <a:endParaRPr lang="en-US" dirty="0"/>
          </a:p>
        </p:txBody>
      </p:sp>
      <p:pic>
        <p:nvPicPr>
          <p:cNvPr id="1026" name="Picture 2" descr="https://cdn-learn.adafruit.com/guides/images/000/000/483/medium800/node-red-screenshot.png?1448301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249" y="1976202"/>
            <a:ext cx="6579870" cy="469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9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164466" y="1076446"/>
            <a:ext cx="9769033" cy="6192457"/>
          </a:xfrm>
        </p:spPr>
        <p:txBody>
          <a:bodyPr>
            <a:normAutofit lnSpcReduction="10000"/>
          </a:bodyPr>
          <a:lstStyle/>
          <a:p>
            <a:pPr algn="just"/>
            <a:r>
              <a:rPr lang="en-US" sz="2800" b="1" dirty="0" err="1"/>
              <a:t>DashDB</a:t>
            </a:r>
            <a:endParaRPr lang="en-US" sz="2800" b="1" dirty="0"/>
          </a:p>
          <a:p>
            <a:pPr lvl="1" algn="just"/>
            <a:r>
              <a:rPr lang="en-US" sz="2400" dirty="0"/>
              <a:t>IBM </a:t>
            </a:r>
            <a:r>
              <a:rPr lang="en-US" sz="2400" dirty="0" err="1"/>
              <a:t>dashDB</a:t>
            </a:r>
            <a:r>
              <a:rPr lang="en-US" sz="2400" dirty="0"/>
              <a:t> is a cloud data warehouse service for analytics, reporting and business intelligence (BI). IBM manages the setup, configuration and operation of IBM </a:t>
            </a:r>
            <a:r>
              <a:rPr lang="en-US" sz="2400" dirty="0" err="1"/>
              <a:t>dashDB</a:t>
            </a:r>
            <a:r>
              <a:rPr lang="en-US" sz="2400" dirty="0"/>
              <a:t>. Designed for performance and scale, it uses IBM BLU Acceleration, embedded Netezza analytics and MPP architecture. </a:t>
            </a:r>
          </a:p>
          <a:p>
            <a:pPr lvl="1" algn="just"/>
            <a:r>
              <a:rPr lang="en-US" sz="2400" dirty="0"/>
              <a:t>It’s compatible with advanced analytics tooling, including R predictive analytics and IBM Watson Analytics. It works with a wide range of third-party BI tools. IBM </a:t>
            </a:r>
            <a:r>
              <a:rPr lang="en-US" sz="2400" dirty="0" err="1"/>
              <a:t>dashDB</a:t>
            </a:r>
            <a:r>
              <a:rPr lang="en-US" sz="2400" dirty="0"/>
              <a:t> is available as a service on the IBM Bluemix cloud platform and connects directly with other IBM cloud data services.</a:t>
            </a:r>
          </a:p>
          <a:p>
            <a:pPr lvl="1" algn="just"/>
            <a:endParaRPr lang="en-US" sz="2400" dirty="0"/>
          </a:p>
          <a:p>
            <a:pPr algn="just"/>
            <a:r>
              <a:rPr lang="en-US" sz="2800" b="1" dirty="0" err="1"/>
              <a:t>Cloudant</a:t>
            </a:r>
            <a:endParaRPr lang="en-US" sz="2800" b="1" dirty="0"/>
          </a:p>
          <a:p>
            <a:pPr lvl="1" algn="just"/>
            <a:r>
              <a:rPr lang="en-US" sz="2400" dirty="0" err="1"/>
              <a:t>Cloudant</a:t>
            </a:r>
            <a:r>
              <a:rPr lang="en-US" sz="2400" dirty="0"/>
              <a:t> is an open source non-relational, distributed database service of the same name that requires zero-configuration. </a:t>
            </a:r>
            <a:r>
              <a:rPr lang="en-US" sz="2400" dirty="0" err="1"/>
              <a:t>Cloudant</a:t>
            </a:r>
            <a:r>
              <a:rPr lang="en-US" sz="2400" dirty="0"/>
              <a:t> is based on the Apache-backed </a:t>
            </a:r>
            <a:r>
              <a:rPr lang="en-US" sz="2400" dirty="0" err="1"/>
              <a:t>CouchDB</a:t>
            </a:r>
            <a:r>
              <a:rPr lang="en-US" sz="2400" dirty="0"/>
              <a:t> project and the open source </a:t>
            </a:r>
            <a:r>
              <a:rPr lang="en-US" sz="2400" dirty="0" err="1"/>
              <a:t>BigCouch</a:t>
            </a:r>
            <a:r>
              <a:rPr lang="en-US" sz="2400" dirty="0"/>
              <a:t> project.</a:t>
            </a:r>
          </a:p>
          <a:p>
            <a:pPr algn="just"/>
            <a:endParaRPr lang="en-US" sz="2800" dirty="0"/>
          </a:p>
        </p:txBody>
      </p:sp>
      <p:pic>
        <p:nvPicPr>
          <p:cNvPr id="5" name="Picture 4" descr="Image result for cloud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32" y="5361601"/>
            <a:ext cx="1130682" cy="11306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mage result for dashdb"/>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5611" y="1895826"/>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430654" y="0"/>
            <a:ext cx="9554161" cy="847354"/>
          </a:xfrm>
        </p:spPr>
        <p:txBody>
          <a:bodyPr>
            <a:normAutofit/>
          </a:bodyPr>
          <a:lstStyle/>
          <a:p>
            <a:r>
              <a:rPr lang="en-US" sz="5400" dirty="0"/>
              <a:t>Storage </a:t>
            </a:r>
          </a:p>
        </p:txBody>
      </p:sp>
    </p:spTree>
    <p:extLst>
      <p:ext uri="{BB962C8B-B14F-4D97-AF65-F5344CB8AC3E}">
        <p14:creationId xmlns:p14="http://schemas.microsoft.com/office/powerpoint/2010/main" val="32951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1620456" y="963389"/>
            <a:ext cx="10427599" cy="5894611"/>
          </a:xfrm>
        </p:spPr>
        <p:txBody>
          <a:bodyPr>
            <a:normAutofit fontScale="92500" lnSpcReduction="10000"/>
          </a:bodyPr>
          <a:lstStyle/>
          <a:p>
            <a:pPr algn="just"/>
            <a:r>
              <a:rPr lang="en-US" b="1" dirty="0"/>
              <a:t>Watson Visual recognition</a:t>
            </a:r>
          </a:p>
          <a:p>
            <a:pPr lvl="1"/>
            <a:r>
              <a:rPr lang="en-US" dirty="0"/>
              <a:t>Visual Recognition allows users to understand the contents of an image or video frame, answering the question: “What is in this image?” Submit an image, and the service returns scores for relevant classifiers representing things such as objects, events and settings.</a:t>
            </a:r>
          </a:p>
          <a:p>
            <a:r>
              <a:rPr lang="en-US" b="1" dirty="0"/>
              <a:t>Watson Retrieve and Rank</a:t>
            </a:r>
          </a:p>
          <a:p>
            <a:pPr lvl="1"/>
            <a:r>
              <a:rPr lang="en-US" dirty="0"/>
              <a:t>This service helps users find the most relevant information for their query by using a combination of search and machine learning algorithms to detect "signals" in the data. Built on top of Apache </a:t>
            </a:r>
            <a:r>
              <a:rPr lang="en-US" dirty="0" err="1"/>
              <a:t>Solr</a:t>
            </a:r>
            <a:r>
              <a:rPr lang="en-US" dirty="0"/>
              <a:t>, developers load their data into the service, train a machine learning model based on known relevant results, then leverage this model to provide improved results to their end users based on their question or query.</a:t>
            </a:r>
          </a:p>
          <a:p>
            <a:r>
              <a:rPr lang="en-US" b="1" dirty="0"/>
              <a:t>Watson Conversation</a:t>
            </a:r>
          </a:p>
          <a:p>
            <a:pPr lvl="1"/>
            <a:r>
              <a:rPr lang="en-US" dirty="0"/>
              <a:t>The IBM Watson Conversation service enables a developer to automate branching conversations between a user and your application. The Conversation service enables your applications to use natural language to automatically respond to user questions, cross-sell and up-sell, walk users through processes or applications, or even hand-hold users through difficult tasks. </a:t>
            </a:r>
          </a:p>
          <a:p>
            <a:pPr lvl="1"/>
            <a:r>
              <a:rPr lang="en-US" dirty="0"/>
              <a:t>The Conversation service can track and store user profile information to learn more about end users, guide them through processes based on their unique situation, or pass their information to a back-end system to help them take action and get the help they need.</a:t>
            </a:r>
          </a:p>
          <a:p>
            <a:pPr lvl="1"/>
            <a:endParaRPr lang="en-US" dirty="0"/>
          </a:p>
          <a:p>
            <a:endParaRPr lang="en-US" dirty="0"/>
          </a:p>
        </p:txBody>
      </p:sp>
      <p:pic>
        <p:nvPicPr>
          <p:cNvPr id="10" name="Picture 10" descr="https://sendgrid.com/wp-content/uploads/2014/11/AlchemyAPI-logo-220-square.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199058" y="1095357"/>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91758" y="-127322"/>
            <a:ext cx="9554161" cy="847354"/>
          </a:xfrm>
        </p:spPr>
        <p:txBody>
          <a:bodyPr>
            <a:normAutofit/>
          </a:bodyPr>
          <a:lstStyle/>
          <a:p>
            <a:r>
              <a:rPr lang="en-US" sz="4400" dirty="0"/>
              <a:t>Cognitive components </a:t>
            </a:r>
          </a:p>
        </p:txBody>
      </p:sp>
      <p:pic>
        <p:nvPicPr>
          <p:cNvPr id="9218" name="Picture 2" descr="Image result for watson retrieve and ra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24" y="2696626"/>
            <a:ext cx="1209738" cy="1209738"/>
          </a:xfrm>
          <a:prstGeom prst="ellipse">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tson convers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18" y="4581266"/>
            <a:ext cx="1243750" cy="124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56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Rectangle 3"/>
          <p:cNvSpPr/>
          <p:nvPr/>
        </p:nvSpPr>
        <p:spPr>
          <a:xfrm>
            <a:off x="439838" y="5535592"/>
            <a:ext cx="4777270" cy="369332"/>
          </a:xfrm>
          <a:prstGeom prst="rect">
            <a:avLst/>
          </a:prstGeom>
        </p:spPr>
        <p:txBody>
          <a:bodyPr wrap="none">
            <a:spAutoFit/>
          </a:bodyPr>
          <a:lstStyle/>
          <a:p>
            <a:r>
              <a:rPr lang="en-US" dirty="0"/>
              <a:t>https://visual-recognition-demo.mybluemix.net/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958" t="16034" r="12639" b="3122"/>
          <a:stretch/>
        </p:blipFill>
        <p:spPr>
          <a:xfrm>
            <a:off x="439838" y="367761"/>
            <a:ext cx="7268902" cy="5040249"/>
          </a:xfrm>
          <a:prstGeom prst="rect">
            <a:avLst/>
          </a:prstGeom>
        </p:spPr>
      </p:pic>
      <p:pic>
        <p:nvPicPr>
          <p:cNvPr id="6" name="Picture 10" descr="https://sendgrid.com/wp-content/uploads/2014/11/AlchemyAPI-logo-220-square.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10558502" y="180957"/>
            <a:ext cx="1246871" cy="12468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20722" y="1683057"/>
            <a:ext cx="3348986" cy="5029201"/>
          </a:xfrm>
          <a:prstGeom prst="rect">
            <a:avLst/>
          </a:prstGeom>
        </p:spPr>
      </p:pic>
    </p:spTree>
    <p:extLst>
      <p:ext uri="{BB962C8B-B14F-4D97-AF65-F5344CB8AC3E}">
        <p14:creationId xmlns:p14="http://schemas.microsoft.com/office/powerpoint/2010/main" val="245826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46363" y="3236088"/>
            <a:ext cx="10838953" cy="4114801"/>
          </a:xfrm>
        </p:spPr>
        <p:txBody>
          <a:bodyPr/>
          <a:lstStyle/>
          <a:p>
            <a:pPr marL="0" indent="0" algn="just">
              <a:buNone/>
            </a:pPr>
            <a:r>
              <a:rPr lang="en-US" sz="3600" b="1" dirty="0">
                <a:solidFill>
                  <a:srgbClr val="FFC000"/>
                </a:solidFill>
              </a:rPr>
              <a:t>Macy’s</a:t>
            </a:r>
          </a:p>
          <a:p>
            <a:pPr marL="0" indent="0" algn="just">
              <a:buNone/>
            </a:pPr>
            <a:r>
              <a:rPr lang="en-US" dirty="0"/>
              <a:t>Most companies struggle to provide consistent, excellent customer service. The struggle is even more real when you’re the largest US department store chain, operating over 700 locations where customers shop for hundreds of thousands of different products. </a:t>
            </a:r>
          </a:p>
          <a:p>
            <a:pPr marL="0" indent="0" algn="just">
              <a:buNone/>
            </a:pPr>
            <a:r>
              <a:rPr lang="en-US" dirty="0"/>
              <a:t>To help address the relentless flow of consumer inquiries, Macy’s leverages Watson to power OnCall, a support bot currently live at several store locations.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84147" y="196768"/>
            <a:ext cx="7963383" cy="2777925"/>
          </a:xfrm>
          <a:prstGeom prst="rect">
            <a:avLst/>
          </a:prstGeom>
        </p:spPr>
      </p:pic>
      <p:sp>
        <p:nvSpPr>
          <p:cNvPr id="5" name="Rectangle 4"/>
          <p:cNvSpPr/>
          <p:nvPr/>
        </p:nvSpPr>
        <p:spPr>
          <a:xfrm>
            <a:off x="3079819" y="3004594"/>
            <a:ext cx="5572038" cy="369332"/>
          </a:xfrm>
          <a:prstGeom prst="rect">
            <a:avLst/>
          </a:prstGeom>
        </p:spPr>
        <p:txBody>
          <a:bodyPr wrap="none">
            <a:spAutoFit/>
          </a:bodyPr>
          <a:lstStyle/>
          <a:p>
            <a:r>
              <a:rPr lang="en-US" dirty="0"/>
              <a:t>https://www.macys.com/ce/splash/store-help-chat/index</a:t>
            </a:r>
          </a:p>
        </p:txBody>
      </p:sp>
    </p:spTree>
    <p:extLst>
      <p:ext uri="{BB962C8B-B14F-4D97-AF65-F5344CB8AC3E}">
        <p14:creationId xmlns:p14="http://schemas.microsoft.com/office/powerpoint/2010/main" val="339431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3253" y="1880808"/>
            <a:ext cx="11536545" cy="4563909"/>
          </a:xfrm>
          <a:prstGeom prst="rect">
            <a:avLst/>
          </a:prstGeom>
        </p:spPr>
      </p:pic>
      <p:sp>
        <p:nvSpPr>
          <p:cNvPr id="2" name="TextBox 1"/>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393658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99440" y="1605279"/>
            <a:ext cx="10938460" cy="4863848"/>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8" name="TextBox 17"/>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425754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5200" y="1406320"/>
            <a:ext cx="10441499" cy="5150249"/>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7" name="TextBox 16"/>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227814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9475" y="1744432"/>
            <a:ext cx="10940775" cy="4976367"/>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7" name="TextBox 16"/>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28319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4615" y="370406"/>
            <a:ext cx="7537435" cy="6047773"/>
          </a:xfrm>
          <a:prstGeom prst="rect">
            <a:avLst/>
          </a:prstGeom>
        </p:spPr>
      </p:pic>
      <p:pic>
        <p:nvPicPr>
          <p:cNvPr id="5" name="Picture 2" descr="Image result for watson retrieve and r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171" y="149039"/>
            <a:ext cx="1209738" cy="1209738"/>
          </a:xfrm>
          <a:prstGeom prst="ellipse">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74615" y="6418179"/>
            <a:ext cx="4652684" cy="369332"/>
          </a:xfrm>
          <a:prstGeom prst="rect">
            <a:avLst/>
          </a:prstGeom>
        </p:spPr>
        <p:txBody>
          <a:bodyPr wrap="none">
            <a:spAutoFit/>
          </a:bodyPr>
          <a:lstStyle/>
          <a:p>
            <a:r>
              <a:rPr lang="en-US" dirty="0"/>
              <a:t>http://retrieve-and-rank-demo.mybluemix.net/</a:t>
            </a:r>
          </a:p>
        </p:txBody>
      </p:sp>
    </p:spTree>
    <p:extLst>
      <p:ext uri="{BB962C8B-B14F-4D97-AF65-F5344CB8AC3E}">
        <p14:creationId xmlns:p14="http://schemas.microsoft.com/office/powerpoint/2010/main" val="15667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4" descr="Image result for watson convers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7941" y="202822"/>
            <a:ext cx="1243750" cy="124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90224" y="6381073"/>
            <a:ext cx="4299575" cy="369332"/>
          </a:xfrm>
          <a:prstGeom prst="rect">
            <a:avLst/>
          </a:prstGeom>
        </p:spPr>
        <p:txBody>
          <a:bodyPr wrap="none">
            <a:spAutoFit/>
          </a:bodyPr>
          <a:lstStyle/>
          <a:p>
            <a:r>
              <a:rPr lang="en-US" dirty="0"/>
              <a:t>https://conversation-demo.mybluemix.net/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9753" y="426469"/>
            <a:ext cx="7758974" cy="5756208"/>
          </a:xfrm>
          <a:prstGeom prst="rect">
            <a:avLst/>
          </a:prstGeom>
        </p:spPr>
      </p:pic>
    </p:spTree>
    <p:extLst>
      <p:ext uri="{BB962C8B-B14F-4D97-AF65-F5344CB8AC3E}">
        <p14:creationId xmlns:p14="http://schemas.microsoft.com/office/powerpoint/2010/main" val="344050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158186" y="451413"/>
            <a:ext cx="4170745" cy="5949388"/>
          </a:xfrm>
        </p:spPr>
        <p:txBody>
          <a:bodyPr>
            <a:normAutofit/>
          </a:bodyPr>
          <a:lstStyle/>
          <a:p>
            <a:pPr algn="just"/>
            <a:r>
              <a:rPr lang="en-US" b="1" dirty="0"/>
              <a:t>Watson Machine learning</a:t>
            </a:r>
          </a:p>
          <a:p>
            <a:pPr lvl="1" algn="just"/>
            <a:r>
              <a:rPr lang="en-US" dirty="0"/>
              <a:t>Predictive Analytics for Bluemix is an offering that makes it easy for developers and data scientists to work together to integrate predictive analytics with their applications. Using the SPSS analytics platform, Predictive Analytics allows you to score (predictive) models built in the IBM SPSS Modeler client . The Predictive Analytics service is a set of REST APIs that can be called from any programming language.</a:t>
            </a:r>
          </a:p>
          <a:p>
            <a:pPr algn="just"/>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29944" y="451413"/>
            <a:ext cx="7461042" cy="5831328"/>
          </a:xfrm>
          <a:prstGeom prst="rect">
            <a:avLst/>
          </a:prstGeom>
        </p:spPr>
      </p:pic>
      <p:sp>
        <p:nvSpPr>
          <p:cNvPr id="10" name="Rectangle 9"/>
          <p:cNvSpPr/>
          <p:nvPr/>
        </p:nvSpPr>
        <p:spPr>
          <a:xfrm>
            <a:off x="4529944" y="6305891"/>
            <a:ext cx="5827236" cy="369332"/>
          </a:xfrm>
          <a:prstGeom prst="rect">
            <a:avLst/>
          </a:prstGeom>
        </p:spPr>
        <p:txBody>
          <a:bodyPr wrap="none">
            <a:spAutoFit/>
          </a:bodyPr>
          <a:lstStyle/>
          <a:p>
            <a:r>
              <a:rPr lang="en-US" dirty="0"/>
              <a:t>https://product-line-prediction-alexj42-855.mybluemix.net/</a:t>
            </a:r>
          </a:p>
        </p:txBody>
      </p:sp>
    </p:spTree>
    <p:extLst>
      <p:ext uri="{BB962C8B-B14F-4D97-AF65-F5344CB8AC3E}">
        <p14:creationId xmlns:p14="http://schemas.microsoft.com/office/powerpoint/2010/main" val="76714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0" y="1205470"/>
            <a:ext cx="11582400" cy="5882322"/>
          </a:xfrm>
        </p:spPr>
        <p:txBody>
          <a:bodyPr>
            <a:normAutofit/>
          </a:bodyPr>
          <a:lstStyle/>
          <a:p>
            <a:pPr lvl="1"/>
            <a:r>
              <a:rPr lang="en-US" altLang="en-US" dirty="0">
                <a:latin typeface="Arial" panose="020B0604020202020204" pitchFamily="34" charset="0"/>
              </a:rPr>
              <a:t>Slack is an instant messaging and collaboration system. </a:t>
            </a:r>
          </a:p>
          <a:p>
            <a:pPr lvl="2"/>
            <a:r>
              <a:rPr lang="en-US" altLang="en-US" dirty="0">
                <a:latin typeface="Arial" panose="020B0604020202020204" pitchFamily="34" charset="0"/>
              </a:rPr>
              <a:t>Channels : separate messages, discussions and notifications by purpose, department or topic.</a:t>
            </a:r>
          </a:p>
          <a:p>
            <a:pPr lvl="2"/>
            <a:r>
              <a:rPr lang="en-US" altLang="en-US" dirty="0">
                <a:latin typeface="Arial" panose="020B0604020202020204" pitchFamily="34" charset="0"/>
              </a:rPr>
              <a:t>Private Channels</a:t>
            </a:r>
          </a:p>
          <a:p>
            <a:pPr lvl="2"/>
            <a:r>
              <a:rPr lang="en-US" altLang="en-US" dirty="0">
                <a:latin typeface="Arial" panose="020B0604020202020204" pitchFamily="34" charset="0"/>
              </a:rPr>
              <a:t>Direct Messages</a:t>
            </a:r>
          </a:p>
          <a:p>
            <a:pPr lvl="2"/>
            <a:r>
              <a:rPr lang="en-US" altLang="en-US" dirty="0">
                <a:latin typeface="Arial" panose="020B0604020202020204" pitchFamily="34" charset="0"/>
              </a:rPr>
              <a:t>File sharing</a:t>
            </a:r>
          </a:p>
          <a:p>
            <a:pPr lvl="2"/>
            <a:r>
              <a:rPr lang="en-US" altLang="en-US" dirty="0">
                <a:latin typeface="Arial" panose="020B0604020202020204" pitchFamily="34" charset="0"/>
              </a:rPr>
              <a:t>Search</a:t>
            </a:r>
          </a:p>
          <a:p>
            <a:pPr lvl="2"/>
            <a:r>
              <a:rPr lang="en-US" altLang="en-US" dirty="0">
                <a:latin typeface="Arial" panose="020B0604020202020204" pitchFamily="34" charset="0"/>
              </a:rPr>
              <a:t>Notifications</a:t>
            </a:r>
          </a:p>
          <a:p>
            <a:pPr lvl="2"/>
            <a:r>
              <a:rPr lang="en-US" altLang="en-US" dirty="0">
                <a:latin typeface="Arial" panose="020B0604020202020204" pitchFamily="34" charset="0"/>
              </a:rPr>
              <a:t>Build your own integrations.   </a:t>
            </a:r>
          </a:p>
          <a:p>
            <a:pPr lvl="2"/>
            <a:endParaRPr lang="en-US" altLang="en-US" dirty="0">
              <a:latin typeface="Arial" panose="020B0604020202020204" pitchFamily="34" charset="0"/>
            </a:endParaRPr>
          </a:p>
          <a:p>
            <a:pPr marL="463550" lvl="2" indent="0">
              <a:buNone/>
            </a:pPr>
            <a:r>
              <a:rPr lang="en-US" altLang="en-US" dirty="0">
                <a:latin typeface="Arial" panose="020B0604020202020204" pitchFamily="34" charset="0"/>
              </a:rPr>
              <a:t>Slack is being used as integration channel      </a:t>
            </a:r>
          </a:p>
          <a:p>
            <a:endParaRPr lang="en-US" dirty="0"/>
          </a:p>
          <a:p>
            <a:pPr lvl="1"/>
            <a:endParaRPr lang="en-US" dirty="0"/>
          </a:p>
        </p:txBody>
      </p:sp>
      <p:sp>
        <p:nvSpPr>
          <p:cNvPr id="4" name="Title 1"/>
          <p:cNvSpPr>
            <a:spLocks noGrp="1"/>
          </p:cNvSpPr>
          <p:nvPr>
            <p:ph type="title"/>
          </p:nvPr>
        </p:nvSpPr>
        <p:spPr>
          <a:xfrm>
            <a:off x="199160" y="138896"/>
            <a:ext cx="11005133" cy="847354"/>
          </a:xfrm>
        </p:spPr>
        <p:txBody>
          <a:bodyPr>
            <a:normAutofit/>
          </a:bodyPr>
          <a:lstStyle/>
          <a:p>
            <a:r>
              <a:rPr lang="en-US" sz="4400" dirty="0"/>
              <a:t>Non IBM component used in this demo</a:t>
            </a:r>
          </a:p>
        </p:txBody>
      </p:sp>
      <p:pic>
        <p:nvPicPr>
          <p:cNvPr id="12290" name="Picture 2" descr="Image result for s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423" y="2105086"/>
            <a:ext cx="6905625" cy="46386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brandfolder.com/slack/logo/slack-primary-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79" y="4841495"/>
            <a:ext cx="4443484" cy="127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15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Tell me a joke about IBM</a:t>
            </a:r>
            <a:br>
              <a:rPr lang="en-US" dirty="0"/>
            </a:br>
            <a:endParaRPr lang="en-US" dirty="0"/>
          </a:p>
        </p:txBody>
      </p:sp>
    </p:spTree>
    <p:extLst>
      <p:ext uri="{BB962C8B-B14F-4D97-AF65-F5344CB8AC3E}">
        <p14:creationId xmlns:p14="http://schemas.microsoft.com/office/powerpoint/2010/main" val="160159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43417" y="1031558"/>
            <a:ext cx="11582400" cy="5298122"/>
          </a:xfrm>
        </p:spPr>
        <p:txBody>
          <a:bodyPr/>
          <a:lstStyle/>
          <a:p>
            <a:r>
              <a:rPr lang="en-US" dirty="0">
                <a:hlinkClick r:id="rId2"/>
              </a:rPr>
              <a:t>https://new-console.ng.bluemix.net</a:t>
            </a:r>
            <a:endParaRPr lang="en-US" dirty="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424" y="1566751"/>
            <a:ext cx="11862386" cy="4928670"/>
          </a:xfrm>
          <a:prstGeom prst="rect">
            <a:avLst/>
          </a:prstGeom>
        </p:spPr>
      </p:pic>
      <p:sp>
        <p:nvSpPr>
          <p:cNvPr id="5" name="Arrow: Right 4"/>
          <p:cNvSpPr/>
          <p:nvPr/>
        </p:nvSpPr>
        <p:spPr bwMode="auto">
          <a:xfrm rot="19800000">
            <a:off x="7965441" y="1791129"/>
            <a:ext cx="842857" cy="44704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TextBox 6"/>
          <p:cNvSpPr txBox="1"/>
          <p:nvPr/>
        </p:nvSpPr>
        <p:spPr>
          <a:xfrm>
            <a:off x="370738" y="108228"/>
            <a:ext cx="2509020" cy="923330"/>
          </a:xfrm>
          <a:prstGeom prst="rect">
            <a:avLst/>
          </a:prstGeom>
          <a:noFill/>
        </p:spPr>
        <p:txBody>
          <a:bodyPr wrap="none" rtlCol="0">
            <a:spAutoFit/>
          </a:bodyPr>
          <a:lstStyle/>
          <a:p>
            <a:r>
              <a:rPr lang="en-US" sz="5400" dirty="0"/>
              <a:t>Bluemix</a:t>
            </a:r>
          </a:p>
        </p:txBody>
      </p:sp>
    </p:spTree>
    <p:extLst>
      <p:ext uri="{BB962C8B-B14F-4D97-AF65-F5344CB8AC3E}">
        <p14:creationId xmlns:p14="http://schemas.microsoft.com/office/powerpoint/2010/main" val="284118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00066" y="203521"/>
            <a:ext cx="10804229" cy="4114801"/>
          </a:xfrm>
        </p:spPr>
        <p:txBody>
          <a:bodyPr/>
          <a:lstStyle/>
          <a:p>
            <a:pPr marL="0" indent="0" algn="just">
              <a:buNone/>
            </a:pPr>
            <a:r>
              <a:rPr lang="en-US" sz="3600" b="1" dirty="0">
                <a:solidFill>
                  <a:srgbClr val="FFC000"/>
                </a:solidFill>
              </a:rPr>
              <a:t>H&amp;R Block</a:t>
            </a:r>
          </a:p>
          <a:p>
            <a:pPr marL="0" indent="0" algn="just">
              <a:buNone/>
            </a:pPr>
            <a:r>
              <a:rPr lang="en-US" dirty="0"/>
              <a:t>“I love doing taxes,” said no one ever, not even tax preparers. To streamline the process, H&amp;R Block integrated Watson to improve client communications, identify deduction opportunities, and optimize your filing strategy. Unlike a human, Watson can analyze all 74,000 pages of tax code, keep up with changes in the law, and calculate the best approach for saving money.</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87744" y="2958908"/>
            <a:ext cx="9901616" cy="3388225"/>
          </a:xfrm>
          <a:prstGeom prst="rect">
            <a:avLst/>
          </a:prstGeom>
        </p:spPr>
      </p:pic>
      <p:sp>
        <p:nvSpPr>
          <p:cNvPr id="5" name="Rectangle 4"/>
          <p:cNvSpPr/>
          <p:nvPr/>
        </p:nvSpPr>
        <p:spPr>
          <a:xfrm>
            <a:off x="3222362" y="6347133"/>
            <a:ext cx="5793574" cy="369332"/>
          </a:xfrm>
          <a:prstGeom prst="rect">
            <a:avLst/>
          </a:prstGeom>
        </p:spPr>
        <p:txBody>
          <a:bodyPr wrap="none">
            <a:spAutoFit/>
          </a:bodyPr>
          <a:lstStyle/>
          <a:p>
            <a:r>
              <a:rPr lang="en-US" dirty="0"/>
              <a:t>https://www.hrblock.com/lp/fy17/hrblock-and-watson.html</a:t>
            </a:r>
          </a:p>
        </p:txBody>
      </p:sp>
    </p:spTree>
    <p:extLst>
      <p:ext uri="{BB962C8B-B14F-4D97-AF65-F5344CB8AC3E}">
        <p14:creationId xmlns:p14="http://schemas.microsoft.com/office/powerpoint/2010/main" val="208462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6720" y="726758"/>
            <a:ext cx="11236960" cy="5770880"/>
          </a:xfrm>
          <a:prstGeom prst="rect">
            <a:avLst/>
          </a:prstGeom>
        </p:spPr>
      </p:pic>
      <p:sp>
        <p:nvSpPr>
          <p:cNvPr id="5" name="Rectangle 4"/>
          <p:cNvSpPr/>
          <p:nvPr/>
        </p:nvSpPr>
        <p:spPr bwMode="auto">
          <a:xfrm>
            <a:off x="3048000" y="2479040"/>
            <a:ext cx="2814320" cy="1066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bwMode="auto">
          <a:xfrm>
            <a:off x="-568960" y="1097280"/>
            <a:ext cx="447040" cy="2235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Speech Bubble: Rectangle 1"/>
          <p:cNvSpPr/>
          <p:nvPr/>
        </p:nvSpPr>
        <p:spPr bwMode="auto">
          <a:xfrm>
            <a:off x="6146158" y="4051140"/>
            <a:ext cx="2095017" cy="324091"/>
          </a:xfrm>
          <a:prstGeom prst="wedgeRectCallout">
            <a:avLst>
              <a:gd name="adj1" fmla="val -63981"/>
              <a:gd name="adj2" fmla="val -225574"/>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rPr>
              <a:t>Node-RED</a:t>
            </a:r>
            <a:r>
              <a:rPr kumimoji="0" lang="en-US" sz="1400" b="0" i="0" u="none" strike="noStrike" cap="none" normalizeH="0" dirty="0">
                <a:ln>
                  <a:noFill/>
                </a:ln>
                <a:solidFill>
                  <a:schemeClr val="bg1"/>
                </a:solidFill>
                <a:effectLst/>
                <a:latin typeface="Arial" charset="0"/>
              </a:rPr>
              <a:t> Boilerplate</a:t>
            </a:r>
            <a:endParaRPr kumimoji="0" lang="en-US" sz="14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7254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0720" y="955040"/>
            <a:ext cx="10505440" cy="55372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98719" y="3261360"/>
            <a:ext cx="5137945" cy="123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p:cNvCxnSpPr/>
          <p:nvPr/>
        </p:nvCxnSpPr>
        <p:spPr bwMode="auto">
          <a:xfrm flipH="1">
            <a:off x="1137920" y="3058160"/>
            <a:ext cx="2672080" cy="2204720"/>
          </a:xfrm>
          <a:prstGeom prst="line">
            <a:avLst/>
          </a:prstGeom>
          <a:noFill/>
          <a:ln w="9525" cap="flat" cmpd="sng" algn="ctr">
            <a:noFill/>
            <a:prstDash val="solid"/>
            <a:round/>
            <a:headEnd type="none" w="med" len="med"/>
            <a:tailEnd type="none" w="med" len="med"/>
          </a:ln>
          <a:effectLst/>
        </p:spPr>
      </p:cxnSp>
      <p:cxnSp>
        <p:nvCxnSpPr>
          <p:cNvPr id="9" name="Straight Connector 8"/>
          <p:cNvCxnSpPr/>
          <p:nvPr/>
        </p:nvCxnSpPr>
        <p:spPr bwMode="auto">
          <a:xfrm flipH="1">
            <a:off x="863601" y="3261360"/>
            <a:ext cx="4135116" cy="163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flipH="1">
            <a:off x="4084319" y="4500880"/>
            <a:ext cx="6052344" cy="185928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98718" y="3810000"/>
            <a:ext cx="5137945" cy="69088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1909196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5432" y="2939948"/>
            <a:ext cx="10278803" cy="3034551"/>
          </a:xfrm>
          <a:prstGeom prst="rect">
            <a:avLst/>
          </a:prstGeom>
        </p:spPr>
      </p:pic>
      <p:sp>
        <p:nvSpPr>
          <p:cNvPr id="4" name="TextBox 3"/>
          <p:cNvSpPr txBox="1"/>
          <p:nvPr/>
        </p:nvSpPr>
        <p:spPr>
          <a:xfrm>
            <a:off x="272908" y="398317"/>
            <a:ext cx="6328527" cy="2677656"/>
          </a:xfrm>
          <a:prstGeom prst="rect">
            <a:avLst/>
          </a:prstGeom>
          <a:noFill/>
        </p:spPr>
        <p:txBody>
          <a:bodyPr wrap="none" rtlCol="0">
            <a:spAutoFit/>
          </a:bodyPr>
          <a:lstStyle/>
          <a:p>
            <a:pPr marL="285750" indent="-285750">
              <a:buFont typeface="Arial" panose="020B0604020202020204" pitchFamily="34" charset="0"/>
              <a:buChar char="•"/>
            </a:pPr>
            <a:r>
              <a:rPr lang="en-US" sz="2800" dirty="0"/>
              <a:t>Send an email to </a:t>
            </a:r>
            <a:r>
              <a:rPr lang="en-US" sz="2800" dirty="0">
                <a:hlinkClick r:id="rId3"/>
              </a:rPr>
              <a:t>jokes@laudy.net</a:t>
            </a:r>
            <a:r>
              <a:rPr lang="en-US" sz="2800" dirty="0"/>
              <a:t> with </a:t>
            </a:r>
          </a:p>
          <a:p>
            <a:pPr marL="742950" lvl="1" indent="-285750">
              <a:buFont typeface="Arial" panose="020B0604020202020204" pitchFamily="34" charset="0"/>
              <a:buChar char="•"/>
            </a:pPr>
            <a:r>
              <a:rPr lang="en-US" sz="2800" dirty="0"/>
              <a:t>in the subject line </a:t>
            </a:r>
          </a:p>
          <a:p>
            <a:pPr marL="742950" lvl="1" indent="-285750">
              <a:buFont typeface="Arial" panose="020B0604020202020204" pitchFamily="34" charset="0"/>
              <a:buChar char="•"/>
            </a:pPr>
            <a:r>
              <a:rPr lang="en-US" sz="2800" dirty="0"/>
              <a:t>a natural language question asking</a:t>
            </a:r>
          </a:p>
          <a:p>
            <a:pPr marL="742950" lvl="1" indent="-285750">
              <a:buFont typeface="Arial" panose="020B0604020202020204" pitchFamily="34" charset="0"/>
              <a:buChar char="•"/>
            </a:pPr>
            <a:r>
              <a:rPr lang="en-US" sz="2800" dirty="0"/>
              <a:t>you want to receive a joke</a:t>
            </a:r>
          </a:p>
          <a:p>
            <a:pPr marL="742950" lvl="1" indent="-285750">
              <a:buFont typeface="Arial" panose="020B0604020202020204" pitchFamily="34" charset="0"/>
              <a:buChar char="•"/>
            </a:pPr>
            <a:r>
              <a:rPr lang="en-US" sz="2800" dirty="0"/>
              <a:t>on a particular topic</a:t>
            </a:r>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7028300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8592" y="1881391"/>
            <a:ext cx="3931920" cy="4602480"/>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44640" y="2204720"/>
            <a:ext cx="4043680" cy="3230880"/>
          </a:xfrm>
          <a:prstGeom prst="rect">
            <a:avLst/>
          </a:prstGeom>
          <a:ln>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56141" y="3787204"/>
            <a:ext cx="2114499" cy="2483307"/>
          </a:xfrm>
          <a:prstGeom prst="rect">
            <a:avLst/>
          </a:prstGeom>
          <a:ln>
            <a:solidFill>
              <a:schemeClr val="tx1"/>
            </a:solidFill>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84541" y="1179596"/>
            <a:ext cx="1574800" cy="548640"/>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737359" y="1036118"/>
            <a:ext cx="1493521" cy="694856"/>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556000" y="3464368"/>
            <a:ext cx="2590800" cy="3169920"/>
          </a:xfrm>
          <a:prstGeom prst="rect">
            <a:avLst/>
          </a:prstGeom>
          <a:ln>
            <a:solidFill>
              <a:schemeClr val="tx1"/>
            </a:solidFill>
          </a:ln>
        </p:spPr>
      </p:pic>
      <p:sp>
        <p:nvSpPr>
          <p:cNvPr id="8" name="Rectangle 7"/>
          <p:cNvSpPr/>
          <p:nvPr/>
        </p:nvSpPr>
        <p:spPr>
          <a:xfrm>
            <a:off x="225524" y="582414"/>
            <a:ext cx="2980303" cy="369332"/>
          </a:xfrm>
          <a:prstGeom prst="rect">
            <a:avLst/>
          </a:prstGeom>
        </p:spPr>
        <p:txBody>
          <a:bodyPr wrap="none">
            <a:spAutoFit/>
          </a:bodyPr>
          <a:lstStyle/>
          <a:p>
            <a:r>
              <a:rPr lang="en-US" dirty="0"/>
              <a:t>Email in-&amp;output definitions</a:t>
            </a:r>
          </a:p>
        </p:txBody>
      </p:sp>
    </p:spTree>
    <p:extLst>
      <p:ext uri="{BB962C8B-B14F-4D97-AF65-F5344CB8AC3E}">
        <p14:creationId xmlns:p14="http://schemas.microsoft.com/office/powerpoint/2010/main" val="301003238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Rectangle 1"/>
          <p:cNvSpPr/>
          <p:nvPr/>
        </p:nvSpPr>
        <p:spPr>
          <a:xfrm>
            <a:off x="152400" y="5457150"/>
            <a:ext cx="5557932" cy="646331"/>
          </a:xfrm>
          <a:prstGeom prst="rect">
            <a:avLst/>
          </a:prstGeom>
        </p:spPr>
        <p:txBody>
          <a:bodyPr wrap="none">
            <a:spAutoFit/>
          </a:bodyPr>
          <a:lstStyle/>
          <a:p>
            <a:r>
              <a:rPr lang="en-US" dirty="0">
                <a:hlinkClick r:id="rId2"/>
              </a:rPr>
              <a:t>https://watson-retrieve-and-rank.ng.bluemix.net/login</a:t>
            </a: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8"/>
          <a:stretch/>
        </p:blipFill>
        <p:spPr>
          <a:xfrm>
            <a:off x="152400" y="1635145"/>
            <a:ext cx="11440160" cy="3677920"/>
          </a:xfrm>
          <a:prstGeom prst="rect">
            <a:avLst/>
          </a:prstGeom>
        </p:spPr>
      </p:pic>
      <p:sp>
        <p:nvSpPr>
          <p:cNvPr id="4" name="Rectangle 3"/>
          <p:cNvSpPr/>
          <p:nvPr/>
        </p:nvSpPr>
        <p:spPr bwMode="auto">
          <a:xfrm>
            <a:off x="5008880" y="2763520"/>
            <a:ext cx="3007360"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bwMode="auto">
          <a:xfrm>
            <a:off x="3483386" y="4521200"/>
            <a:ext cx="946374" cy="304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a:xfrm>
            <a:off x="152400" y="289116"/>
            <a:ext cx="7983276" cy="584775"/>
          </a:xfrm>
          <a:prstGeom prst="rect">
            <a:avLst/>
          </a:prstGeom>
        </p:spPr>
        <p:txBody>
          <a:bodyPr wrap="none">
            <a:spAutoFit/>
          </a:bodyPr>
          <a:lstStyle/>
          <a:p>
            <a:r>
              <a:rPr lang="en-US" sz="3200" dirty="0"/>
              <a:t>The Watson Retrieve and Rank visual interface</a:t>
            </a:r>
          </a:p>
        </p:txBody>
      </p:sp>
    </p:spTree>
    <p:extLst>
      <p:ext uri="{BB962C8B-B14F-4D97-AF65-F5344CB8AC3E}">
        <p14:creationId xmlns:p14="http://schemas.microsoft.com/office/powerpoint/2010/main" val="376191593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65"/>
          <a:stretch/>
        </p:blipFill>
        <p:spPr>
          <a:xfrm>
            <a:off x="284480" y="965200"/>
            <a:ext cx="11551920" cy="261112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2764" y="3610957"/>
            <a:ext cx="4285673" cy="3131127"/>
          </a:xfrm>
          <a:prstGeom prst="rect">
            <a:avLst/>
          </a:prstGeom>
          <a:ln>
            <a:solidFill>
              <a:schemeClr val="tx1"/>
            </a:solidFill>
          </a:ln>
        </p:spPr>
      </p:pic>
      <p:sp>
        <p:nvSpPr>
          <p:cNvPr id="4" name="Arrow: Right 3"/>
          <p:cNvSpPr/>
          <p:nvPr/>
        </p:nvSpPr>
        <p:spPr bwMode="auto">
          <a:xfrm rot="10800000">
            <a:off x="4409440" y="5303519"/>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a:xfrm>
            <a:off x="5790988" y="5812750"/>
            <a:ext cx="4999143" cy="923330"/>
          </a:xfrm>
          <a:prstGeom prst="rect">
            <a:avLst/>
          </a:prstGeom>
        </p:spPr>
        <p:txBody>
          <a:bodyPr wrap="square">
            <a:spAutoFit/>
          </a:bodyPr>
          <a:lstStyle/>
          <a:p>
            <a:r>
              <a:rPr lang="en-US" dirty="0">
                <a:hlinkClick r:id="rId4"/>
              </a:rPr>
              <a:t>http://www.ibm.com/watson/developercloud/doc/document-conversion/customizing.shtml</a:t>
            </a:r>
            <a:endParaRPr lang="en-US" dirty="0"/>
          </a:p>
          <a:p>
            <a:endParaRPr lang="en-US"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790988" y="3883813"/>
            <a:ext cx="5618480" cy="1662083"/>
          </a:xfrm>
          <a:prstGeom prst="rect">
            <a:avLst/>
          </a:prstGeom>
          <a:ln>
            <a:solidFill>
              <a:schemeClr val="tx1"/>
            </a:solidFill>
          </a:ln>
        </p:spPr>
      </p:pic>
      <p:sp>
        <p:nvSpPr>
          <p:cNvPr id="7" name="Arrow: Right 6"/>
          <p:cNvSpPr/>
          <p:nvPr/>
        </p:nvSpPr>
        <p:spPr bwMode="auto">
          <a:xfrm rot="10800000">
            <a:off x="6675120" y="3934613"/>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Arrow: Right 7"/>
          <p:cNvSpPr/>
          <p:nvPr/>
        </p:nvSpPr>
        <p:spPr bwMode="auto">
          <a:xfrm rot="10800000">
            <a:off x="6675120" y="4909391"/>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284480" y="202852"/>
            <a:ext cx="3560590" cy="584775"/>
          </a:xfrm>
          <a:prstGeom prst="rect">
            <a:avLst/>
          </a:prstGeom>
        </p:spPr>
        <p:txBody>
          <a:bodyPr wrap="none">
            <a:spAutoFit/>
          </a:bodyPr>
          <a:lstStyle/>
          <a:p>
            <a:r>
              <a:rPr lang="en-US" sz="3200" dirty="0"/>
              <a:t>Upload of base data</a:t>
            </a:r>
          </a:p>
        </p:txBody>
      </p:sp>
      <p:sp>
        <p:nvSpPr>
          <p:cNvPr id="10" name="Rectangle 9"/>
          <p:cNvSpPr/>
          <p:nvPr/>
        </p:nvSpPr>
        <p:spPr>
          <a:xfrm>
            <a:off x="7517977" y="3919671"/>
            <a:ext cx="2826415" cy="276999"/>
          </a:xfrm>
          <a:prstGeom prst="rect">
            <a:avLst/>
          </a:prstGeom>
        </p:spPr>
        <p:txBody>
          <a:bodyPr wrap="none">
            <a:spAutoFit/>
          </a:bodyPr>
          <a:lstStyle/>
          <a:p>
            <a:r>
              <a:rPr lang="en-US" sz="1200" dirty="0"/>
              <a:t>Headers to ensure question separation</a:t>
            </a:r>
          </a:p>
        </p:txBody>
      </p:sp>
      <p:sp>
        <p:nvSpPr>
          <p:cNvPr id="11" name="Rectangle 10"/>
          <p:cNvSpPr/>
          <p:nvPr/>
        </p:nvSpPr>
        <p:spPr>
          <a:xfrm>
            <a:off x="7517977" y="4908350"/>
            <a:ext cx="2826415" cy="276999"/>
          </a:xfrm>
          <a:prstGeom prst="rect">
            <a:avLst/>
          </a:prstGeom>
        </p:spPr>
        <p:txBody>
          <a:bodyPr wrap="none">
            <a:spAutoFit/>
          </a:bodyPr>
          <a:lstStyle/>
          <a:p>
            <a:r>
              <a:rPr lang="en-US" sz="1200" dirty="0"/>
              <a:t>Headers to ensure question separation</a:t>
            </a:r>
          </a:p>
        </p:txBody>
      </p:sp>
    </p:spTree>
    <p:extLst>
      <p:ext uri="{BB962C8B-B14F-4D97-AF65-F5344CB8AC3E}">
        <p14:creationId xmlns:p14="http://schemas.microsoft.com/office/powerpoint/2010/main" val="157107441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3360" y="1080770"/>
            <a:ext cx="11247120" cy="4490720"/>
          </a:xfrm>
          <a:prstGeom prst="rect">
            <a:avLst/>
          </a:prstGeom>
        </p:spPr>
      </p:pic>
      <p:sp>
        <p:nvSpPr>
          <p:cNvPr id="4" name="Arrow: Curved Up 3"/>
          <p:cNvSpPr/>
          <p:nvPr/>
        </p:nvSpPr>
        <p:spPr bwMode="auto">
          <a:xfrm rot="12759038">
            <a:off x="2568411" y="2605900"/>
            <a:ext cx="4826000" cy="711480"/>
          </a:xfrm>
          <a:prstGeom prst="curved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a:xfrm>
            <a:off x="213360" y="156210"/>
            <a:ext cx="4209807" cy="584775"/>
          </a:xfrm>
          <a:prstGeom prst="rect">
            <a:avLst/>
          </a:prstGeom>
        </p:spPr>
        <p:txBody>
          <a:bodyPr wrap="none">
            <a:spAutoFit/>
          </a:bodyPr>
          <a:lstStyle/>
          <a:p>
            <a:r>
              <a:rPr lang="en-US" sz="3200" dirty="0"/>
              <a:t>Upload of the questions</a:t>
            </a:r>
          </a:p>
        </p:txBody>
      </p:sp>
      <p:grpSp>
        <p:nvGrpSpPr>
          <p:cNvPr id="8" name="Group 7"/>
          <p:cNvGrpSpPr/>
          <p:nvPr/>
        </p:nvGrpSpPr>
        <p:grpSpPr>
          <a:xfrm>
            <a:off x="4815840" y="4324350"/>
            <a:ext cx="4067175" cy="2171700"/>
            <a:chOff x="4815840" y="4324350"/>
            <a:chExt cx="4067175" cy="21717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840" y="4324350"/>
              <a:ext cx="4067175" cy="21717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025639" y="5741670"/>
              <a:ext cx="895351" cy="13716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86650" y="5741670"/>
              <a:ext cx="95250" cy="154940"/>
            </a:xfrm>
            <a:prstGeom prst="rect">
              <a:avLst/>
            </a:prstGeom>
          </p:spPr>
        </p:pic>
      </p:grpSp>
    </p:spTree>
    <p:extLst>
      <p:ext uri="{BB962C8B-B14F-4D97-AF65-F5344CB8AC3E}">
        <p14:creationId xmlns:p14="http://schemas.microsoft.com/office/powerpoint/2010/main" val="406718418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2720" y="1005840"/>
            <a:ext cx="11460480" cy="472440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9040" y="3250245"/>
            <a:ext cx="4485437" cy="3547750"/>
          </a:xfrm>
          <a:prstGeom prst="rect">
            <a:avLst/>
          </a:prstGeom>
          <a:ln>
            <a:solidFill>
              <a:schemeClr val="tx1"/>
            </a:solidFill>
          </a:ln>
        </p:spPr>
      </p:pic>
      <p:sp>
        <p:nvSpPr>
          <p:cNvPr id="4" name="Arrow: Right 3"/>
          <p:cNvSpPr/>
          <p:nvPr/>
        </p:nvSpPr>
        <p:spPr bwMode="auto">
          <a:xfrm>
            <a:off x="7142480" y="5115560"/>
            <a:ext cx="833120" cy="579120"/>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bwMode="auto">
          <a:xfrm>
            <a:off x="3065045" y="1574800"/>
            <a:ext cx="2749750"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bwMode="auto">
          <a:xfrm>
            <a:off x="3113476" y="2890520"/>
            <a:ext cx="824088"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bwMode="auto">
          <a:xfrm>
            <a:off x="6245860" y="5189220"/>
            <a:ext cx="878840" cy="4216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Rectangle 7"/>
          <p:cNvSpPr/>
          <p:nvPr/>
        </p:nvSpPr>
        <p:spPr bwMode="auto">
          <a:xfrm>
            <a:off x="7610404" y="5982208"/>
            <a:ext cx="1045916" cy="31496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172720" y="202168"/>
            <a:ext cx="7447873" cy="584775"/>
          </a:xfrm>
          <a:prstGeom prst="rect">
            <a:avLst/>
          </a:prstGeom>
        </p:spPr>
        <p:txBody>
          <a:bodyPr wrap="none">
            <a:spAutoFit/>
          </a:bodyPr>
          <a:lstStyle/>
          <a:p>
            <a:r>
              <a:rPr lang="en-US" sz="3200" dirty="0"/>
              <a:t>Defining the right answers to the questions</a:t>
            </a:r>
          </a:p>
        </p:txBody>
      </p:sp>
    </p:spTree>
    <p:extLst>
      <p:ext uri="{BB962C8B-B14F-4D97-AF65-F5344CB8AC3E}">
        <p14:creationId xmlns:p14="http://schemas.microsoft.com/office/powerpoint/2010/main" val="364435630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6400" y="1036320"/>
            <a:ext cx="11389360" cy="3495040"/>
          </a:xfrm>
          <a:prstGeom prst="rect">
            <a:avLst/>
          </a:prstGeom>
          <a:ln>
            <a:solidFill>
              <a:schemeClr val="tx1"/>
            </a:solidFill>
          </a:ln>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16000" y="4795520"/>
            <a:ext cx="10088880" cy="1940560"/>
          </a:xfrm>
          <a:prstGeom prst="rect">
            <a:avLst/>
          </a:prstGeom>
          <a:ln>
            <a:solidFill>
              <a:schemeClr val="tx1"/>
            </a:solidFill>
          </a:ln>
        </p:spPr>
      </p:pic>
      <p:sp>
        <p:nvSpPr>
          <p:cNvPr id="5" name="Rectangle 4"/>
          <p:cNvSpPr/>
          <p:nvPr/>
        </p:nvSpPr>
        <p:spPr>
          <a:xfrm>
            <a:off x="225524" y="125829"/>
            <a:ext cx="4165051" cy="646331"/>
          </a:xfrm>
          <a:prstGeom prst="rect">
            <a:avLst/>
          </a:prstGeom>
        </p:spPr>
        <p:txBody>
          <a:bodyPr wrap="none">
            <a:spAutoFit/>
          </a:bodyPr>
          <a:lstStyle/>
          <a:p>
            <a:r>
              <a:rPr lang="en-US" sz="3600" dirty="0"/>
              <a:t>Trying out the ranker</a:t>
            </a:r>
          </a:p>
        </p:txBody>
      </p:sp>
    </p:spTree>
    <p:extLst>
      <p:ext uri="{BB962C8B-B14F-4D97-AF65-F5344CB8AC3E}">
        <p14:creationId xmlns:p14="http://schemas.microsoft.com/office/powerpoint/2010/main" val="269798550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6" name="Group 5"/>
          <p:cNvGrpSpPr/>
          <p:nvPr/>
        </p:nvGrpSpPr>
        <p:grpSpPr>
          <a:xfrm>
            <a:off x="314960" y="1271848"/>
            <a:ext cx="10952480" cy="5029200"/>
            <a:chOff x="304800" y="1310640"/>
            <a:chExt cx="10952480" cy="502920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65"/>
            <a:stretch/>
          </p:blipFill>
          <p:spPr>
            <a:xfrm>
              <a:off x="558800" y="1310640"/>
              <a:ext cx="10698480" cy="5029200"/>
            </a:xfrm>
            <a:prstGeom prst="rect">
              <a:avLst/>
            </a:prstGeom>
          </p:spPr>
        </p:pic>
        <p:sp>
          <p:nvSpPr>
            <p:cNvPr id="5" name="Rectangle 4"/>
            <p:cNvSpPr/>
            <p:nvPr/>
          </p:nvSpPr>
          <p:spPr bwMode="auto">
            <a:xfrm>
              <a:off x="304800" y="2454279"/>
              <a:ext cx="1524000" cy="122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bg1"/>
                </a:solidFill>
                <a:effectLst/>
                <a:latin typeface="Arial" charset="0"/>
              </a:endParaRPr>
            </a:p>
          </p:txBody>
        </p:sp>
      </p:grpSp>
      <p:sp>
        <p:nvSpPr>
          <p:cNvPr id="2" name="Rectangle 1"/>
          <p:cNvSpPr/>
          <p:nvPr/>
        </p:nvSpPr>
        <p:spPr>
          <a:xfrm>
            <a:off x="558800" y="6339840"/>
            <a:ext cx="11480800" cy="646331"/>
          </a:xfrm>
          <a:prstGeom prst="rect">
            <a:avLst/>
          </a:prstGeom>
        </p:spPr>
        <p:txBody>
          <a:bodyPr wrap="square">
            <a:spAutoFit/>
          </a:bodyPr>
          <a:lstStyle/>
          <a:p>
            <a:r>
              <a:rPr lang="en-US" dirty="0">
                <a:hlinkClick r:id="rId3"/>
              </a:rPr>
              <a:t>https://watson-api-explorer.mybluemix.net/apis/retrieve-and-rank-v1#!/solr_clusters/select</a:t>
            </a:r>
            <a:endParaRPr lang="en-US" dirty="0"/>
          </a:p>
          <a:p>
            <a:endParaRPr lang="en-US" dirty="0"/>
          </a:p>
        </p:txBody>
      </p:sp>
      <p:sp>
        <p:nvSpPr>
          <p:cNvPr id="4" name="Rectangle 3"/>
          <p:cNvSpPr/>
          <p:nvPr/>
        </p:nvSpPr>
        <p:spPr bwMode="auto">
          <a:xfrm>
            <a:off x="2292884" y="5931593"/>
            <a:ext cx="8009355" cy="36945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82392" y="167505"/>
            <a:ext cx="7469289" cy="646331"/>
          </a:xfrm>
          <a:prstGeom prst="rect">
            <a:avLst/>
          </a:prstGeom>
        </p:spPr>
        <p:txBody>
          <a:bodyPr wrap="none">
            <a:spAutoFit/>
          </a:bodyPr>
          <a:lstStyle/>
          <a:p>
            <a:r>
              <a:rPr lang="en-US" sz="3600" dirty="0"/>
              <a:t>Understanding how to call the rest API</a:t>
            </a:r>
          </a:p>
        </p:txBody>
      </p:sp>
    </p:spTree>
    <p:extLst>
      <p:ext uri="{BB962C8B-B14F-4D97-AF65-F5344CB8AC3E}">
        <p14:creationId xmlns:p14="http://schemas.microsoft.com/office/powerpoint/2010/main" val="21118320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782029" y="3923816"/>
            <a:ext cx="10075023" cy="2465409"/>
          </a:xfrm>
        </p:spPr>
        <p:txBody>
          <a:bodyPr/>
          <a:lstStyle/>
          <a:p>
            <a:pPr marL="0" indent="0" algn="just">
              <a:buNone/>
            </a:pPr>
            <a:r>
              <a:rPr lang="en-US" sz="3600" b="1" dirty="0">
                <a:solidFill>
                  <a:srgbClr val="FFC000"/>
                </a:solidFill>
              </a:rPr>
              <a:t>Staples</a:t>
            </a:r>
          </a:p>
          <a:p>
            <a:pPr marL="0" indent="0" algn="just">
              <a:buNone/>
            </a:pPr>
            <a:r>
              <a:rPr lang="en-US" dirty="0"/>
              <a:t>Constantly re-ordering office supplies for your team is not fun, which is why Staples invented their recognizable red Easy button. Install this button in your office and simply say “Order me more blue pens” and Watson will process your spoken input and get your order under way.</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1153" y="1390013"/>
            <a:ext cx="5103384" cy="190456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67424" y="308308"/>
            <a:ext cx="6180881" cy="2986268"/>
          </a:xfrm>
          <a:prstGeom prst="rect">
            <a:avLst/>
          </a:prstGeom>
        </p:spPr>
      </p:pic>
      <p:sp>
        <p:nvSpPr>
          <p:cNvPr id="6" name="Rectangle 5"/>
          <p:cNvSpPr/>
          <p:nvPr/>
        </p:nvSpPr>
        <p:spPr>
          <a:xfrm>
            <a:off x="5567424" y="3353506"/>
            <a:ext cx="5951437" cy="369332"/>
          </a:xfrm>
          <a:prstGeom prst="rect">
            <a:avLst/>
          </a:prstGeom>
        </p:spPr>
        <p:txBody>
          <a:bodyPr wrap="none">
            <a:spAutoFit/>
          </a:bodyPr>
          <a:lstStyle/>
          <a:p>
            <a:r>
              <a:rPr lang="en-US" dirty="0"/>
              <a:t>http://ecc.ibm.com/case-study/us-en/ECCF-WUC12550USEN</a:t>
            </a:r>
          </a:p>
        </p:txBody>
      </p:sp>
    </p:spTree>
    <p:extLst>
      <p:ext uri="{BB962C8B-B14F-4D97-AF65-F5344CB8AC3E}">
        <p14:creationId xmlns:p14="http://schemas.microsoft.com/office/powerpoint/2010/main" val="22907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5120" y="924560"/>
            <a:ext cx="5080000" cy="243840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36800" y="3454400"/>
            <a:ext cx="4003040" cy="3342640"/>
          </a:xfrm>
          <a:prstGeom prst="rect">
            <a:avLst/>
          </a:prstGeom>
          <a:ln>
            <a:solidFill>
              <a:schemeClr val="tx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83680" y="4450080"/>
            <a:ext cx="5374640" cy="2346960"/>
          </a:xfrm>
          <a:prstGeom prst="rect">
            <a:avLst/>
          </a:prstGeom>
          <a:ln>
            <a:solidFill>
              <a:schemeClr val="tx1"/>
            </a:solidFill>
          </a:ln>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544059" y="1273008"/>
            <a:ext cx="3657082" cy="2503505"/>
          </a:xfrm>
          <a:prstGeom prst="rect">
            <a:avLst/>
          </a:prstGeom>
        </p:spPr>
      </p:pic>
      <p:sp>
        <p:nvSpPr>
          <p:cNvPr id="7" name="TextBox 6"/>
          <p:cNvSpPr txBox="1"/>
          <p:nvPr/>
        </p:nvSpPr>
        <p:spPr>
          <a:xfrm>
            <a:off x="-50800" y="1945660"/>
            <a:ext cx="385042" cy="523220"/>
          </a:xfrm>
          <a:prstGeom prst="rect">
            <a:avLst/>
          </a:prstGeom>
          <a:noFill/>
        </p:spPr>
        <p:txBody>
          <a:bodyPr wrap="none" rtlCol="0">
            <a:spAutoFit/>
          </a:bodyPr>
          <a:lstStyle/>
          <a:p>
            <a:r>
              <a:rPr lang="en-US" sz="2800" dirty="0"/>
              <a:t>1</a:t>
            </a:r>
          </a:p>
        </p:txBody>
      </p:sp>
      <p:sp>
        <p:nvSpPr>
          <p:cNvPr id="8" name="TextBox 7"/>
          <p:cNvSpPr txBox="1"/>
          <p:nvPr/>
        </p:nvSpPr>
        <p:spPr>
          <a:xfrm>
            <a:off x="1900439" y="5201940"/>
            <a:ext cx="385042" cy="523220"/>
          </a:xfrm>
          <a:prstGeom prst="rect">
            <a:avLst/>
          </a:prstGeom>
          <a:noFill/>
        </p:spPr>
        <p:txBody>
          <a:bodyPr wrap="none" rtlCol="0">
            <a:spAutoFit/>
          </a:bodyPr>
          <a:lstStyle/>
          <a:p>
            <a:r>
              <a:rPr lang="en-US" sz="2800" dirty="0"/>
              <a:t>2</a:t>
            </a:r>
          </a:p>
        </p:txBody>
      </p:sp>
      <p:sp>
        <p:nvSpPr>
          <p:cNvPr id="9" name="TextBox 8"/>
          <p:cNvSpPr txBox="1"/>
          <p:nvPr/>
        </p:nvSpPr>
        <p:spPr>
          <a:xfrm>
            <a:off x="8814146" y="3983910"/>
            <a:ext cx="385042" cy="523220"/>
          </a:xfrm>
          <a:prstGeom prst="rect">
            <a:avLst/>
          </a:prstGeom>
          <a:noFill/>
        </p:spPr>
        <p:txBody>
          <a:bodyPr wrap="none" rtlCol="0">
            <a:spAutoFit/>
          </a:bodyPr>
          <a:lstStyle/>
          <a:p>
            <a:r>
              <a:rPr lang="en-US" sz="2800" dirty="0"/>
              <a:t>3</a:t>
            </a:r>
          </a:p>
        </p:txBody>
      </p:sp>
      <p:sp>
        <p:nvSpPr>
          <p:cNvPr id="10" name="Rectangle 9"/>
          <p:cNvSpPr/>
          <p:nvPr/>
        </p:nvSpPr>
        <p:spPr>
          <a:xfrm>
            <a:off x="260029" y="155113"/>
            <a:ext cx="9528121" cy="523220"/>
          </a:xfrm>
          <a:prstGeom prst="rect">
            <a:avLst/>
          </a:prstGeom>
        </p:spPr>
        <p:txBody>
          <a:bodyPr wrap="none">
            <a:spAutoFit/>
          </a:bodyPr>
          <a:lstStyle/>
          <a:p>
            <a:r>
              <a:rPr lang="en-US" sz="2800" dirty="0"/>
              <a:t>Calling the Retrieve and  rank REST API and creating the output</a:t>
            </a:r>
          </a:p>
        </p:txBody>
      </p:sp>
      <p:sp>
        <p:nvSpPr>
          <p:cNvPr id="11" name="TextBox 10"/>
          <p:cNvSpPr txBox="1"/>
          <p:nvPr/>
        </p:nvSpPr>
        <p:spPr>
          <a:xfrm>
            <a:off x="7083524" y="1422440"/>
            <a:ext cx="385042" cy="400110"/>
          </a:xfrm>
          <a:prstGeom prst="rect">
            <a:avLst/>
          </a:prstGeom>
          <a:noFill/>
        </p:spPr>
        <p:txBody>
          <a:bodyPr wrap="square" rtlCol="0">
            <a:spAutoFit/>
          </a:bodyPr>
          <a:lstStyle/>
          <a:p>
            <a:r>
              <a:rPr lang="en-US" sz="2000" dirty="0"/>
              <a:t>1</a:t>
            </a:r>
          </a:p>
        </p:txBody>
      </p:sp>
      <p:sp>
        <p:nvSpPr>
          <p:cNvPr id="12" name="TextBox 11"/>
          <p:cNvSpPr txBox="1"/>
          <p:nvPr/>
        </p:nvSpPr>
        <p:spPr>
          <a:xfrm>
            <a:off x="7083524" y="2330387"/>
            <a:ext cx="327334" cy="400110"/>
          </a:xfrm>
          <a:prstGeom prst="rect">
            <a:avLst/>
          </a:prstGeom>
          <a:noFill/>
        </p:spPr>
        <p:txBody>
          <a:bodyPr wrap="none" rtlCol="0">
            <a:spAutoFit/>
          </a:bodyPr>
          <a:lstStyle/>
          <a:p>
            <a:r>
              <a:rPr lang="en-US" sz="2000" dirty="0"/>
              <a:t>2</a:t>
            </a:r>
          </a:p>
        </p:txBody>
      </p:sp>
      <p:sp>
        <p:nvSpPr>
          <p:cNvPr id="13" name="TextBox 12"/>
          <p:cNvSpPr txBox="1"/>
          <p:nvPr/>
        </p:nvSpPr>
        <p:spPr>
          <a:xfrm>
            <a:off x="7083524" y="3128620"/>
            <a:ext cx="327334" cy="400110"/>
          </a:xfrm>
          <a:prstGeom prst="rect">
            <a:avLst/>
          </a:prstGeom>
          <a:noFill/>
        </p:spPr>
        <p:txBody>
          <a:bodyPr wrap="square" rtlCol="0">
            <a:spAutoFit/>
          </a:bodyPr>
          <a:lstStyle/>
          <a:p>
            <a:r>
              <a:rPr lang="en-US" sz="2000" dirty="0"/>
              <a:t>3</a:t>
            </a:r>
          </a:p>
        </p:txBody>
      </p:sp>
    </p:spTree>
    <p:extLst>
      <p:ext uri="{BB962C8B-B14F-4D97-AF65-F5344CB8AC3E}">
        <p14:creationId xmlns:p14="http://schemas.microsoft.com/office/powerpoint/2010/main" val="422859869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6560" y="1076959"/>
            <a:ext cx="7995920" cy="2702561"/>
          </a:xfrm>
          <a:prstGeom prst="rect">
            <a:avLst/>
          </a:prstGeom>
          <a:ln>
            <a:solidFill>
              <a:schemeClr val="tx1"/>
            </a:solidFill>
          </a:ln>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67280" y="3952240"/>
            <a:ext cx="8188960" cy="2661920"/>
          </a:xfrm>
          <a:prstGeom prst="rect">
            <a:avLst/>
          </a:prstGeom>
          <a:ln>
            <a:solidFill>
              <a:schemeClr val="tx1"/>
            </a:solidFill>
          </a:ln>
        </p:spPr>
      </p:pic>
      <p:sp>
        <p:nvSpPr>
          <p:cNvPr id="4" name="Rectangle 3"/>
          <p:cNvSpPr/>
          <p:nvPr/>
        </p:nvSpPr>
        <p:spPr>
          <a:xfrm>
            <a:off x="329041" y="113437"/>
            <a:ext cx="5155579" cy="584775"/>
          </a:xfrm>
          <a:prstGeom prst="rect">
            <a:avLst/>
          </a:prstGeom>
        </p:spPr>
        <p:txBody>
          <a:bodyPr wrap="none">
            <a:spAutoFit/>
          </a:bodyPr>
          <a:lstStyle/>
          <a:p>
            <a:r>
              <a:rPr lang="en-US" sz="3200" dirty="0"/>
              <a:t>Receiving a joke in your email</a:t>
            </a:r>
          </a:p>
        </p:txBody>
      </p:sp>
    </p:spTree>
    <p:extLst>
      <p:ext uri="{BB962C8B-B14F-4D97-AF65-F5344CB8AC3E}">
        <p14:creationId xmlns:p14="http://schemas.microsoft.com/office/powerpoint/2010/main" val="313948936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174357"/>
            <a:ext cx="11586257" cy="2819400"/>
          </a:xfrm>
        </p:spPr>
        <p:txBody>
          <a:bodyPr>
            <a:noAutofit/>
          </a:bodyPr>
          <a:lstStyle/>
          <a:p>
            <a:pPr algn="ctr"/>
            <a:r>
              <a:rPr lang="en-US" sz="8000" dirty="0"/>
              <a:t>Are you </a:t>
            </a:r>
            <a:br>
              <a:rPr lang="en-US" sz="8000" dirty="0"/>
            </a:br>
            <a:r>
              <a:rPr lang="en-US" sz="8000" dirty="0"/>
              <a:t>a dog </a:t>
            </a:r>
            <a:br>
              <a:rPr lang="en-US" sz="8000" dirty="0"/>
            </a:br>
            <a:r>
              <a:rPr lang="en-US" sz="8000" dirty="0"/>
              <a:t>or </a:t>
            </a:r>
            <a:br>
              <a:rPr lang="en-US" sz="8000" dirty="0"/>
            </a:br>
            <a:r>
              <a:rPr lang="en-US" sz="8000" dirty="0"/>
              <a:t>a cat </a:t>
            </a:r>
            <a:br>
              <a:rPr lang="en-US" sz="8000" dirty="0"/>
            </a:br>
            <a:r>
              <a:rPr lang="en-US" sz="8000" dirty="0"/>
              <a:t>person?</a:t>
            </a:r>
          </a:p>
        </p:txBody>
      </p:sp>
    </p:spTree>
    <p:extLst>
      <p:ext uri="{BB962C8B-B14F-4D97-AF65-F5344CB8AC3E}">
        <p14:creationId xmlns:p14="http://schemas.microsoft.com/office/powerpoint/2010/main" val="86399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3040" y="695008"/>
            <a:ext cx="11812590" cy="599027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29760" y="2397760"/>
            <a:ext cx="6936544" cy="342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Connector 7"/>
          <p:cNvCxnSpPr/>
          <p:nvPr/>
        </p:nvCxnSpPr>
        <p:spPr bwMode="auto">
          <a:xfrm flipH="1">
            <a:off x="518160" y="2397760"/>
            <a:ext cx="3911600" cy="261112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Straight Connector 8"/>
          <p:cNvCxnSpPr/>
          <p:nvPr/>
        </p:nvCxnSpPr>
        <p:spPr bwMode="auto">
          <a:xfrm flipH="1">
            <a:off x="4175760" y="5821679"/>
            <a:ext cx="7190544" cy="721361"/>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8053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
          <a:stretch/>
        </p:blipFill>
        <p:spPr>
          <a:xfrm>
            <a:off x="178615" y="474563"/>
            <a:ext cx="11753282" cy="5871472"/>
          </a:xfrm>
          <a:prstGeom prst="rect">
            <a:avLst/>
          </a:prstGeom>
        </p:spPr>
      </p:pic>
    </p:spTree>
    <p:extLst>
      <p:ext uri="{BB962C8B-B14F-4D97-AF65-F5344CB8AC3E}">
        <p14:creationId xmlns:p14="http://schemas.microsoft.com/office/powerpoint/2010/main" val="53512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9615" y="2233569"/>
            <a:ext cx="4976450" cy="3935182"/>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52981" y="2240675"/>
            <a:ext cx="5399719" cy="3927067"/>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06304" y="598007"/>
            <a:ext cx="7820592" cy="1049346"/>
          </a:xfrm>
          <a:prstGeom prst="rect">
            <a:avLst/>
          </a:prstGeom>
        </p:spPr>
      </p:pic>
      <p:sp>
        <p:nvSpPr>
          <p:cNvPr id="7" name="Arrow: Down 6"/>
          <p:cNvSpPr/>
          <p:nvPr/>
        </p:nvSpPr>
        <p:spPr bwMode="auto">
          <a:xfrm>
            <a:off x="2697480" y="152400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Arrow: Down 7"/>
          <p:cNvSpPr/>
          <p:nvPr/>
        </p:nvSpPr>
        <p:spPr bwMode="auto">
          <a:xfrm>
            <a:off x="8194040" y="152400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2088349" y="6205974"/>
            <a:ext cx="1898981" cy="369332"/>
          </a:xfrm>
          <a:prstGeom prst="rect">
            <a:avLst/>
          </a:prstGeom>
          <a:noFill/>
        </p:spPr>
        <p:txBody>
          <a:bodyPr wrap="none" rtlCol="0">
            <a:spAutoFit/>
          </a:bodyPr>
          <a:lstStyle/>
          <a:p>
            <a:r>
              <a:rPr lang="en-US" dirty="0"/>
              <a:t>Retrieve Tweets </a:t>
            </a:r>
          </a:p>
        </p:txBody>
      </p:sp>
      <p:sp>
        <p:nvSpPr>
          <p:cNvPr id="9" name="TextBox 8"/>
          <p:cNvSpPr txBox="1"/>
          <p:nvPr/>
        </p:nvSpPr>
        <p:spPr>
          <a:xfrm>
            <a:off x="7495664" y="6167742"/>
            <a:ext cx="2758191" cy="369332"/>
          </a:xfrm>
          <a:prstGeom prst="rect">
            <a:avLst/>
          </a:prstGeom>
          <a:noFill/>
        </p:spPr>
        <p:txBody>
          <a:bodyPr wrap="none" rtlCol="0">
            <a:spAutoFit/>
          </a:bodyPr>
          <a:lstStyle/>
          <a:p>
            <a:r>
              <a:rPr lang="en-US" dirty="0"/>
              <a:t>Store Tweets in </a:t>
            </a:r>
            <a:r>
              <a:rPr lang="en-US" dirty="0" err="1"/>
              <a:t>Cloudant</a:t>
            </a:r>
            <a:endParaRPr lang="en-US" dirty="0"/>
          </a:p>
        </p:txBody>
      </p:sp>
    </p:spTree>
    <p:extLst>
      <p:ext uri="{BB962C8B-B14F-4D97-AF65-F5344CB8AC3E}">
        <p14:creationId xmlns:p14="http://schemas.microsoft.com/office/powerpoint/2010/main" val="361021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2720" y="1365033"/>
            <a:ext cx="9268691" cy="3560618"/>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959340" y="4426628"/>
            <a:ext cx="3573530" cy="22446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67231" y="4232404"/>
            <a:ext cx="3573530" cy="224462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14831" y="4080004"/>
            <a:ext cx="3573530" cy="224462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62431" y="3927604"/>
            <a:ext cx="3573530" cy="2244625"/>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23564" y="3720751"/>
            <a:ext cx="5415375" cy="3025261"/>
          </a:xfrm>
          <a:prstGeom prst="rect">
            <a:avLst/>
          </a:prstGeom>
        </p:spPr>
      </p:pic>
      <p:sp>
        <p:nvSpPr>
          <p:cNvPr id="9" name="Arrow: Bent-Up 8"/>
          <p:cNvSpPr/>
          <p:nvPr/>
        </p:nvSpPr>
        <p:spPr bwMode="auto">
          <a:xfrm rot="5400000">
            <a:off x="1935240" y="3719682"/>
            <a:ext cx="712396" cy="415843"/>
          </a:xfrm>
          <a:prstGeom prst="bent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Arrow: Right 10"/>
          <p:cNvSpPr/>
          <p:nvPr/>
        </p:nvSpPr>
        <p:spPr bwMode="auto">
          <a:xfrm>
            <a:off x="5913120" y="4870552"/>
            <a:ext cx="792480" cy="67056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140889" y="179085"/>
            <a:ext cx="5147884" cy="646331"/>
          </a:xfrm>
          <a:prstGeom prst="rect">
            <a:avLst/>
          </a:prstGeom>
          <a:noFill/>
        </p:spPr>
        <p:txBody>
          <a:bodyPr wrap="none" rtlCol="0">
            <a:spAutoFit/>
          </a:bodyPr>
          <a:lstStyle/>
          <a:p>
            <a:r>
              <a:rPr lang="en-US" sz="3600" dirty="0"/>
              <a:t>Web interface of </a:t>
            </a:r>
            <a:r>
              <a:rPr lang="en-US" sz="3600" dirty="0" err="1"/>
              <a:t>Cloudant</a:t>
            </a:r>
            <a:endParaRPr lang="en-US" sz="3600" dirty="0"/>
          </a:p>
        </p:txBody>
      </p:sp>
    </p:spTree>
    <p:extLst>
      <p:ext uri="{BB962C8B-B14F-4D97-AF65-F5344CB8AC3E}">
        <p14:creationId xmlns:p14="http://schemas.microsoft.com/office/powerpoint/2010/main" val="177066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3" name="Group 2"/>
          <p:cNvGrpSpPr/>
          <p:nvPr/>
        </p:nvGrpSpPr>
        <p:grpSpPr>
          <a:xfrm>
            <a:off x="4908195" y="603849"/>
            <a:ext cx="7051230" cy="3815936"/>
            <a:chOff x="4866612" y="999490"/>
            <a:chExt cx="6162575" cy="333502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866612" y="999490"/>
              <a:ext cx="6162575" cy="3335020"/>
            </a:xfrm>
            <a:prstGeom prst="rect">
              <a:avLst/>
            </a:prstGeom>
          </p:spPr>
        </p:pic>
        <p:sp>
          <p:nvSpPr>
            <p:cNvPr id="6" name="Arrow: Right 5"/>
            <p:cNvSpPr/>
            <p:nvPr/>
          </p:nvSpPr>
          <p:spPr bwMode="auto">
            <a:xfrm rot="10800000">
              <a:off x="9489440" y="3210559"/>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3668" y="4125429"/>
            <a:ext cx="5167772" cy="2650919"/>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23211" y="835212"/>
            <a:ext cx="2918061" cy="2703701"/>
          </a:xfrm>
          <a:prstGeom prst="rect">
            <a:avLst/>
          </a:prstGeom>
        </p:spPr>
      </p:pic>
      <p:sp>
        <p:nvSpPr>
          <p:cNvPr id="9" name="Rectangle 8"/>
          <p:cNvSpPr/>
          <p:nvPr/>
        </p:nvSpPr>
        <p:spPr bwMode="auto">
          <a:xfrm>
            <a:off x="1193135" y="1552180"/>
            <a:ext cx="2245360" cy="6604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383668" y="195209"/>
            <a:ext cx="5005666" cy="523220"/>
          </a:xfrm>
          <a:prstGeom prst="rect">
            <a:avLst/>
          </a:prstGeom>
          <a:noFill/>
        </p:spPr>
        <p:txBody>
          <a:bodyPr wrap="none" rtlCol="0">
            <a:spAutoFit/>
          </a:bodyPr>
          <a:lstStyle/>
          <a:p>
            <a:r>
              <a:rPr lang="en-US" sz="2800" dirty="0"/>
              <a:t>Extract an image from the Tweet</a:t>
            </a:r>
          </a:p>
        </p:txBody>
      </p:sp>
    </p:spTree>
    <p:extLst>
      <p:ext uri="{BB962C8B-B14F-4D97-AF65-F5344CB8AC3E}">
        <p14:creationId xmlns:p14="http://schemas.microsoft.com/office/powerpoint/2010/main" val="362242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9179" y="1593378"/>
            <a:ext cx="2918061" cy="270370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75584" y="782522"/>
            <a:ext cx="6993812" cy="5769895"/>
          </a:xfrm>
          <a:prstGeom prst="rect">
            <a:avLst/>
          </a:prstGeom>
          <a:ln>
            <a:solidFill>
              <a:schemeClr val="tx1"/>
            </a:solidFill>
          </a:ln>
        </p:spPr>
      </p:pic>
      <p:sp>
        <p:nvSpPr>
          <p:cNvPr id="7" name="Rectangle 6"/>
          <p:cNvSpPr/>
          <p:nvPr/>
        </p:nvSpPr>
        <p:spPr bwMode="auto">
          <a:xfrm>
            <a:off x="1055529" y="3712426"/>
            <a:ext cx="2245360" cy="6604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TextBox 7"/>
          <p:cNvSpPr txBox="1"/>
          <p:nvPr/>
        </p:nvSpPr>
        <p:spPr>
          <a:xfrm>
            <a:off x="315074" y="111482"/>
            <a:ext cx="9781011" cy="584775"/>
          </a:xfrm>
          <a:prstGeom prst="rect">
            <a:avLst/>
          </a:prstGeom>
          <a:noFill/>
        </p:spPr>
        <p:txBody>
          <a:bodyPr wrap="none" rtlCol="0">
            <a:spAutoFit/>
          </a:bodyPr>
          <a:lstStyle/>
          <a:p>
            <a:r>
              <a:rPr lang="en-US" sz="3200" dirty="0"/>
              <a:t>Use Alchemy Visual API to figure out what’s on the image</a:t>
            </a:r>
          </a:p>
        </p:txBody>
      </p:sp>
    </p:spTree>
    <p:extLst>
      <p:ext uri="{BB962C8B-B14F-4D97-AF65-F5344CB8AC3E}">
        <p14:creationId xmlns:p14="http://schemas.microsoft.com/office/powerpoint/2010/main" val="211611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2252" y="2585720"/>
            <a:ext cx="6183681" cy="3946246"/>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63880" y="614680"/>
            <a:ext cx="4760082" cy="2434133"/>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252" y="1076960"/>
            <a:ext cx="5467209" cy="1325880"/>
          </a:xfrm>
          <a:prstGeom prst="rect">
            <a:avLst/>
          </a:prstGeom>
        </p:spPr>
      </p:pic>
      <p:sp>
        <p:nvSpPr>
          <p:cNvPr id="7" name="Speech Bubble: Rectangle 6"/>
          <p:cNvSpPr/>
          <p:nvPr/>
        </p:nvSpPr>
        <p:spPr bwMode="auto">
          <a:xfrm>
            <a:off x="5485217" y="706120"/>
            <a:ext cx="1198880" cy="314960"/>
          </a:xfrm>
          <a:prstGeom prst="wedgeRectCallout">
            <a:avLst>
              <a:gd name="adj1" fmla="val -68291"/>
              <a:gd name="adj2" fmla="val 162500"/>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rPr>
              <a:t>Debug output</a:t>
            </a:r>
          </a:p>
        </p:txBody>
      </p:sp>
      <p:sp>
        <p:nvSpPr>
          <p:cNvPr id="8" name="Arrow: Down 7"/>
          <p:cNvSpPr/>
          <p:nvPr/>
        </p:nvSpPr>
        <p:spPr bwMode="auto">
          <a:xfrm>
            <a:off x="1171733" y="191516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Arrow: Down 8"/>
          <p:cNvSpPr/>
          <p:nvPr/>
        </p:nvSpPr>
        <p:spPr bwMode="auto">
          <a:xfrm rot="16200000">
            <a:off x="5960197" y="1501280"/>
            <a:ext cx="492760" cy="746479"/>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nvGrpSpPr>
          <p:cNvPr id="12" name="Group 11"/>
          <p:cNvGrpSpPr/>
          <p:nvPr/>
        </p:nvGrpSpPr>
        <p:grpSpPr>
          <a:xfrm>
            <a:off x="7927867" y="3339617"/>
            <a:ext cx="2941884" cy="3261360"/>
            <a:chOff x="7945120" y="3270606"/>
            <a:chExt cx="2941884" cy="3261360"/>
          </a:xfrm>
        </p:grpSpPr>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45120" y="3494126"/>
              <a:ext cx="2941884" cy="3037840"/>
            </a:xfrm>
            <a:prstGeom prst="rect">
              <a:avLst/>
            </a:prstGeom>
            <a:ln>
              <a:solidFill>
                <a:schemeClr val="tx1"/>
              </a:solidFill>
            </a:ln>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945120" y="3270606"/>
              <a:ext cx="2941884" cy="223520"/>
            </a:xfrm>
            <a:prstGeom prst="rect">
              <a:avLst/>
            </a:prstGeom>
            <a:ln>
              <a:solidFill>
                <a:schemeClr val="tx1"/>
              </a:solidFill>
            </a:ln>
          </p:spPr>
        </p:pic>
      </p:grpSp>
      <p:sp>
        <p:nvSpPr>
          <p:cNvPr id="13" name="TextBox 12"/>
          <p:cNvSpPr txBox="1"/>
          <p:nvPr/>
        </p:nvSpPr>
        <p:spPr>
          <a:xfrm>
            <a:off x="252252" y="-31651"/>
            <a:ext cx="6593472" cy="646331"/>
          </a:xfrm>
          <a:prstGeom prst="rect">
            <a:avLst/>
          </a:prstGeom>
          <a:noFill/>
        </p:spPr>
        <p:txBody>
          <a:bodyPr wrap="none" rtlCol="0">
            <a:spAutoFit/>
          </a:bodyPr>
          <a:lstStyle/>
          <a:p>
            <a:r>
              <a:rPr lang="en-US" sz="3600" dirty="0"/>
              <a:t>Store the classification in </a:t>
            </a:r>
            <a:r>
              <a:rPr lang="en-US" sz="3600" dirty="0" err="1"/>
              <a:t>DashDB</a:t>
            </a:r>
            <a:endParaRPr lang="en-US" sz="3600" dirty="0"/>
          </a:p>
        </p:txBody>
      </p:sp>
    </p:spTree>
    <p:extLst>
      <p:ext uri="{BB962C8B-B14F-4D97-AF65-F5344CB8AC3E}">
        <p14:creationId xmlns:p14="http://schemas.microsoft.com/office/powerpoint/2010/main" val="18175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015-MSMS-BlueTemplat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15532</TotalTime>
  <Words>9296</Words>
  <Application>Microsoft Office PowerPoint</Application>
  <PresentationFormat>Widescreen</PresentationFormat>
  <Paragraphs>1758</Paragraphs>
  <Slides>183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183</vt:i4>
      </vt:variant>
    </vt:vector>
  </HeadingPairs>
  <TitlesOfParts>
    <vt:vector size="193" baseType="lpstr">
      <vt:lpstr>MS PGothic</vt:lpstr>
      <vt:lpstr>Arial</vt:lpstr>
      <vt:lpstr>Calibri</vt:lpstr>
      <vt:lpstr>Chiller</vt:lpstr>
      <vt:lpstr>Corbel</vt:lpstr>
      <vt:lpstr>Helvetica Neue Bold Condensed</vt:lpstr>
      <vt:lpstr>HelvNeue Light for IBM</vt:lpstr>
      <vt:lpstr>HelvNeue Medium for IBM</vt:lpstr>
      <vt:lpstr>Wingdings</vt:lpstr>
      <vt:lpstr>2015-MSMS-BlueTemplate</vt:lpstr>
      <vt:lpstr>On re-using this presentation</vt:lpstr>
      <vt:lpstr>The key to  Cognitive Business  is putting  data to work</vt:lpstr>
      <vt:lpstr>PowerPoint Presentation</vt:lpstr>
      <vt:lpstr>The cognitive technology of IBM is called Watson</vt:lpstr>
      <vt:lpstr>10 ways  you may have already used IBM Watson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Watson is in use cross-industry and cross usecase</vt:lpstr>
      <vt:lpstr>SEPARATING  FACT  FROM  FICTON</vt:lpstr>
      <vt:lpstr>Myth: Provide &lt;any&gt; data to Watson and within minutes Watson can answer any question about the data </vt:lpstr>
      <vt:lpstr>Myth: Watson ‘undestands’ and ‘reasons’ </vt:lpstr>
      <vt:lpstr>Myth: Watson &lt;by itself&gt; can hold full conversations</vt:lpstr>
      <vt:lpstr>Myth: You can only use Watson on unstructured data</vt:lpstr>
      <vt:lpstr>Myth: Watson is only about conversation</vt:lpstr>
      <vt:lpstr>So,… Watson is not creative Watson is all pre-programmed Watson is …</vt:lpstr>
      <vt:lpstr>PowerPoint Presentation</vt:lpstr>
      <vt:lpstr>PowerPoint Presentation</vt:lpstr>
      <vt:lpstr>PowerPoint Presentation</vt:lpstr>
      <vt:lpstr>Understanding Watson in terms of its components</vt:lpstr>
      <vt:lpstr>The Watson Data Platform making data simple and accessible to all</vt:lpstr>
      <vt:lpstr>PowerPoint Presentation</vt:lpstr>
      <vt:lpstr>What is an API or web service?</vt:lpstr>
      <vt:lpstr>Return the 5 most recent articles that mention a company acquiring another company the article title. </vt:lpstr>
      <vt:lpstr>This API-centric, as-a-Service delivery is disrupting the consumption of business services as Cloud disrupted the IT consumption model</vt:lpstr>
      <vt:lpstr>So, now I need to hire API programmers? Teach them data science?</vt:lpstr>
      <vt:lpstr>IBM enables collaboration between vertical skillsets</vt:lpstr>
      <vt:lpstr>Process  view</vt:lpstr>
      <vt:lpstr>Role view</vt:lpstr>
      <vt:lpstr>Product view</vt:lpstr>
      <vt:lpstr>The distance  between your  goals and reality  is called  action   </vt:lpstr>
      <vt:lpstr>EXAMPLES OF COGNITIVE APPLICATIONS WITH A PEEK UNDER THE HOOD </vt:lpstr>
      <vt:lpstr>Engagement Survey Sentiment Analysis</vt:lpstr>
      <vt:lpstr>Solution overview</vt:lpstr>
      <vt:lpstr>PowerPoint Presentation</vt:lpstr>
      <vt:lpstr>PowerPoint Presentation</vt:lpstr>
      <vt:lpstr>Facebook Engagement Insights</vt:lpstr>
      <vt:lpstr>PowerPoint Presentation</vt:lpstr>
      <vt:lpstr>PowerPoint Presentation</vt:lpstr>
      <vt:lpstr>PowerPoint Presentation</vt:lpstr>
      <vt:lpstr>PowerPoint Presentation</vt:lpstr>
      <vt:lpstr>PowerPoint Presentation</vt:lpstr>
      <vt:lpstr>PowerPoint Presentation</vt:lpstr>
      <vt:lpstr>Cognitive Engagement and Attrition Reporting (CEAR)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GOING ONE STEP DEEPER</vt:lpstr>
      <vt:lpstr>COMPONENTS</vt:lpstr>
      <vt:lpstr>Bluemix</vt:lpstr>
      <vt:lpstr>Node-RED</vt:lpstr>
      <vt:lpstr>Storage </vt:lpstr>
      <vt:lpstr>Cognitive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 IBM component used in this demo</vt:lpstr>
      <vt:lpstr>Tell me a joke about IBM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 you  a dog  or  a cat  person?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slack bot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Line bot</vt:lpstr>
      <vt:lpstr>Components</vt:lpstr>
      <vt:lpstr>Objective</vt:lpstr>
      <vt:lpstr>Line messenger</vt:lpstr>
      <vt:lpstr>In-and output</vt:lpstr>
      <vt:lpstr>Getting the news item</vt:lpstr>
      <vt:lpstr>The tone analyzer</vt:lpstr>
      <vt:lpstr>Creating the response message for Line</vt:lpstr>
      <vt:lpstr>The result</vt:lpstr>
      <vt:lpstr>Data science tooling @IBM</vt:lpstr>
      <vt:lpstr>PowerPoint Presentation</vt:lpstr>
      <vt:lpstr>What is DSX?</vt:lpstr>
      <vt:lpstr>Cloud based = a website that works the moment you log in. Cloud based = no install  Cloud based = scale up – pay more ; scale down – pay less </vt:lpstr>
      <vt:lpstr>PowerPoint Presentation</vt:lpstr>
      <vt:lpstr>Learn</vt:lpstr>
      <vt:lpstr>Create: Jupyter notebook</vt:lpstr>
      <vt:lpstr>PowerPoint Presentation</vt:lpstr>
      <vt:lpstr>Create: R Studio</vt:lpstr>
      <vt:lpstr>Create: Canvas</vt:lpstr>
      <vt:lpstr>Clarification</vt:lpstr>
      <vt:lpstr>Spark</vt:lpstr>
      <vt:lpstr>Spark – Scala - Python – R</vt:lpstr>
      <vt:lpstr>Collaborate</vt:lpstr>
      <vt:lpstr>Collaborate</vt:lpstr>
      <vt:lpstr>Collaborate: Github forking</vt:lpstr>
      <vt:lpstr>Execution control</vt:lpstr>
      <vt:lpstr>Scaling app &amp; storage</vt:lpstr>
      <vt:lpstr>Scaling</vt:lpstr>
      <vt:lpstr>New offerings: DSX local – DSX desktop</vt:lpstr>
      <vt:lpstr>Product view</vt:lpstr>
      <vt:lpstr>IBM Data Hub</vt:lpstr>
      <vt:lpstr>Data Hub is one step away from DSX</vt:lpstr>
      <vt:lpstr>Manage data with Data Hub</vt:lpstr>
      <vt:lpstr>What you can do with Data Hub</vt:lpstr>
      <vt:lpstr>What you can do with Data Hub</vt:lpstr>
      <vt:lpstr>Connected to wide range of data storage options</vt:lpstr>
      <vt:lpstr>PowerPoint Presentation</vt:lpstr>
      <vt:lpstr>Catalogs (aka data lake)</vt:lpstr>
      <vt:lpstr>Catalog screenshots</vt:lpstr>
      <vt:lpstr>Education material</vt:lpstr>
      <vt:lpstr>PowerPoint Presentation</vt:lpstr>
      <vt:lpstr>PowerPoint Presentation</vt:lpstr>
      <vt:lpstr>The distance  between your  goals and reality  is called  action   </vt:lpstr>
      <vt:lpstr>A view on Bluemix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Masterclass: Innovation in Analytics</dc:title>
  <dc:creator>Olav Laudy</dc:creator>
  <cp:lastModifiedBy>Olav Laudy</cp:lastModifiedBy>
  <cp:revision>259</cp:revision>
  <dcterms:created xsi:type="dcterms:W3CDTF">2016-07-04T03:48:55Z</dcterms:created>
  <dcterms:modified xsi:type="dcterms:W3CDTF">2017-04-06T04:54:28Z</dcterms:modified>
</cp:coreProperties>
</file>